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handoutMasterIdLst>
    <p:handoutMasterId r:id="rId21"/>
  </p:handoutMasterIdLst>
  <p:sldIdLst>
    <p:sldId id="273" r:id="rId2"/>
    <p:sldId id="285" r:id="rId3"/>
    <p:sldId id="338" r:id="rId4"/>
    <p:sldId id="334" r:id="rId5"/>
    <p:sldId id="277" r:id="rId6"/>
    <p:sldId id="405" r:id="rId7"/>
    <p:sldId id="409" r:id="rId8"/>
    <p:sldId id="287" r:id="rId9"/>
    <p:sldId id="418" r:id="rId10"/>
    <p:sldId id="434" r:id="rId11"/>
    <p:sldId id="410" r:id="rId12"/>
    <p:sldId id="411" r:id="rId13"/>
    <p:sldId id="325" r:id="rId14"/>
    <p:sldId id="412" r:id="rId15"/>
    <p:sldId id="419" r:id="rId16"/>
    <p:sldId id="416" r:id="rId17"/>
    <p:sldId id="417" r:id="rId18"/>
    <p:sldId id="43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0" autoAdjust="0"/>
    <p:restoredTop sz="91290" autoAdjust="0"/>
  </p:normalViewPr>
  <p:slideViewPr>
    <p:cSldViewPr>
      <p:cViewPr varScale="1">
        <p:scale>
          <a:sx n="110" d="100"/>
          <a:sy n="110" d="100"/>
        </p:scale>
        <p:origin x="198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D3141-1C6C-4477-A074-3D2335A1F6E4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0876-6783-4063-83CC-26C9C15C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136B2-E1FA-4C66-BB98-3ABB5BD62E0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38910-E215-4D24-9373-992064AF20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4907-2222-419B-9CB2-E526C1B62210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0A1-8605-4CBE-88A4-3F68D4257069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2C7A-B096-4801-87A3-5554810A6390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4FD21-2B42-4269-A520-D53C7538653A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7" name="直線接點 12"/>
          <p:cNvCxnSpPr/>
          <p:nvPr userDrawn="1"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E6548-5C59-4A6B-A84D-245DAFAA5EBB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1" y="4916994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8D31-F757-4B82-8889-16E7BD5604CF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345C-38CC-44A1-B2B8-8A5DE9471891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6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E76C-D497-4C27-9901-A1C03B92B6DB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9766-F99B-439F-BCF9-F7B07EDE470C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1E4C8-77FA-4C06-9877-BA486CD5AC05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EB7-927B-4ABA-B690-534ED783C779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1289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6CA73F3-8E30-4A98-AA37-C44FB6A02164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428596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87168" y="3786190"/>
            <a:ext cx="3829048" cy="938954"/>
          </a:xfrm>
        </p:spPr>
        <p:txBody>
          <a:bodyPr/>
          <a:lstStyle/>
          <a:p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  <a:br>
              <a:rPr lang="en-US" sz="2400" b="1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RIKEN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3600" b="1" dirty="0"/>
              <a:t>Simulating Multiple Character Interactions with Collaborative and Adversarial Goals</a:t>
            </a:r>
            <a:endParaRPr lang="en-US" sz="3600" b="1" dirty="0"/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2857488" y="4214818"/>
            <a:ext cx="3429024" cy="78581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br>
              <a:rPr kumimoji="0" lang="en-US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1" i="0" u="none" strike="noStrike" kern="1200" cap="none" spc="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611560" y="4578278"/>
            <a:ext cx="4176464" cy="93895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Taku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Komura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</a:t>
            </a:r>
            <a:r>
              <a:rPr kumimoji="0" lang="en-US" sz="2400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Edinburgh</a:t>
            </a:r>
            <a:endParaRPr kumimoji="0" 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499992" y="4578278"/>
            <a:ext cx="3829048" cy="93895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Shuntaro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Yamazaki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AIST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Problem in Cooperation with </a:t>
            </a:r>
            <a:r>
              <a:rPr lang="en-US" altLang="zh-TW" dirty="0" err="1"/>
              <a:t>Minmax</a:t>
            </a:r>
            <a:br>
              <a:rPr lang="en-US" altLang="zh-TW" dirty="0"/>
            </a:br>
            <a:r>
              <a:rPr lang="en-US" altLang="zh-TW" sz="2700" dirty="0"/>
              <a:t>- The Character Actively Prevents the Opponent to Follow Orders</a:t>
            </a:r>
            <a:endParaRPr lang="zh-TW" altLang="en-US" sz="2700" dirty="0"/>
          </a:p>
        </p:txBody>
      </p:sp>
      <p:sp>
        <p:nvSpPr>
          <p:cNvPr id="51" name="Content Placeholder 5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2" name="Picture 2" descr="C:\Users\Hubert Shum\Desktop\Source\PathFollowing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858001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1187626" y="5373216"/>
            <a:ext cx="3168350" cy="648072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Min. Score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Problem in Cooperation with </a:t>
            </a:r>
            <a:r>
              <a:rPr lang="en-US" altLang="zh-TW" dirty="0" err="1"/>
              <a:t>Minmax</a:t>
            </a:r>
            <a:br>
              <a:rPr lang="en-US" altLang="zh-TW" dirty="0"/>
            </a:br>
            <a:r>
              <a:rPr lang="en-US" altLang="zh-TW" sz="2700" dirty="0"/>
              <a:t>- The Character Actively Prevents the Opponent to Follow Orders</a:t>
            </a:r>
            <a:endParaRPr lang="zh-TW" altLang="en-US" sz="2700" dirty="0"/>
          </a:p>
        </p:txBody>
      </p:sp>
      <p:sp>
        <p:nvSpPr>
          <p:cNvPr id="59" name="Line Callout 2 (Accent Bar) 58"/>
          <p:cNvSpPr/>
          <p:nvPr/>
        </p:nvSpPr>
        <p:spPr>
          <a:xfrm>
            <a:off x="4283968" y="1412776"/>
            <a:ext cx="4968552" cy="1080120"/>
          </a:xfrm>
          <a:prstGeom prst="accentCallout2">
            <a:avLst>
              <a:gd name="adj1" fmla="val 38085"/>
              <a:gd name="adj2" fmla="val -1726"/>
              <a:gd name="adj3" fmla="val 37683"/>
              <a:gd name="adj4" fmla="val -9870"/>
              <a:gd name="adj5" fmla="val 133837"/>
              <a:gd name="adj6" fmla="val -203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Competitive Function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Damage to Enemy minus Damage from Enemy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Movement toward Enemy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Rotation toward Enemy</a:t>
            </a:r>
          </a:p>
        </p:txBody>
      </p:sp>
      <p:sp>
        <p:nvSpPr>
          <p:cNvPr id="85" name="Line Callout 2 (Accent Bar) 84"/>
          <p:cNvSpPr/>
          <p:nvPr/>
        </p:nvSpPr>
        <p:spPr>
          <a:xfrm>
            <a:off x="4283968" y="2636912"/>
            <a:ext cx="4176464" cy="792088"/>
          </a:xfrm>
          <a:prstGeom prst="accentCallout2">
            <a:avLst>
              <a:gd name="adj1" fmla="val 38085"/>
              <a:gd name="adj2" fmla="val -1726"/>
              <a:gd name="adj3" fmla="val 38798"/>
              <a:gd name="adj4" fmla="val -9429"/>
              <a:gd name="adj5" fmla="val 55077"/>
              <a:gd name="adj6" fmla="val -202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Cooperative Function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Follow Animator Designed Trajectory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Follow Animator Designed Actions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323528" y="1619508"/>
            <a:ext cx="4104456" cy="4113748"/>
            <a:chOff x="323528" y="1628800"/>
            <a:chExt cx="4104456" cy="4113748"/>
          </a:xfrm>
        </p:grpSpPr>
        <p:grpSp>
          <p:nvGrpSpPr>
            <p:cNvPr id="7" name="Group 6"/>
            <p:cNvGrpSpPr/>
            <p:nvPr/>
          </p:nvGrpSpPr>
          <p:grpSpPr>
            <a:xfrm>
              <a:off x="827584" y="1628800"/>
              <a:ext cx="1224136" cy="1224136"/>
              <a:chOff x="3707904" y="1628800"/>
              <a:chExt cx="1224136" cy="122413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707904" y="1628800"/>
                <a:ext cx="1224136" cy="122413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9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rgbClr val="C0504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865670" y="1772816"/>
                <a:ext cx="637618" cy="845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4225707" y="1796240"/>
                <a:ext cx="634325" cy="840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2339752" y="3140968"/>
              <a:ext cx="864096" cy="864096"/>
              <a:chOff x="1979712" y="3140968"/>
              <a:chExt cx="864096" cy="86409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979712" y="3140968"/>
                <a:ext cx="864096" cy="86409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17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2339752" y="3284984"/>
                <a:ext cx="434666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063504" y="3284984"/>
                <a:ext cx="492272" cy="58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2483768" y="4797152"/>
              <a:ext cx="504056" cy="504056"/>
              <a:chOff x="2195736" y="4797152"/>
              <a:chExt cx="504056" cy="50405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195736" y="4797152"/>
                <a:ext cx="504056" cy="5040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25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195736" y="4869160"/>
                <a:ext cx="283068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339752" y="4869160"/>
                <a:ext cx="334261" cy="358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3635896" y="4797152"/>
              <a:ext cx="504056" cy="504056"/>
              <a:chOff x="3203848" y="4797152"/>
              <a:chExt cx="504056" cy="50405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203848" y="4797152"/>
                <a:ext cx="504056" cy="5040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29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208812" y="4869160"/>
                <a:ext cx="283068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347864" y="4869160"/>
                <a:ext cx="358352" cy="358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331640" y="4797152"/>
              <a:ext cx="504056" cy="504056"/>
              <a:chOff x="971600" y="4797152"/>
              <a:chExt cx="504056" cy="50405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971600" y="4797152"/>
                <a:ext cx="504056" cy="5040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971600" y="4869160"/>
                <a:ext cx="283068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18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1115616" y="4869160"/>
                <a:ext cx="306112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44" name="Straight Arrow Connector 43"/>
            <p:cNvCxnSpPr>
              <a:stCxn id="8" idx="5"/>
              <a:endCxn id="16" idx="0"/>
            </p:cNvCxnSpPr>
            <p:nvPr/>
          </p:nvCxnSpPr>
          <p:spPr>
            <a:xfrm rot="16200000" flipH="1">
              <a:off x="2088473" y="2457641"/>
              <a:ext cx="467302" cy="899351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1565666" y="3896522"/>
              <a:ext cx="918632" cy="88262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2339753" y="4365104"/>
              <a:ext cx="864095" cy="158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H="1">
              <a:off x="3023298" y="3932526"/>
              <a:ext cx="918632" cy="81062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105648" y="4102852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97579" y="4077073"/>
              <a:ext cx="334261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19872" y="4077073"/>
              <a:ext cx="358352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2699792" y="278092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2"/>
                  </a:solidFill>
                </a:rPr>
                <a:t>+S1</a:t>
              </a:r>
              <a:endParaRPr lang="zh-TW" alt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51720" y="4427821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1"/>
                  </a:solidFill>
                </a:rPr>
                <a:t>-S3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203848" y="442782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1"/>
                  </a:solidFill>
                </a:rPr>
                <a:t>-S5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71800" y="4437113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1"/>
                  </a:solidFill>
                </a:rPr>
                <a:t>-S4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87624" y="537321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2"/>
                  </a:solidFill>
                </a:rPr>
                <a:t>+S1 </a:t>
              </a:r>
              <a:r>
                <a:rPr lang="en-US" altLang="zh-TW" b="1" dirty="0">
                  <a:solidFill>
                    <a:schemeClr val="accent1"/>
                  </a:solidFill>
                </a:rPr>
                <a:t>-S3</a:t>
              </a:r>
              <a:endParaRPr lang="zh-TW" alt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67744" y="537321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2"/>
                  </a:solidFill>
                </a:rPr>
                <a:t>+S1 </a:t>
              </a:r>
              <a:r>
                <a:rPr lang="en-US" altLang="zh-TW" b="1" dirty="0">
                  <a:solidFill>
                    <a:schemeClr val="accent1"/>
                  </a:solidFill>
                </a:rPr>
                <a:t>–S4</a:t>
              </a:r>
              <a:endParaRPr lang="zh-TW" alt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19872" y="537321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2"/>
                  </a:solidFill>
                </a:rPr>
                <a:t>+S1 </a:t>
              </a:r>
              <a:r>
                <a:rPr lang="en-US" altLang="zh-TW" b="1" dirty="0">
                  <a:solidFill>
                    <a:schemeClr val="accent1"/>
                  </a:solidFill>
                </a:rPr>
                <a:t>–S5</a:t>
              </a:r>
              <a:endParaRPr lang="zh-TW" altLang="en-US" b="1" dirty="0">
                <a:solidFill>
                  <a:schemeClr val="accent1"/>
                </a:solidFill>
              </a:endParaRPr>
            </a:p>
          </p:txBody>
        </p:sp>
        <p:pic>
          <p:nvPicPr>
            <p:cNvPr id="79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79528" y="2348880"/>
              <a:ext cx="492272" cy="5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91" name="Straight Arrow Connector 90"/>
            <p:cNvCxnSpPr>
              <a:stCxn id="8" idx="3"/>
            </p:cNvCxnSpPr>
            <p:nvPr/>
          </p:nvCxnSpPr>
          <p:spPr>
            <a:xfrm rot="5400000">
              <a:off x="395537" y="2601658"/>
              <a:ext cx="539310" cy="683327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39552" y="2924944"/>
              <a:ext cx="701749" cy="59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8" name="Content Placeholder 1"/>
          <p:cNvSpPr>
            <a:spLocks noGrp="1"/>
          </p:cNvSpPr>
          <p:nvPr>
            <p:ph idx="1"/>
          </p:nvPr>
        </p:nvSpPr>
        <p:spPr>
          <a:xfrm>
            <a:off x="4499992" y="4653136"/>
            <a:ext cx="4320480" cy="1080120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The character selects the action that such that the enemy cannot follow animator’s command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 animBg="1"/>
      <p:bldP spid="85" grpId="0" animBg="1"/>
      <p:bldP spid="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267744" y="2060848"/>
            <a:ext cx="1440160" cy="864096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Optimal</a:t>
            </a:r>
            <a:br>
              <a:rPr kumimoji="0" lang="en-US" altLang="zh-TW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</a:br>
            <a:r>
              <a:rPr kumimoji="0" lang="en-US" altLang="zh-TW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Action</a:t>
            </a: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51520" y="5085184"/>
            <a:ext cx="8064896" cy="79208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Min. Score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64088" y="1524000"/>
            <a:ext cx="3528392" cy="28411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000" dirty="0"/>
              <a:t>Evaluate the score of competition and cooperation separately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/>
              <a:t>Apply </a:t>
            </a:r>
            <a:r>
              <a:rPr lang="en-US" altLang="zh-TW" sz="2000" dirty="0" err="1"/>
              <a:t>Minmax</a:t>
            </a:r>
            <a:r>
              <a:rPr lang="en-US" altLang="zh-TW" sz="2000" dirty="0"/>
              <a:t> for competition score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/>
              <a:t>Apply dynamic programming for cooperation score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19200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A Redesigned Framework</a:t>
            </a:r>
            <a:br>
              <a:rPr lang="en-US" altLang="zh-TW" sz="2800" dirty="0"/>
            </a:br>
            <a:r>
              <a:rPr lang="en-US" altLang="zh-TW" sz="2400" dirty="0"/>
              <a:t>- Evaluating Competition and Cooperation Separately</a:t>
            </a:r>
            <a:endParaRPr lang="zh-TW" alt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699792" y="249289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-S1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5616" y="3798332"/>
            <a:ext cx="50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51920" y="3645024"/>
            <a:ext cx="57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99792" y="428380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5576" y="50944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dirty="0">
                <a:solidFill>
                  <a:schemeClr val="accent1"/>
                </a:solidFill>
              </a:rPr>
              <a:t>-S3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59832" y="50944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dirty="0">
                <a:solidFill>
                  <a:schemeClr val="accent1"/>
                </a:solidFill>
              </a:rPr>
              <a:t>–S4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104" y="50944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dirty="0">
                <a:solidFill>
                  <a:schemeClr val="accent1"/>
                </a:solidFill>
              </a:rPr>
              <a:t>–S5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23528" y="1412776"/>
            <a:ext cx="5904656" cy="3672408"/>
            <a:chOff x="323528" y="1619508"/>
            <a:chExt cx="5904656" cy="3672408"/>
          </a:xfrm>
        </p:grpSpPr>
        <p:grpSp>
          <p:nvGrpSpPr>
            <p:cNvPr id="7" name="Group 6"/>
            <p:cNvGrpSpPr/>
            <p:nvPr/>
          </p:nvGrpSpPr>
          <p:grpSpPr>
            <a:xfrm>
              <a:off x="827584" y="1619508"/>
              <a:ext cx="1224136" cy="1224136"/>
              <a:chOff x="3707904" y="1628800"/>
              <a:chExt cx="1224136" cy="1224136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707904" y="1628800"/>
                <a:ext cx="1224136" cy="122413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47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rgbClr val="C0504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865670" y="1772816"/>
                <a:ext cx="637618" cy="845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4225707" y="1796240"/>
                <a:ext cx="634325" cy="840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" name="Group 14"/>
            <p:cNvGrpSpPr/>
            <p:nvPr/>
          </p:nvGrpSpPr>
          <p:grpSpPr>
            <a:xfrm>
              <a:off x="2339752" y="3131676"/>
              <a:ext cx="864096" cy="864096"/>
              <a:chOff x="1979712" y="3140968"/>
              <a:chExt cx="864096" cy="86409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979712" y="3140968"/>
                <a:ext cx="864096" cy="86409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44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2339752" y="3284984"/>
                <a:ext cx="434666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063504" y="3284984"/>
                <a:ext cx="492272" cy="58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" name="Group 22"/>
            <p:cNvGrpSpPr/>
            <p:nvPr/>
          </p:nvGrpSpPr>
          <p:grpSpPr>
            <a:xfrm>
              <a:off x="3203848" y="4787860"/>
              <a:ext cx="504056" cy="504056"/>
              <a:chOff x="2915816" y="4797152"/>
              <a:chExt cx="504056" cy="504056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2915816" y="4797152"/>
                <a:ext cx="504056" cy="5040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4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915816" y="4869160"/>
                <a:ext cx="283068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059832" y="4869160"/>
                <a:ext cx="334261" cy="358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" name="Group 26"/>
            <p:cNvGrpSpPr/>
            <p:nvPr/>
          </p:nvGrpSpPr>
          <p:grpSpPr>
            <a:xfrm>
              <a:off x="5724128" y="4787860"/>
              <a:ext cx="504056" cy="504056"/>
              <a:chOff x="5292080" y="4797152"/>
              <a:chExt cx="504056" cy="504056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292080" y="4797152"/>
                <a:ext cx="504056" cy="5040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38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297044" y="4869160"/>
                <a:ext cx="283068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436096" y="4869160"/>
                <a:ext cx="358352" cy="358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" name="Group 30"/>
            <p:cNvGrpSpPr/>
            <p:nvPr/>
          </p:nvGrpSpPr>
          <p:grpSpPr>
            <a:xfrm>
              <a:off x="899592" y="4787860"/>
              <a:ext cx="504056" cy="504056"/>
              <a:chOff x="539552" y="4797152"/>
              <a:chExt cx="504056" cy="504056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9552" y="4797152"/>
                <a:ext cx="504056" cy="5040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  <p:pic>
            <p:nvPicPr>
              <p:cNvPr id="35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39552" y="4869160"/>
                <a:ext cx="283068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18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683568" y="4869160"/>
                <a:ext cx="306112" cy="334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12" name="Straight Arrow Connector 11"/>
            <p:cNvCxnSpPr>
              <a:stCxn id="46" idx="5"/>
              <a:endCxn id="43" idx="0"/>
            </p:cNvCxnSpPr>
            <p:nvPr/>
          </p:nvCxnSpPr>
          <p:spPr>
            <a:xfrm rot="16200000" flipH="1">
              <a:off x="2088473" y="2448349"/>
              <a:ext cx="467302" cy="899351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43" idx="3"/>
              <a:endCxn id="34" idx="0"/>
            </p:cNvCxnSpPr>
            <p:nvPr/>
          </p:nvCxnSpPr>
          <p:spPr>
            <a:xfrm rot="5400000">
              <a:off x="1349642" y="3671206"/>
              <a:ext cx="918632" cy="1314676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3" idx="4"/>
              <a:endCxn id="40" idx="0"/>
            </p:cNvCxnSpPr>
            <p:nvPr/>
          </p:nvCxnSpPr>
          <p:spPr>
            <a:xfrm rot="16200000" flipH="1">
              <a:off x="2717794" y="4049778"/>
              <a:ext cx="792088" cy="684076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43" idx="5"/>
              <a:endCxn id="37" idx="0"/>
            </p:cNvCxnSpPr>
            <p:nvPr/>
          </p:nvCxnSpPr>
          <p:spPr>
            <a:xfrm rot="16200000" flipH="1">
              <a:off x="4067414" y="2879118"/>
              <a:ext cx="918632" cy="2898852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1601592" y="3886827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627784" y="4211796"/>
              <a:ext cx="334261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584" y="3635732"/>
              <a:ext cx="358352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79528" y="2339588"/>
              <a:ext cx="492272" cy="5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1" name="Straight Arrow Connector 30"/>
            <p:cNvCxnSpPr>
              <a:stCxn id="46" idx="3"/>
            </p:cNvCxnSpPr>
            <p:nvPr/>
          </p:nvCxnSpPr>
          <p:spPr>
            <a:xfrm rot="5400000">
              <a:off x="395537" y="2592366"/>
              <a:ext cx="539310" cy="683327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39552" y="2915652"/>
              <a:ext cx="701749" cy="59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0" name="TextBox 49"/>
          <p:cNvSpPr txBox="1"/>
          <p:nvPr/>
        </p:nvSpPr>
        <p:spPr>
          <a:xfrm>
            <a:off x="2699792" y="220486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Competitive</a:t>
            </a:r>
            <a:endParaRPr lang="zh-TW" altLang="en-US" b="1" baseline="30000" dirty="0">
              <a:solidFill>
                <a:schemeClr val="accent2"/>
              </a:solidFill>
            </a:endParaRPr>
          </a:p>
          <a:p>
            <a:r>
              <a:rPr lang="en-US" altLang="zh-TW" b="1" dirty="0">
                <a:solidFill>
                  <a:schemeClr val="accent2"/>
                </a:solidFill>
              </a:rPr>
              <a:t>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Cooperatvie </a:t>
            </a:r>
            <a:endParaRPr lang="en-US" altLang="zh-TW" b="1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3527" y="3573016"/>
            <a:ext cx="144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-S3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br>
              <a:rPr lang="en-US" altLang="zh-TW" b="1" baseline="30000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S3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Cooperatvie </a:t>
            </a:r>
            <a:endParaRPr lang="en-US" altLang="zh-TW" b="1" dirty="0">
              <a:solidFill>
                <a:schemeClr val="accent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35696" y="429309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-S4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endParaRPr lang="zh-TW" altLang="en-US" b="1" baseline="30000" dirty="0">
              <a:solidFill>
                <a:schemeClr val="accent1"/>
              </a:solidFill>
            </a:endParaRPr>
          </a:p>
          <a:p>
            <a:r>
              <a:rPr lang="en-US" altLang="zh-TW" b="1" dirty="0">
                <a:solidFill>
                  <a:schemeClr val="accent1"/>
                </a:solidFill>
              </a:rPr>
              <a:t>S4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Cooperatvie </a:t>
            </a:r>
            <a:endParaRPr lang="en-US" altLang="zh-TW" b="1" dirty="0">
              <a:solidFill>
                <a:schemeClr val="accent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51920" y="335699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-S5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endParaRPr lang="zh-TW" altLang="en-US" b="1" baseline="30000" dirty="0">
              <a:solidFill>
                <a:schemeClr val="accent1"/>
              </a:solidFill>
            </a:endParaRPr>
          </a:p>
          <a:p>
            <a:r>
              <a:rPr lang="en-US" altLang="zh-TW" b="1" dirty="0">
                <a:solidFill>
                  <a:schemeClr val="accent1"/>
                </a:solidFill>
              </a:rPr>
              <a:t>S5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Cooperatvie </a:t>
            </a:r>
            <a:endParaRPr lang="en-US" altLang="zh-TW" b="1" dirty="0">
              <a:solidFill>
                <a:schemeClr val="accent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1520" y="508692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Competitive</a:t>
            </a:r>
            <a:r>
              <a:rPr lang="en-US" altLang="zh-TW" b="1" dirty="0">
                <a:solidFill>
                  <a:schemeClr val="accent1"/>
                </a:solidFill>
              </a:rPr>
              <a:t>-S3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br>
              <a:rPr lang="en-US" altLang="zh-TW" b="1" baseline="30000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2"/>
                </a:solidFill>
              </a:rPr>
              <a:t>-S1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Cooperattve</a:t>
            </a:r>
            <a:r>
              <a:rPr lang="en-US" altLang="zh-TW" b="1" dirty="0">
                <a:solidFill>
                  <a:schemeClr val="accent1"/>
                </a:solidFill>
              </a:rPr>
              <a:t>-S3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Cooperative</a:t>
            </a:r>
            <a:endParaRPr lang="zh-TW" altLang="en-US" b="1" baseline="30000" dirty="0">
              <a:solidFill>
                <a:schemeClr val="accent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15816" y="508518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Competitive</a:t>
            </a:r>
            <a:r>
              <a:rPr lang="en-US" altLang="zh-TW" b="1" dirty="0">
                <a:solidFill>
                  <a:schemeClr val="accent1"/>
                </a:solidFill>
              </a:rPr>
              <a:t>-S4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br>
              <a:rPr lang="en-US" altLang="zh-TW" b="1" baseline="30000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2"/>
                </a:solidFill>
              </a:rPr>
              <a:t>-S1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Cooperative</a:t>
            </a:r>
            <a:r>
              <a:rPr lang="en-US" altLang="zh-TW" b="1" dirty="0">
                <a:solidFill>
                  <a:schemeClr val="accent1"/>
                </a:solidFill>
              </a:rPr>
              <a:t>-S4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Cooperative</a:t>
            </a:r>
            <a:endParaRPr lang="zh-TW" altLang="en-US" b="1" baseline="30000" dirty="0">
              <a:solidFill>
                <a:schemeClr val="accent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80112" y="508692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Competitive</a:t>
            </a:r>
            <a:r>
              <a:rPr lang="en-US" altLang="zh-TW" b="1" dirty="0">
                <a:solidFill>
                  <a:schemeClr val="accent1"/>
                </a:solidFill>
              </a:rPr>
              <a:t>-S5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br>
              <a:rPr lang="en-US" altLang="zh-TW" b="1" baseline="30000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2"/>
                </a:solidFill>
              </a:rPr>
              <a:t>-S1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Cooperative</a:t>
            </a:r>
            <a:r>
              <a:rPr lang="en-US" altLang="zh-TW" b="1" dirty="0">
                <a:solidFill>
                  <a:schemeClr val="accent1"/>
                </a:solidFill>
              </a:rPr>
              <a:t>-S5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Cooperative</a:t>
            </a:r>
            <a:endParaRPr lang="zh-TW" altLang="en-US" b="1" baseline="30000" dirty="0">
              <a:solidFill>
                <a:schemeClr val="accent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51520" y="3789040"/>
            <a:ext cx="3960440" cy="79208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kern="0" dirty="0">
              <a:solidFill>
                <a:sysClr val="windowText" lastClr="000000"/>
              </a:solidFill>
              <a:latin typeface="Calibri"/>
              <a:ea typeface="新細明體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>
                <a:solidFill>
                  <a:sysClr val="windowText" lastClr="000000"/>
                </a:solidFill>
                <a:latin typeface="Calibri"/>
                <a:ea typeface="新細明體"/>
              </a:rPr>
              <a:t>          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Max. Score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54" name="Freeform 53"/>
          <p:cNvSpPr/>
          <p:nvPr/>
        </p:nvSpPr>
        <p:spPr>
          <a:xfrm flipH="1">
            <a:off x="3131838" y="4437112"/>
            <a:ext cx="332379" cy="648072"/>
          </a:xfrm>
          <a:custGeom>
            <a:avLst/>
            <a:gdLst>
              <a:gd name="connsiteX0" fmla="*/ 154609 w 1241287"/>
              <a:gd name="connsiteY0" fmla="*/ 2425148 h 2425148"/>
              <a:gd name="connsiteX1" fmla="*/ 181113 w 1241287"/>
              <a:gd name="connsiteY1" fmla="*/ 702365 h 2425148"/>
              <a:gd name="connsiteX2" fmla="*/ 1241287 w 1241287"/>
              <a:gd name="connsiteY2" fmla="*/ 0 h 2425148"/>
              <a:gd name="connsiteX3" fmla="*/ 1241287 w 1241287"/>
              <a:gd name="connsiteY3" fmla="*/ 0 h 2425148"/>
              <a:gd name="connsiteX0" fmla="*/ 77305 w 1476051"/>
              <a:gd name="connsiteY0" fmla="*/ 2567927 h 2567927"/>
              <a:gd name="connsiteX1" fmla="*/ 415877 w 1476051"/>
              <a:gd name="connsiteY1" fmla="*/ 702365 h 2567927"/>
              <a:gd name="connsiteX2" fmla="*/ 1476051 w 1476051"/>
              <a:gd name="connsiteY2" fmla="*/ 0 h 2567927"/>
              <a:gd name="connsiteX3" fmla="*/ 1476051 w 1476051"/>
              <a:gd name="connsiteY3" fmla="*/ 0 h 2567927"/>
              <a:gd name="connsiteX0" fmla="*/ 0 w 1398746"/>
              <a:gd name="connsiteY0" fmla="*/ 2567927 h 2567927"/>
              <a:gd name="connsiteX1" fmla="*/ 338572 w 1398746"/>
              <a:gd name="connsiteY1" fmla="*/ 702365 h 2567927"/>
              <a:gd name="connsiteX2" fmla="*/ 1398746 w 1398746"/>
              <a:gd name="connsiteY2" fmla="*/ 0 h 2567927"/>
              <a:gd name="connsiteX3" fmla="*/ 1398746 w 1398746"/>
              <a:gd name="connsiteY3" fmla="*/ 0 h 2567927"/>
              <a:gd name="connsiteX0" fmla="*/ 24615 w 1423361"/>
              <a:gd name="connsiteY0" fmla="*/ 2567927 h 2567927"/>
              <a:gd name="connsiteX1" fmla="*/ 363187 w 1423361"/>
              <a:gd name="connsiteY1" fmla="*/ 702365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57439 w 1456185"/>
              <a:gd name="connsiteY0" fmla="*/ 2567927 h 2567927"/>
              <a:gd name="connsiteX1" fmla="*/ 337187 w 1456185"/>
              <a:gd name="connsiteY1" fmla="*/ 550270 h 2567927"/>
              <a:gd name="connsiteX2" fmla="*/ 1456185 w 1456185"/>
              <a:gd name="connsiteY2" fmla="*/ 0 h 2567927"/>
              <a:gd name="connsiteX3" fmla="*/ 1456185 w 1456185"/>
              <a:gd name="connsiteY3" fmla="*/ 0 h 25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185" h="2567927">
                <a:moveTo>
                  <a:pt x="57439" y="2567927"/>
                </a:moveTo>
                <a:cubicBezTo>
                  <a:pt x="32824" y="1239583"/>
                  <a:pt x="0" y="813742"/>
                  <a:pt x="337187" y="550270"/>
                </a:cubicBezTo>
                <a:cubicBezTo>
                  <a:pt x="815492" y="178894"/>
                  <a:pt x="1269685" y="91712"/>
                  <a:pt x="1456185" y="0"/>
                </a:cubicBezTo>
                <a:lnTo>
                  <a:pt x="1456185" y="0"/>
                </a:lnTo>
              </a:path>
            </a:pathLst>
          </a:cu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1475656" y="379078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Competitive</a:t>
            </a:r>
            <a:r>
              <a:rPr lang="en-US" altLang="zh-TW" b="1" dirty="0">
                <a:solidFill>
                  <a:schemeClr val="accent1"/>
                </a:solidFill>
              </a:rPr>
              <a:t>-S4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Competitive</a:t>
            </a:r>
            <a:br>
              <a:rPr lang="en-US" altLang="zh-TW" b="1" baseline="30000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r>
              <a:rPr lang="en-US" altLang="zh-TW" b="1" baseline="30000" dirty="0">
                <a:solidFill>
                  <a:schemeClr val="accent2"/>
                </a:solidFill>
              </a:rPr>
              <a:t>Cooperative</a:t>
            </a:r>
            <a:r>
              <a:rPr lang="en-US" altLang="zh-TW" b="1" dirty="0">
                <a:solidFill>
                  <a:schemeClr val="accent1"/>
                </a:solidFill>
              </a:rPr>
              <a:t>+S4</a:t>
            </a:r>
            <a:r>
              <a:rPr lang="en-US" altLang="zh-TW" b="1" baseline="30000" dirty="0">
                <a:solidFill>
                  <a:schemeClr val="accent1"/>
                </a:solidFill>
              </a:rPr>
              <a:t>Cooperative</a:t>
            </a:r>
            <a:endParaRPr lang="zh-TW" altLang="en-US" b="1" baseline="30000" dirty="0">
              <a:solidFill>
                <a:schemeClr val="accent1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 flipH="1">
            <a:off x="2555775" y="2780928"/>
            <a:ext cx="260370" cy="1080120"/>
          </a:xfrm>
          <a:custGeom>
            <a:avLst/>
            <a:gdLst>
              <a:gd name="connsiteX0" fmla="*/ 154609 w 1241287"/>
              <a:gd name="connsiteY0" fmla="*/ 2425148 h 2425148"/>
              <a:gd name="connsiteX1" fmla="*/ 181113 w 1241287"/>
              <a:gd name="connsiteY1" fmla="*/ 702365 h 2425148"/>
              <a:gd name="connsiteX2" fmla="*/ 1241287 w 1241287"/>
              <a:gd name="connsiteY2" fmla="*/ 0 h 2425148"/>
              <a:gd name="connsiteX3" fmla="*/ 1241287 w 1241287"/>
              <a:gd name="connsiteY3" fmla="*/ 0 h 2425148"/>
              <a:gd name="connsiteX0" fmla="*/ 77305 w 1476051"/>
              <a:gd name="connsiteY0" fmla="*/ 2567927 h 2567927"/>
              <a:gd name="connsiteX1" fmla="*/ 415877 w 1476051"/>
              <a:gd name="connsiteY1" fmla="*/ 702365 h 2567927"/>
              <a:gd name="connsiteX2" fmla="*/ 1476051 w 1476051"/>
              <a:gd name="connsiteY2" fmla="*/ 0 h 2567927"/>
              <a:gd name="connsiteX3" fmla="*/ 1476051 w 1476051"/>
              <a:gd name="connsiteY3" fmla="*/ 0 h 2567927"/>
              <a:gd name="connsiteX0" fmla="*/ 0 w 1398746"/>
              <a:gd name="connsiteY0" fmla="*/ 2567927 h 2567927"/>
              <a:gd name="connsiteX1" fmla="*/ 338572 w 1398746"/>
              <a:gd name="connsiteY1" fmla="*/ 702365 h 2567927"/>
              <a:gd name="connsiteX2" fmla="*/ 1398746 w 1398746"/>
              <a:gd name="connsiteY2" fmla="*/ 0 h 2567927"/>
              <a:gd name="connsiteX3" fmla="*/ 1398746 w 1398746"/>
              <a:gd name="connsiteY3" fmla="*/ 0 h 2567927"/>
              <a:gd name="connsiteX0" fmla="*/ 24615 w 1423361"/>
              <a:gd name="connsiteY0" fmla="*/ 2567927 h 2567927"/>
              <a:gd name="connsiteX1" fmla="*/ 363187 w 1423361"/>
              <a:gd name="connsiteY1" fmla="*/ 702365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57439 w 1456185"/>
              <a:gd name="connsiteY0" fmla="*/ 2567927 h 2567927"/>
              <a:gd name="connsiteX1" fmla="*/ 337187 w 1456185"/>
              <a:gd name="connsiteY1" fmla="*/ 550270 h 2567927"/>
              <a:gd name="connsiteX2" fmla="*/ 1456185 w 1456185"/>
              <a:gd name="connsiteY2" fmla="*/ 0 h 2567927"/>
              <a:gd name="connsiteX3" fmla="*/ 1456185 w 1456185"/>
              <a:gd name="connsiteY3" fmla="*/ 0 h 25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185" h="2567927">
                <a:moveTo>
                  <a:pt x="57439" y="2567927"/>
                </a:moveTo>
                <a:cubicBezTo>
                  <a:pt x="32824" y="1239583"/>
                  <a:pt x="0" y="813742"/>
                  <a:pt x="337187" y="550270"/>
                </a:cubicBezTo>
                <a:cubicBezTo>
                  <a:pt x="815492" y="178894"/>
                  <a:pt x="1269685" y="91712"/>
                  <a:pt x="1456185" y="0"/>
                </a:cubicBezTo>
                <a:lnTo>
                  <a:pt x="1456185" y="0"/>
                </a:lnTo>
              </a:path>
            </a:pathLst>
          </a:cu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3" grpId="0" animBg="1"/>
      <p:bldP spid="2" grpId="0" uiExpand="1" build="p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50" grpId="0"/>
      <p:bldP spid="51" grpId="0"/>
      <p:bldP spid="51" grpId="1"/>
      <p:bldP spid="58" grpId="0"/>
      <p:bldP spid="60" grpId="0"/>
      <p:bldP spid="60" grpId="1"/>
      <p:bldP spid="61" grpId="0"/>
      <p:bldP spid="62" grpId="0"/>
      <p:bldP spid="62" grpId="1"/>
      <p:bldP spid="55" grpId="0" animBg="1"/>
      <p:bldP spid="54" grpId="0" animBg="1"/>
      <p:bldP spid="56" grpId="0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altLang="zh-TW" dirty="0"/>
              <a:t>Fighting in a Formation</a:t>
            </a:r>
            <a:br>
              <a:rPr altLang="zh-TW" dirty="0"/>
            </a:br>
            <a:r>
              <a:rPr lang="en-US" altLang="zh-TW" sz="2400" dirty="0"/>
              <a:t>- Animator Designed Movement Trajectories</a:t>
            </a:r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pic>
        <p:nvPicPr>
          <p:cNvPr id="10" name="FightSpira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altLang="zh-TW" dirty="0"/>
              <a:t>Changing Interaction Style</a:t>
            </a:r>
            <a:br>
              <a:rPr altLang="zh-TW" dirty="0"/>
            </a:br>
            <a:r>
              <a:rPr lang="en-US" altLang="zh-TW" sz="2400" dirty="0"/>
              <a:t>- Aggressive Infighter and Defensive Out-boxer</a:t>
            </a:r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pic>
        <p:nvPicPr>
          <p:cNvPr id="8" name="FightSty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Chasing in a Crowded Environment</a:t>
            </a:r>
            <a:br>
              <a:rPr lang="en-US" altLang="zh-TW" dirty="0"/>
            </a:br>
            <a:r>
              <a:rPr lang="en-US" altLang="zh-TW" sz="2400" dirty="0"/>
              <a:t>- Animator Designed Trajectories and Timing</a:t>
            </a:r>
            <a:endParaRPr lang="zh-TW" altLang="en-US" sz="2400" dirty="0"/>
          </a:p>
        </p:txBody>
      </p:sp>
      <p:pic>
        <p:nvPicPr>
          <p:cNvPr id="6" name="ChaseCirc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Scene with a Storyline</a:t>
            </a:r>
            <a:br>
              <a:rPr lang="en-US" altLang="zh-TW" dirty="0"/>
            </a:br>
            <a:r>
              <a:rPr lang="en-US" altLang="zh-TW" sz="2400" dirty="0"/>
              <a:t>- Strong Fighter Crashed by a Car</a:t>
            </a:r>
            <a:endParaRPr lang="zh-TW" altLang="en-US" sz="2400" dirty="0"/>
          </a:p>
        </p:txBody>
      </p:sp>
      <p:pic>
        <p:nvPicPr>
          <p:cNvPr id="6" name="FightStrongWeakB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Scene with a Storyline</a:t>
            </a:r>
            <a:br>
              <a:rPr lang="en-US" altLang="zh-TW" dirty="0"/>
            </a:br>
            <a:r>
              <a:rPr lang="en-US" altLang="zh-TW" sz="2400" dirty="0"/>
              <a:t>- Weak Fighter Saved by a Hero</a:t>
            </a:r>
            <a:endParaRPr lang="zh-TW" altLang="en-US" sz="2400" dirty="0"/>
          </a:p>
        </p:txBody>
      </p:sp>
      <p:pic>
        <p:nvPicPr>
          <p:cNvPr id="6" name="SwordThree0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Character Animation</a:t>
            </a:r>
            <a:br>
              <a:rPr dirty="0"/>
            </a:br>
            <a:r>
              <a:rPr sz="2400" dirty="0"/>
              <a:t>- Huge Demand but Little Research, Especially for Interactions</a:t>
            </a:r>
            <a:endParaRPr lang="en-US" dirty="0"/>
          </a:p>
        </p:txBody>
      </p:sp>
      <p:pic>
        <p:nvPicPr>
          <p:cNvPr id="4" name="Picture 2" descr="http://www.wu-jing.org/News/images/2003/2003_4_Matrix_Reloaded_04_sco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57752" y="1928802"/>
            <a:ext cx="2459080" cy="1836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 descr="http://lookingcloser.org/images/mckelle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57356" y="1928804"/>
            <a:ext cx="2428892" cy="1838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http://www.pantherproducts.co.uk/Games%20Zone/Images/tekken5_big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72198" y="4071942"/>
            <a:ext cx="2552640" cy="184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http://trc.ucdavis.edu/jcwagner/students/SITT_maps/sitt_122WebSites/VideoGames/images/dead-or-alive-3-web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3" y="4071944"/>
            <a:ext cx="2448617" cy="185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071942"/>
            <a:ext cx="242889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Crowd Simulation Researches</a:t>
            </a:r>
            <a:br>
              <a:rPr dirty="0"/>
            </a:br>
            <a:r>
              <a:rPr lang="en-US" sz="2400" dirty="0"/>
              <a:t>- No Dense Interaction Among Characters</a:t>
            </a:r>
            <a:endParaRPr lang="en-US" dirty="0"/>
          </a:p>
        </p:txBody>
      </p:sp>
      <p:sp>
        <p:nvSpPr>
          <p:cNvPr id="9" name="文字方塊 10"/>
          <p:cNvSpPr txBox="1"/>
          <p:nvPr/>
        </p:nvSpPr>
        <p:spPr>
          <a:xfrm>
            <a:off x="6072198" y="3780447"/>
            <a:ext cx="2294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Lee et. al. 2007</a:t>
            </a:r>
            <a:br>
              <a:rPr lang="en-US" sz="2000" dirty="0"/>
            </a:br>
            <a:r>
              <a:rPr lang="en-US" sz="2000" dirty="0"/>
              <a:t>Motion Patches</a:t>
            </a:r>
          </a:p>
          <a:p>
            <a:endParaRPr lang="en-US" sz="2000" dirty="0"/>
          </a:p>
        </p:txBody>
      </p:sp>
      <p:sp>
        <p:nvSpPr>
          <p:cNvPr id="10" name="文字方塊 7"/>
          <p:cNvSpPr txBox="1"/>
          <p:nvPr/>
        </p:nvSpPr>
        <p:spPr>
          <a:xfrm>
            <a:off x="571472" y="3780446"/>
            <a:ext cx="25994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Treuille</a:t>
            </a:r>
            <a:r>
              <a:rPr lang="en-US" sz="2000" dirty="0"/>
              <a:t> et. al. 2007</a:t>
            </a:r>
            <a:br>
              <a:rPr lang="en-US" sz="2000" dirty="0"/>
            </a:br>
            <a:r>
              <a:rPr lang="en-US" sz="2000" dirty="0"/>
              <a:t>Near-Optimal Character Animation with Continuous Control</a:t>
            </a:r>
          </a:p>
          <a:p>
            <a:br>
              <a:rPr lang="en-US" sz="2000" dirty="0"/>
            </a:br>
            <a:endParaRPr lang="en-US" sz="2000" dirty="0"/>
          </a:p>
        </p:txBody>
      </p:sp>
      <p:sp>
        <p:nvSpPr>
          <p:cNvPr id="11" name="文字方塊 9"/>
          <p:cNvSpPr txBox="1"/>
          <p:nvPr/>
        </p:nvSpPr>
        <p:spPr>
          <a:xfrm>
            <a:off x="3286116" y="378044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Kwon et. al. 2008</a:t>
            </a:r>
            <a:br>
              <a:rPr lang="en-US" sz="2000" dirty="0"/>
            </a:br>
            <a:r>
              <a:rPr lang="en-US" sz="2000" dirty="0"/>
              <a:t>Group Motion Editing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928804"/>
            <a:ext cx="2383670" cy="174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r="2404"/>
          <a:stretch>
            <a:fillRect/>
          </a:stretch>
        </p:blipFill>
        <p:spPr bwMode="auto">
          <a:xfrm>
            <a:off x="6117420" y="1928804"/>
            <a:ext cx="2383670" cy="174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5675" r="7973"/>
          <a:stretch>
            <a:fillRect/>
          </a:stretch>
        </p:blipFill>
        <p:spPr bwMode="auto">
          <a:xfrm>
            <a:off x="3367703" y="1928804"/>
            <a:ext cx="2383670" cy="174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Interaction Simulation Researches</a:t>
            </a:r>
            <a:br>
              <a:rPr dirty="0"/>
            </a:br>
            <a:r>
              <a:rPr lang="en-US" sz="2400" dirty="0"/>
              <a:t>- Cannot Generate Complex and Multi-Character Interactions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14" name="文字方塊 5"/>
          <p:cNvSpPr txBox="1"/>
          <p:nvPr/>
        </p:nvSpPr>
        <p:spPr>
          <a:xfrm>
            <a:off x="685800" y="3935958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Zordan</a:t>
            </a:r>
            <a:r>
              <a:rPr lang="en-US" sz="2000" dirty="0"/>
              <a:t> et. al. 2007</a:t>
            </a:r>
            <a:br>
              <a:rPr lang="en-US" sz="2000" dirty="0"/>
            </a:br>
            <a:r>
              <a:rPr lang="en-US" sz="2000" dirty="0"/>
              <a:t>Anticipation from Example </a:t>
            </a:r>
          </a:p>
          <a:p>
            <a:endParaRPr lang="en-US" sz="2000" dirty="0"/>
          </a:p>
        </p:txBody>
      </p:sp>
      <p:sp>
        <p:nvSpPr>
          <p:cNvPr id="15" name="文字方塊 8"/>
          <p:cNvSpPr txBox="1"/>
          <p:nvPr/>
        </p:nvSpPr>
        <p:spPr>
          <a:xfrm>
            <a:off x="3467100" y="3935958"/>
            <a:ext cx="285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Park et. al. 2004</a:t>
            </a:r>
            <a:br>
              <a:rPr lang="en-US" sz="2000" dirty="0"/>
            </a:br>
            <a:r>
              <a:rPr lang="en-US" sz="2000" dirty="0"/>
              <a:t>Analysis and Synthesis of Interactive Two-Character Motions</a:t>
            </a:r>
          </a:p>
        </p:txBody>
      </p:sp>
      <p:sp>
        <p:nvSpPr>
          <p:cNvPr id="16" name="文字方塊 9"/>
          <p:cNvSpPr txBox="1"/>
          <p:nvPr/>
        </p:nvSpPr>
        <p:spPr>
          <a:xfrm>
            <a:off x="6248400" y="3935958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Lee et. al. 2006</a:t>
            </a:r>
            <a:br>
              <a:rPr lang="en-US" sz="2000" dirty="0"/>
            </a:br>
            <a:r>
              <a:rPr lang="en-US" sz="2000" dirty="0" err="1"/>
              <a:t>Precomputing</a:t>
            </a:r>
            <a:r>
              <a:rPr lang="en-US" sz="2000" dirty="0"/>
              <a:t> Avatar Behavior from Human Motion Data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137" y="1907951"/>
            <a:ext cx="2485530" cy="188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936" y="1907951"/>
            <a:ext cx="2485528" cy="188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5062" r="7187"/>
          <a:stretch>
            <a:fillRect/>
          </a:stretch>
        </p:blipFill>
        <p:spPr bwMode="auto">
          <a:xfrm>
            <a:off x="700335" y="1907951"/>
            <a:ext cx="2485530" cy="188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Motion Capture with Single Actor</a:t>
            </a:r>
            <a:br>
              <a:rPr dirty="0"/>
            </a:br>
            <a:r>
              <a:rPr sz="2400" dirty="0"/>
              <a:t>- More Easy and Safe Motion Capture</a:t>
            </a:r>
            <a:endParaRPr lang="en-US" dirty="0"/>
          </a:p>
        </p:txBody>
      </p:sp>
      <p:pic>
        <p:nvPicPr>
          <p:cNvPr id="4" name="MotionCaptur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直線接點 26"/>
          <p:cNvCxnSpPr/>
          <p:nvPr/>
        </p:nvCxnSpPr>
        <p:spPr>
          <a:xfrm>
            <a:off x="1071538" y="2428868"/>
            <a:ext cx="943456" cy="0"/>
          </a:xfrm>
          <a:prstGeom prst="line">
            <a:avLst/>
          </a:prstGeom>
          <a:noFill/>
          <a:ln w="4572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78" name="直線接點 29"/>
          <p:cNvCxnSpPr/>
          <p:nvPr/>
        </p:nvCxnSpPr>
        <p:spPr>
          <a:xfrm>
            <a:off x="2330531" y="2428868"/>
            <a:ext cx="943456" cy="0"/>
          </a:xfrm>
          <a:prstGeom prst="line">
            <a:avLst/>
          </a:prstGeom>
          <a:noFill/>
          <a:ln w="4572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79" name="直線接點 31"/>
          <p:cNvCxnSpPr/>
          <p:nvPr/>
        </p:nvCxnSpPr>
        <p:spPr>
          <a:xfrm>
            <a:off x="4824677" y="2429540"/>
            <a:ext cx="1298543" cy="0"/>
          </a:xfrm>
          <a:prstGeom prst="line">
            <a:avLst/>
          </a:prstGeom>
          <a:noFill/>
          <a:ln w="4572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80" name="直線接點 32"/>
          <p:cNvCxnSpPr/>
          <p:nvPr/>
        </p:nvCxnSpPr>
        <p:spPr>
          <a:xfrm>
            <a:off x="6527431" y="2429540"/>
            <a:ext cx="1181090" cy="0"/>
          </a:xfrm>
          <a:prstGeom prst="line">
            <a:avLst/>
          </a:prstGeom>
          <a:noFill/>
          <a:ln w="4572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81" name="直線接點 58"/>
          <p:cNvCxnSpPr/>
          <p:nvPr/>
        </p:nvCxnSpPr>
        <p:spPr>
          <a:xfrm>
            <a:off x="3448105" y="2428868"/>
            <a:ext cx="943456" cy="0"/>
          </a:xfrm>
          <a:prstGeom prst="line">
            <a:avLst/>
          </a:prstGeom>
          <a:noFill/>
          <a:ln w="4572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Action Level Motion </a:t>
            </a:r>
            <a:r>
              <a:rPr lang="en-US" altLang="zh-TW" dirty="0"/>
              <a:t>Graph</a:t>
            </a:r>
            <a:br>
              <a:rPr lang="en-US" altLang="zh-TW" dirty="0"/>
            </a:br>
            <a:r>
              <a:rPr lang="en-US" altLang="zh-TW" sz="2400" dirty="0"/>
              <a:t>- Reorder Captured Motion to General New Motion</a:t>
            </a:r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grpSp>
        <p:nvGrpSpPr>
          <p:cNvPr id="2" name="Group 262"/>
          <p:cNvGrpSpPr/>
          <p:nvPr/>
        </p:nvGrpSpPr>
        <p:grpSpPr>
          <a:xfrm>
            <a:off x="4994043" y="3556292"/>
            <a:ext cx="4006285" cy="1444344"/>
            <a:chOff x="4994042" y="3556292"/>
            <a:chExt cx="4006285" cy="1444344"/>
          </a:xfrm>
        </p:grpSpPr>
        <p:pic>
          <p:nvPicPr>
            <p:cNvPr id="177" name="Picture 1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7264" y="4563202"/>
              <a:ext cx="199981" cy="42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8" name="Picture 16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94042" y="3911115"/>
              <a:ext cx="328783" cy="396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9" name="矩形 13"/>
            <p:cNvSpPr/>
            <p:nvPr/>
          </p:nvSpPr>
          <p:spPr>
            <a:xfrm>
              <a:off x="6465235" y="4512249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Dodge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矩形 14"/>
            <p:cNvSpPr/>
            <p:nvPr/>
          </p:nvSpPr>
          <p:spPr>
            <a:xfrm>
              <a:off x="7884387" y="3839824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Punch</a:t>
              </a:r>
            </a:p>
          </p:txBody>
        </p:sp>
        <p:sp>
          <p:nvSpPr>
            <p:cNvPr id="181" name="矩形 15"/>
            <p:cNvSpPr/>
            <p:nvPr/>
          </p:nvSpPr>
          <p:spPr>
            <a:xfrm>
              <a:off x="5081920" y="3839824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Walk</a:t>
              </a:r>
            </a:p>
          </p:txBody>
        </p:sp>
        <p:sp>
          <p:nvSpPr>
            <p:cNvPr id="182" name="矩形 17"/>
            <p:cNvSpPr/>
            <p:nvPr/>
          </p:nvSpPr>
          <p:spPr>
            <a:xfrm>
              <a:off x="7998058" y="441398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Kick</a:t>
              </a:r>
            </a:p>
          </p:txBody>
        </p:sp>
        <p:sp>
          <p:nvSpPr>
            <p:cNvPr id="183" name="橢圓 1"/>
            <p:cNvSpPr/>
            <p:nvPr/>
          </p:nvSpPr>
          <p:spPr>
            <a:xfrm rot="406878">
              <a:off x="6123157" y="4206192"/>
              <a:ext cx="193387" cy="193387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橢圓 7"/>
            <p:cNvSpPr/>
            <p:nvPr/>
          </p:nvSpPr>
          <p:spPr>
            <a:xfrm rot="406878">
              <a:off x="7181963" y="3997226"/>
              <a:ext cx="193387" cy="193387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弧形 8"/>
            <p:cNvSpPr/>
            <p:nvPr/>
          </p:nvSpPr>
          <p:spPr>
            <a:xfrm rot="15142222">
              <a:off x="6447352" y="3765970"/>
              <a:ext cx="542791" cy="989227"/>
            </a:xfrm>
            <a:prstGeom prst="arc">
              <a:avLst>
                <a:gd name="adj1" fmla="val 16796768"/>
                <a:gd name="adj2" fmla="val 5170764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弧形 9"/>
            <p:cNvSpPr/>
            <p:nvPr/>
          </p:nvSpPr>
          <p:spPr>
            <a:xfrm rot="4473918">
              <a:off x="6479694" y="3625622"/>
              <a:ext cx="507394" cy="1078904"/>
            </a:xfrm>
            <a:prstGeom prst="arc">
              <a:avLst>
                <a:gd name="adj1" fmla="val 16200000"/>
                <a:gd name="adj2" fmla="val 4822594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弧形 10"/>
            <p:cNvSpPr/>
            <p:nvPr/>
          </p:nvSpPr>
          <p:spPr>
            <a:xfrm rot="14284540">
              <a:off x="7444011" y="3402265"/>
              <a:ext cx="376330" cy="791341"/>
            </a:xfrm>
            <a:prstGeom prst="arc">
              <a:avLst>
                <a:gd name="adj1" fmla="val 16200000"/>
                <a:gd name="adj2" fmla="val 15196021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弧形 12"/>
            <p:cNvSpPr/>
            <p:nvPr/>
          </p:nvSpPr>
          <p:spPr>
            <a:xfrm rot="19726461">
              <a:off x="7363247" y="4064442"/>
              <a:ext cx="382381" cy="900004"/>
            </a:xfrm>
            <a:prstGeom prst="arc">
              <a:avLst>
                <a:gd name="adj1" fmla="val 16200000"/>
                <a:gd name="adj2" fmla="val 15566656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弧形 18"/>
            <p:cNvSpPr/>
            <p:nvPr/>
          </p:nvSpPr>
          <p:spPr>
            <a:xfrm rot="4189346">
              <a:off x="5631936" y="4069772"/>
              <a:ext cx="347060" cy="745731"/>
            </a:xfrm>
            <a:prstGeom prst="arc">
              <a:avLst>
                <a:gd name="adj1" fmla="val 16200000"/>
                <a:gd name="adj2" fmla="val 15328556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0" name="Picture 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912289" y="4428105"/>
              <a:ext cx="376236" cy="403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1" name="Picture 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16090" y="3564759"/>
              <a:ext cx="183033" cy="393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2" name="矩形 23"/>
            <p:cNvSpPr/>
            <p:nvPr/>
          </p:nvSpPr>
          <p:spPr>
            <a:xfrm>
              <a:off x="6111145" y="3556292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Avoid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1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799564" y="3890142"/>
              <a:ext cx="318614" cy="376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109"/>
          <p:cNvGrpSpPr/>
          <p:nvPr/>
        </p:nvGrpSpPr>
        <p:grpSpPr>
          <a:xfrm>
            <a:off x="2239108" y="3814405"/>
            <a:ext cx="708034" cy="708034"/>
            <a:chOff x="2239108" y="3814405"/>
            <a:chExt cx="708034" cy="708034"/>
          </a:xfrm>
        </p:grpSpPr>
        <p:sp>
          <p:nvSpPr>
            <p:cNvPr id="176" name="橢圓 95"/>
            <p:cNvSpPr/>
            <p:nvPr/>
          </p:nvSpPr>
          <p:spPr>
            <a:xfrm>
              <a:off x="2239108" y="3814405"/>
              <a:ext cx="708034" cy="708034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1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47432" y="3896290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2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57093" y="411310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56712" y="411310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8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32353" y="3885804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08"/>
          <p:cNvGrpSpPr/>
          <p:nvPr/>
        </p:nvGrpSpPr>
        <p:grpSpPr>
          <a:xfrm>
            <a:off x="1025239" y="4113109"/>
            <a:ext cx="708034" cy="708034"/>
            <a:chOff x="1025239" y="4113109"/>
            <a:chExt cx="708034" cy="708034"/>
          </a:xfrm>
        </p:grpSpPr>
        <p:sp>
          <p:nvSpPr>
            <p:cNvPr id="175" name="橢圓 94"/>
            <p:cNvSpPr/>
            <p:nvPr/>
          </p:nvSpPr>
          <p:spPr>
            <a:xfrm>
              <a:off x="1025239" y="4113109"/>
              <a:ext cx="708034" cy="708034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6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93430" y="4374170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7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26175" y="4162761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1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83934" y="446383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111"/>
          <p:cNvGrpSpPr/>
          <p:nvPr/>
        </p:nvGrpSpPr>
        <p:grpSpPr>
          <a:xfrm>
            <a:off x="1304429" y="3538955"/>
            <a:ext cx="1025080" cy="929427"/>
            <a:chOff x="1304429" y="3538953"/>
            <a:chExt cx="1025080" cy="929427"/>
          </a:xfrm>
        </p:grpSpPr>
        <p:pic>
          <p:nvPicPr>
            <p:cNvPr id="229" name="Picture 1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3241" y="3613733"/>
              <a:ext cx="142067" cy="30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3" name="弧形 89"/>
            <p:cNvSpPr/>
            <p:nvPr/>
          </p:nvSpPr>
          <p:spPr>
            <a:xfrm rot="15295090">
              <a:off x="1615366" y="3754237"/>
              <a:ext cx="542791" cy="885495"/>
            </a:xfrm>
            <a:prstGeom prst="arc">
              <a:avLst>
                <a:gd name="adj1" fmla="val 17770744"/>
                <a:gd name="adj2" fmla="val 4785552"/>
              </a:avLst>
            </a:prstGeom>
            <a:noFill/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矩形 96"/>
            <p:cNvSpPr/>
            <p:nvPr/>
          </p:nvSpPr>
          <p:spPr>
            <a:xfrm>
              <a:off x="1304429" y="3538953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Avoid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12"/>
          <p:cNvGrpSpPr/>
          <p:nvPr/>
        </p:nvGrpSpPr>
        <p:grpSpPr>
          <a:xfrm>
            <a:off x="1581079" y="4136755"/>
            <a:ext cx="1154464" cy="1065122"/>
            <a:chOff x="1581078" y="4136755"/>
            <a:chExt cx="1154464" cy="1065122"/>
          </a:xfrm>
        </p:grpSpPr>
        <p:pic>
          <p:nvPicPr>
            <p:cNvPr id="230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44566" y="4794094"/>
              <a:ext cx="147549" cy="31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4" name="弧形 90"/>
            <p:cNvSpPr/>
            <p:nvPr/>
          </p:nvSpPr>
          <p:spPr>
            <a:xfrm rot="4129074">
              <a:off x="1767948" y="3949885"/>
              <a:ext cx="507394" cy="881133"/>
            </a:xfrm>
            <a:prstGeom prst="arc">
              <a:avLst>
                <a:gd name="adj1" fmla="val 18090576"/>
                <a:gd name="adj2" fmla="val 4382656"/>
              </a:avLst>
            </a:prstGeom>
            <a:no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矩形 97"/>
            <p:cNvSpPr/>
            <p:nvPr/>
          </p:nvSpPr>
          <p:spPr>
            <a:xfrm>
              <a:off x="1733273" y="471349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Dodge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15"/>
          <p:cNvGrpSpPr/>
          <p:nvPr/>
        </p:nvGrpSpPr>
        <p:grpSpPr>
          <a:xfrm>
            <a:off x="214282" y="4027340"/>
            <a:ext cx="1004378" cy="830832"/>
            <a:chOff x="214282" y="4027340"/>
            <a:chExt cx="1004378" cy="830832"/>
          </a:xfrm>
        </p:grpSpPr>
        <p:pic>
          <p:nvPicPr>
            <p:cNvPr id="232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4282" y="4128224"/>
              <a:ext cx="255195" cy="30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7" name="弧形 93"/>
            <p:cNvSpPr/>
            <p:nvPr/>
          </p:nvSpPr>
          <p:spPr>
            <a:xfrm rot="4481707">
              <a:off x="584402" y="4305668"/>
              <a:ext cx="359277" cy="745731"/>
            </a:xfrm>
            <a:prstGeom prst="arc">
              <a:avLst>
                <a:gd name="adj1" fmla="val 17139303"/>
                <a:gd name="adj2" fmla="val 14891639"/>
              </a:avLst>
            </a:prstGeom>
            <a:no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矩形 98"/>
            <p:cNvSpPr/>
            <p:nvPr/>
          </p:nvSpPr>
          <p:spPr>
            <a:xfrm>
              <a:off x="216391" y="402734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Walk</a:t>
              </a: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2724249" y="3584642"/>
            <a:ext cx="1496319" cy="785775"/>
            <a:chOff x="2724248" y="3584640"/>
            <a:chExt cx="1496319" cy="785775"/>
          </a:xfrm>
        </p:grpSpPr>
        <p:pic>
          <p:nvPicPr>
            <p:cNvPr id="224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141245" y="3933346"/>
              <a:ext cx="259152" cy="30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5" name="弧形 91"/>
            <p:cNvSpPr/>
            <p:nvPr/>
          </p:nvSpPr>
          <p:spPr>
            <a:xfrm rot="14460509">
              <a:off x="2931754" y="3377134"/>
              <a:ext cx="376330" cy="791341"/>
            </a:xfrm>
            <a:prstGeom prst="arc">
              <a:avLst>
                <a:gd name="adj1" fmla="val 17106982"/>
                <a:gd name="adj2" fmla="val 14643954"/>
              </a:avLst>
            </a:prstGeom>
            <a:noFill/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矩形 99"/>
            <p:cNvSpPr/>
            <p:nvPr/>
          </p:nvSpPr>
          <p:spPr>
            <a:xfrm>
              <a:off x="3218298" y="3882028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Punch</a:t>
              </a:r>
            </a:p>
          </p:txBody>
        </p:sp>
      </p:grpSp>
      <p:grpSp>
        <p:nvGrpSpPr>
          <p:cNvPr id="12" name="Group 114"/>
          <p:cNvGrpSpPr/>
          <p:nvPr/>
        </p:nvGrpSpPr>
        <p:grpSpPr>
          <a:xfrm>
            <a:off x="2892067" y="4298207"/>
            <a:ext cx="1408419" cy="900004"/>
            <a:chOff x="2892066" y="4298207"/>
            <a:chExt cx="1408419" cy="900004"/>
          </a:xfrm>
        </p:grpSpPr>
        <p:pic>
          <p:nvPicPr>
            <p:cNvPr id="223" name="Picture 9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77111" y="4496266"/>
              <a:ext cx="292027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6" name="弧形 92"/>
            <p:cNvSpPr/>
            <p:nvPr/>
          </p:nvSpPr>
          <p:spPr>
            <a:xfrm rot="19319583">
              <a:off x="2892066" y="4298207"/>
              <a:ext cx="382381" cy="900004"/>
            </a:xfrm>
            <a:prstGeom prst="arc">
              <a:avLst>
                <a:gd name="adj1" fmla="val 16779378"/>
                <a:gd name="adj2" fmla="val 15566656"/>
              </a:avLst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矩形 100"/>
            <p:cNvSpPr/>
            <p:nvPr/>
          </p:nvSpPr>
          <p:spPr>
            <a:xfrm>
              <a:off x="3298216" y="4396641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Kick</a:t>
              </a:r>
            </a:p>
          </p:txBody>
        </p:sp>
      </p:grpSp>
      <p:sp>
        <p:nvSpPr>
          <p:cNvPr id="245" name="向下箭號 210"/>
          <p:cNvSpPr/>
          <p:nvPr/>
        </p:nvSpPr>
        <p:spPr>
          <a:xfrm>
            <a:off x="1730875" y="2884737"/>
            <a:ext cx="490994" cy="51461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向下箭號 210"/>
          <p:cNvSpPr/>
          <p:nvPr/>
        </p:nvSpPr>
        <p:spPr>
          <a:xfrm rot="16200000">
            <a:off x="4315766" y="3837833"/>
            <a:ext cx="490994" cy="51461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16"/>
          <p:cNvGrpSpPr/>
          <p:nvPr/>
        </p:nvGrpSpPr>
        <p:grpSpPr>
          <a:xfrm>
            <a:off x="785786" y="1785928"/>
            <a:ext cx="7215238" cy="862501"/>
            <a:chOff x="785786" y="1785926"/>
            <a:chExt cx="7215238" cy="862501"/>
          </a:xfrm>
        </p:grpSpPr>
        <p:cxnSp>
          <p:nvCxnSpPr>
            <p:cNvPr id="118" name="直線接點 25"/>
            <p:cNvCxnSpPr/>
            <p:nvPr/>
          </p:nvCxnSpPr>
          <p:spPr>
            <a:xfrm>
              <a:off x="785786" y="2423624"/>
              <a:ext cx="7215238" cy="0"/>
            </a:xfrm>
            <a:prstGeom prst="line">
              <a:avLst/>
            </a:prstGeom>
            <a:noFill/>
            <a:ln w="4572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cxnSp>
          <p:nvCxnSpPr>
            <p:cNvPr id="119" name="直線接點 26"/>
            <p:cNvCxnSpPr/>
            <p:nvPr/>
          </p:nvCxnSpPr>
          <p:spPr>
            <a:xfrm>
              <a:off x="1069752" y="2423624"/>
              <a:ext cx="943456" cy="0"/>
            </a:xfrm>
            <a:prstGeom prst="line">
              <a:avLst/>
            </a:prstGeom>
            <a:noFill/>
            <a:ln w="4572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0" name="直線接點 29"/>
            <p:cNvCxnSpPr/>
            <p:nvPr/>
          </p:nvCxnSpPr>
          <p:spPr>
            <a:xfrm>
              <a:off x="2328745" y="2423624"/>
              <a:ext cx="943456" cy="0"/>
            </a:xfrm>
            <a:prstGeom prst="line">
              <a:avLst/>
            </a:prstGeom>
            <a:noFill/>
            <a:ln w="4572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1" name="直線接點 31"/>
            <p:cNvCxnSpPr/>
            <p:nvPr/>
          </p:nvCxnSpPr>
          <p:spPr>
            <a:xfrm>
              <a:off x="4822890" y="2424296"/>
              <a:ext cx="1298543" cy="0"/>
            </a:xfrm>
            <a:prstGeom prst="line">
              <a:avLst/>
            </a:prstGeom>
            <a:noFill/>
            <a:ln w="457200" cap="flat" cmpd="sng" algn="ctr">
              <a:solidFill>
                <a:srgbClr val="4F81B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2" name="直線接點 32"/>
            <p:cNvCxnSpPr/>
            <p:nvPr/>
          </p:nvCxnSpPr>
          <p:spPr>
            <a:xfrm>
              <a:off x="6525645" y="2424296"/>
              <a:ext cx="1181090" cy="0"/>
            </a:xfrm>
            <a:prstGeom prst="line">
              <a:avLst/>
            </a:prstGeom>
            <a:noFill/>
            <a:ln w="4572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pic>
          <p:nvPicPr>
            <p:cNvPr id="123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91331" y="1799655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4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78346" y="1790456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5" name="Picture 1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06664" y="1798819"/>
              <a:ext cx="147549" cy="31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6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4921" y="1801177"/>
              <a:ext cx="259152" cy="30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7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6788" y="179881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8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13488" y="179613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9" name="Picture 16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94491" y="1809810"/>
              <a:ext cx="255195" cy="30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0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26371" y="1807562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1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868149" y="180516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2" name="Picture 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58432" y="1795725"/>
              <a:ext cx="292027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77870" y="1795725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4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458813" y="1789630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" name="Picture 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21614" y="1801177"/>
              <a:ext cx="142067" cy="30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6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0028" y="180713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3100" y="1785926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8" name="直線接點 58"/>
            <p:cNvCxnSpPr/>
            <p:nvPr/>
          </p:nvCxnSpPr>
          <p:spPr>
            <a:xfrm>
              <a:off x="3446319" y="2423624"/>
              <a:ext cx="943456" cy="0"/>
            </a:xfrm>
            <a:prstGeom prst="line">
              <a:avLst/>
            </a:prstGeom>
            <a:noFill/>
            <a:ln w="4572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39" name="矩形 69"/>
            <p:cNvSpPr/>
            <p:nvPr/>
          </p:nvSpPr>
          <p:spPr>
            <a:xfrm>
              <a:off x="3427811" y="2154795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Avoid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矩形 70"/>
            <p:cNvSpPr/>
            <p:nvPr/>
          </p:nvSpPr>
          <p:spPr>
            <a:xfrm>
              <a:off x="2329364" y="2154795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Dodge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矩形 71"/>
            <p:cNvSpPr/>
            <p:nvPr/>
          </p:nvSpPr>
          <p:spPr>
            <a:xfrm>
              <a:off x="1026285" y="2154795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Punch</a:t>
              </a:r>
            </a:p>
          </p:txBody>
        </p:sp>
        <p:sp>
          <p:nvSpPr>
            <p:cNvPr id="142" name="矩形 72"/>
            <p:cNvSpPr/>
            <p:nvPr/>
          </p:nvSpPr>
          <p:spPr>
            <a:xfrm>
              <a:off x="4822499" y="216004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Walk</a:t>
              </a:r>
            </a:p>
          </p:txBody>
        </p:sp>
        <p:sp>
          <p:nvSpPr>
            <p:cNvPr id="143" name="矩形 73"/>
            <p:cNvSpPr/>
            <p:nvPr/>
          </p:nvSpPr>
          <p:spPr>
            <a:xfrm>
              <a:off x="6515357" y="216004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Kick</a:t>
              </a:r>
            </a:p>
          </p:txBody>
        </p:sp>
      </p:grpSp>
      <p:pic>
        <p:nvPicPr>
          <p:cNvPr id="98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C0504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093206" y="1799655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C0504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2180221" y="1790456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9BBB59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928663" y="1798819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9BBB59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1815363" y="1796139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4628246" y="1807562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5870024" y="1805169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8064A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6279745" y="1795725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8064A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0688" y="1789630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7964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1903" y="1807139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F7964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4154975" y="1785926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18142 0.37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18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37292 0.3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19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5168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0" y="19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23333 0.3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01684 0.3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17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9913 0.300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17743 0.30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15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0.08038 0.299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150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40782 0.341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17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53698 0.342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17378 0.1983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07413 0.3138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3577 0.21944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54739 0.3453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43594 0.33472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4932040" y="5373216"/>
            <a:ext cx="3384376" cy="648072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Min. Score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187626" y="5373216"/>
            <a:ext cx="3096342" cy="648072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Min. Score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Game Tree Expansion</a:t>
            </a:r>
            <a:br>
              <a:rPr lang="en-US" altLang="zh-TW" dirty="0"/>
            </a:br>
            <a:r>
              <a:rPr lang="en-US" altLang="zh-TW" sz="2700" dirty="0"/>
              <a:t>- Predict Future States to Select Optimal Immediate Actions</a:t>
            </a:r>
            <a:endParaRPr lang="zh-TW" altLang="en-US" sz="27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4067944" y="1628800"/>
            <a:ext cx="1224136" cy="1224136"/>
            <a:chOff x="3707904" y="1628800"/>
            <a:chExt cx="1224136" cy="1224136"/>
          </a:xfrm>
        </p:grpSpPr>
        <p:sp>
          <p:nvSpPr>
            <p:cNvPr id="17" name="Oval 16"/>
            <p:cNvSpPr/>
            <p:nvPr/>
          </p:nvSpPr>
          <p:spPr>
            <a:xfrm>
              <a:off x="3707904" y="1628800"/>
              <a:ext cx="1224136" cy="122413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65670" y="1772816"/>
              <a:ext cx="637618" cy="845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4225707" y="1796240"/>
              <a:ext cx="634325" cy="84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7" name="Group 56"/>
          <p:cNvGrpSpPr/>
          <p:nvPr/>
        </p:nvGrpSpPr>
        <p:grpSpPr>
          <a:xfrm>
            <a:off x="6156176" y="3140968"/>
            <a:ext cx="864096" cy="864096"/>
            <a:chOff x="5940152" y="3140968"/>
            <a:chExt cx="864096" cy="864096"/>
          </a:xfrm>
        </p:grpSpPr>
        <p:sp>
          <p:nvSpPr>
            <p:cNvPr id="43" name="Oval 42"/>
            <p:cNvSpPr/>
            <p:nvPr/>
          </p:nvSpPr>
          <p:spPr>
            <a:xfrm>
              <a:off x="5940152" y="3140968"/>
              <a:ext cx="864096" cy="86409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369582" y="3284984"/>
              <a:ext cx="43466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030491" y="3284984"/>
              <a:ext cx="701749" cy="59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8" name="Group 57"/>
          <p:cNvGrpSpPr/>
          <p:nvPr/>
        </p:nvGrpSpPr>
        <p:grpSpPr>
          <a:xfrm>
            <a:off x="2339752" y="3140968"/>
            <a:ext cx="864096" cy="864096"/>
            <a:chOff x="1979712" y="3140968"/>
            <a:chExt cx="864096" cy="864096"/>
          </a:xfrm>
        </p:grpSpPr>
        <p:sp>
          <p:nvSpPr>
            <p:cNvPr id="42" name="Oval 41"/>
            <p:cNvSpPr/>
            <p:nvPr/>
          </p:nvSpPr>
          <p:spPr>
            <a:xfrm>
              <a:off x="1979712" y="3140968"/>
              <a:ext cx="864096" cy="86409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27" name="Picture 19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339752" y="3284984"/>
              <a:ext cx="43466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18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63504" y="3284984"/>
              <a:ext cx="492272" cy="5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Group 54"/>
          <p:cNvGrpSpPr/>
          <p:nvPr/>
        </p:nvGrpSpPr>
        <p:grpSpPr>
          <a:xfrm>
            <a:off x="6372201" y="4797152"/>
            <a:ext cx="505379" cy="504056"/>
            <a:chOff x="5724128" y="4797152"/>
            <a:chExt cx="505379" cy="504056"/>
          </a:xfrm>
        </p:grpSpPr>
        <p:sp>
          <p:nvSpPr>
            <p:cNvPr id="48" name="Oval 47"/>
            <p:cNvSpPr/>
            <p:nvPr/>
          </p:nvSpPr>
          <p:spPr>
            <a:xfrm>
              <a:off x="5724128" y="4797152"/>
              <a:ext cx="504056" cy="50405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39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96136" y="4869160"/>
              <a:ext cx="403522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868144" y="4869160"/>
              <a:ext cx="361363" cy="346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Group 50"/>
          <p:cNvGrpSpPr/>
          <p:nvPr/>
        </p:nvGrpSpPr>
        <p:grpSpPr>
          <a:xfrm>
            <a:off x="2483769" y="4797152"/>
            <a:ext cx="504056" cy="504056"/>
            <a:chOff x="2195736" y="4797152"/>
            <a:chExt cx="504056" cy="504056"/>
          </a:xfrm>
        </p:grpSpPr>
        <p:sp>
          <p:nvSpPr>
            <p:cNvPr id="45" name="Oval 44"/>
            <p:cNvSpPr/>
            <p:nvPr/>
          </p:nvSpPr>
          <p:spPr>
            <a:xfrm>
              <a:off x="2195736" y="4797152"/>
              <a:ext cx="504056" cy="50405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33" name="Picture 18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95736" y="4869160"/>
              <a:ext cx="283068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39752" y="4869160"/>
              <a:ext cx="334261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3635896" y="4797152"/>
            <a:ext cx="504056" cy="504056"/>
            <a:chOff x="3203848" y="4797152"/>
            <a:chExt cx="504056" cy="504056"/>
          </a:xfrm>
        </p:grpSpPr>
        <p:sp>
          <p:nvSpPr>
            <p:cNvPr id="46" name="Oval 45"/>
            <p:cNvSpPr/>
            <p:nvPr/>
          </p:nvSpPr>
          <p:spPr>
            <a:xfrm>
              <a:off x="3203848" y="4797152"/>
              <a:ext cx="504056" cy="50405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34" name="Picture 18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08812" y="4869160"/>
              <a:ext cx="283068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47864" y="4869160"/>
              <a:ext cx="358352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2" name="Group 51"/>
          <p:cNvGrpSpPr/>
          <p:nvPr/>
        </p:nvGrpSpPr>
        <p:grpSpPr>
          <a:xfrm>
            <a:off x="1331640" y="4797152"/>
            <a:ext cx="504056" cy="504056"/>
            <a:chOff x="971600" y="4797152"/>
            <a:chExt cx="504056" cy="504056"/>
          </a:xfrm>
        </p:grpSpPr>
        <p:sp>
          <p:nvSpPr>
            <p:cNvPr id="44" name="Oval 43"/>
            <p:cNvSpPr/>
            <p:nvPr/>
          </p:nvSpPr>
          <p:spPr>
            <a:xfrm>
              <a:off x="971600" y="4797152"/>
              <a:ext cx="504056" cy="50405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29" name="Picture 18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71600" y="4869160"/>
              <a:ext cx="283068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18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1115616" y="4869160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524329" y="4797152"/>
            <a:ext cx="504056" cy="504056"/>
            <a:chOff x="6588224" y="4797152"/>
            <a:chExt cx="504056" cy="504056"/>
          </a:xfrm>
        </p:grpSpPr>
        <p:sp>
          <p:nvSpPr>
            <p:cNvPr id="49" name="Oval 48"/>
            <p:cNvSpPr/>
            <p:nvPr/>
          </p:nvSpPr>
          <p:spPr>
            <a:xfrm>
              <a:off x="6588224" y="4797152"/>
              <a:ext cx="504056" cy="50405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40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660232" y="4869160"/>
              <a:ext cx="403522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732240" y="4857114"/>
              <a:ext cx="358352" cy="35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4" name="Group 53"/>
          <p:cNvGrpSpPr/>
          <p:nvPr/>
        </p:nvGrpSpPr>
        <p:grpSpPr>
          <a:xfrm>
            <a:off x="5220072" y="4797152"/>
            <a:ext cx="504056" cy="504056"/>
            <a:chOff x="5004048" y="4797152"/>
            <a:chExt cx="504056" cy="504056"/>
          </a:xfrm>
        </p:grpSpPr>
        <p:sp>
          <p:nvSpPr>
            <p:cNvPr id="47" name="Oval 46"/>
            <p:cNvSpPr/>
            <p:nvPr/>
          </p:nvSpPr>
          <p:spPr>
            <a:xfrm>
              <a:off x="5004048" y="4797152"/>
              <a:ext cx="504056" cy="50405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pic>
          <p:nvPicPr>
            <p:cNvPr id="35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76056" y="4869160"/>
              <a:ext cx="403522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1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48064" y="4890036"/>
              <a:ext cx="301136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0" name="Line Callout 2 (Accent Bar) 49"/>
          <p:cNvSpPr/>
          <p:nvPr/>
        </p:nvSpPr>
        <p:spPr>
          <a:xfrm>
            <a:off x="6516216" y="1556792"/>
            <a:ext cx="2304256" cy="1152128"/>
          </a:xfrm>
          <a:prstGeom prst="accentCallout2">
            <a:avLst>
              <a:gd name="adj1" fmla="val 18750"/>
              <a:gd name="adj2" fmla="val -2320"/>
              <a:gd name="adj3" fmla="val 19341"/>
              <a:gd name="adj4" fmla="val -30639"/>
              <a:gd name="adj5" fmla="val 55791"/>
              <a:gd name="adj6" fmla="val -522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State of Interaction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Distance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Facing Angles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Postures</a:t>
            </a:r>
            <a:endParaRPr lang="zh-TW" alt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rot="5400000">
            <a:off x="3365337" y="2385635"/>
            <a:ext cx="593846" cy="116991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3" idx="1"/>
          </p:cNvCxnSpPr>
          <p:nvPr/>
        </p:nvCxnSpPr>
        <p:spPr>
          <a:xfrm>
            <a:off x="5112808" y="2673667"/>
            <a:ext cx="1169912" cy="593845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1565666" y="3896522"/>
            <a:ext cx="918632" cy="882628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2" idx="4"/>
            <a:endCxn id="45" idx="0"/>
          </p:cNvCxnSpPr>
          <p:nvPr/>
        </p:nvCxnSpPr>
        <p:spPr>
          <a:xfrm rot="5400000">
            <a:off x="2357755" y="4383107"/>
            <a:ext cx="792088" cy="36003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H="1">
            <a:off x="3023298" y="3932526"/>
            <a:ext cx="918632" cy="810620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3" idx="3"/>
          </p:cNvCxnSpPr>
          <p:nvPr/>
        </p:nvCxnSpPr>
        <p:spPr>
          <a:xfrm rot="5400000">
            <a:off x="5418094" y="3932526"/>
            <a:ext cx="918632" cy="810620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48" idx="0"/>
          </p:cNvCxnSpPr>
          <p:nvPr/>
        </p:nvCxnSpPr>
        <p:spPr>
          <a:xfrm rot="16200000" flipH="1">
            <a:off x="6138176" y="4311099"/>
            <a:ext cx="936103" cy="36004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6200000" flipH="1">
            <a:off x="6839722" y="3860518"/>
            <a:ext cx="990640" cy="882628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2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36097" y="2822699"/>
            <a:ext cx="701749" cy="59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18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105648" y="4102854"/>
            <a:ext cx="306112" cy="33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Picture 9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97580" y="4077073"/>
            <a:ext cx="334261" cy="3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Picture 1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19872" y="4077073"/>
            <a:ext cx="358352" cy="3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14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27048" y="4093819"/>
            <a:ext cx="301136" cy="34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60233" y="4077072"/>
            <a:ext cx="361363" cy="34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6296" y="4078760"/>
            <a:ext cx="358352" cy="3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Line Callout 2 (Accent Bar) 100"/>
          <p:cNvSpPr/>
          <p:nvPr/>
        </p:nvSpPr>
        <p:spPr>
          <a:xfrm>
            <a:off x="251520" y="1556792"/>
            <a:ext cx="2808312" cy="1440160"/>
          </a:xfrm>
          <a:prstGeom prst="accentCallout2">
            <a:avLst>
              <a:gd name="adj1" fmla="val 35242"/>
              <a:gd name="adj2" fmla="val 97899"/>
              <a:gd name="adj3" fmla="val 35008"/>
              <a:gd name="adj4" fmla="val 109752"/>
              <a:gd name="adj5" fmla="val 87699"/>
              <a:gd name="adj6" fmla="val 1289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Objective Function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Damage to Enemy minus Damage from Enemy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Movement toward Enemy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Rotation toward Enemy</a:t>
            </a:r>
          </a:p>
        </p:txBody>
      </p:sp>
      <p:sp>
        <p:nvSpPr>
          <p:cNvPr id="102" name="Left Brace 101"/>
          <p:cNvSpPr/>
          <p:nvPr/>
        </p:nvSpPr>
        <p:spPr>
          <a:xfrm>
            <a:off x="3635896" y="1772816"/>
            <a:ext cx="144016" cy="864096"/>
          </a:xfrm>
          <a:prstGeom prst="leftBrace">
            <a:avLst>
              <a:gd name="adj1" fmla="val 66054"/>
              <a:gd name="adj2" fmla="val 50000"/>
            </a:avLst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843808" y="1916834"/>
            <a:ext cx="81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/>
              <a:t>Max</a:t>
            </a:r>
            <a:br>
              <a:rPr lang="en-US" altLang="zh-TW" dirty="0"/>
            </a:br>
            <a:r>
              <a:rPr lang="en-US" altLang="zh-TW" dirty="0"/>
              <a:t>Nodes</a:t>
            </a:r>
            <a:endParaRPr lang="zh-TW" altLang="en-US" dirty="0"/>
          </a:p>
        </p:txBody>
      </p:sp>
      <p:sp>
        <p:nvSpPr>
          <p:cNvPr id="104" name="Left Brace 103"/>
          <p:cNvSpPr/>
          <p:nvPr/>
        </p:nvSpPr>
        <p:spPr>
          <a:xfrm>
            <a:off x="1907704" y="3140968"/>
            <a:ext cx="144016" cy="864096"/>
          </a:xfrm>
          <a:prstGeom prst="leftBrace">
            <a:avLst>
              <a:gd name="adj1" fmla="val 66054"/>
              <a:gd name="adj2" fmla="val 50000"/>
            </a:avLst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TextBox 104"/>
          <p:cNvSpPr txBox="1"/>
          <p:nvPr/>
        </p:nvSpPr>
        <p:spPr>
          <a:xfrm>
            <a:off x="1115616" y="3284986"/>
            <a:ext cx="81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/>
              <a:t>Min</a:t>
            </a:r>
            <a:br>
              <a:rPr lang="en-US" altLang="zh-TW" dirty="0"/>
            </a:br>
            <a:r>
              <a:rPr lang="en-US" altLang="zh-TW" dirty="0"/>
              <a:t>Nodes</a:t>
            </a:r>
            <a:endParaRPr lang="zh-TW" alt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3851920" y="3275692"/>
            <a:ext cx="57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004048" y="32664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+S2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907704" y="4427821"/>
            <a:ext cx="5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-S3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275855" y="4427821"/>
            <a:ext cx="5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-S5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771800" y="44371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-S4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868144" y="4427820"/>
            <a:ext cx="57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-S6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092280" y="4427820"/>
            <a:ext cx="57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-S8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660232" y="44371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-S7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187624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 </a:t>
            </a:r>
            <a:r>
              <a:rPr lang="en-US" altLang="zh-TW" b="1" dirty="0">
                <a:solidFill>
                  <a:schemeClr val="accent1"/>
                </a:solidFill>
              </a:rPr>
              <a:t>-S3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267744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 </a:t>
            </a:r>
            <a:r>
              <a:rPr lang="en-US" altLang="zh-TW" b="1" dirty="0">
                <a:solidFill>
                  <a:schemeClr val="accent1"/>
                </a:solidFill>
              </a:rPr>
              <a:t>–S4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419872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 </a:t>
            </a:r>
            <a:r>
              <a:rPr lang="en-US" altLang="zh-TW" b="1" dirty="0">
                <a:solidFill>
                  <a:schemeClr val="accent1"/>
                </a:solidFill>
              </a:rPr>
              <a:t>–S5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932040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+S2 </a:t>
            </a:r>
            <a:r>
              <a:rPr lang="en-US" altLang="zh-TW" b="1" dirty="0">
                <a:solidFill>
                  <a:schemeClr val="accent1"/>
                </a:solidFill>
              </a:rPr>
              <a:t>–S6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156176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+S2 </a:t>
            </a:r>
            <a:r>
              <a:rPr lang="en-US" altLang="zh-TW" b="1" dirty="0">
                <a:solidFill>
                  <a:schemeClr val="accent1"/>
                </a:solidFill>
              </a:rPr>
              <a:t>–S7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380312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+S2 </a:t>
            </a:r>
            <a:r>
              <a:rPr lang="en-US" altLang="zh-TW" b="1" dirty="0">
                <a:solidFill>
                  <a:schemeClr val="accent1"/>
                </a:solidFill>
              </a:rPr>
              <a:t>–S8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3347865" y="2708920"/>
            <a:ext cx="1440160" cy="864096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Optimal</a:t>
            </a:r>
            <a:br>
              <a:rPr kumimoji="0" lang="en-US" altLang="zh-TW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</a:br>
            <a:r>
              <a:rPr kumimoji="0" lang="en-US" altLang="zh-TW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Action</a:t>
            </a: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pic>
        <p:nvPicPr>
          <p:cNvPr id="88" name="Picture 1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31656" y="2843644"/>
            <a:ext cx="492272" cy="5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Rounded Rectangle 85"/>
          <p:cNvSpPr/>
          <p:nvPr/>
        </p:nvSpPr>
        <p:spPr>
          <a:xfrm>
            <a:off x="1907704" y="4077072"/>
            <a:ext cx="5688632" cy="648072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Max. Score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39752" y="40770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+S1 </a:t>
            </a:r>
            <a:r>
              <a:rPr lang="en-US" altLang="zh-TW" b="1" dirty="0">
                <a:solidFill>
                  <a:schemeClr val="accent1"/>
                </a:solidFill>
              </a:rPr>
              <a:t>–S4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2727447" y="4437112"/>
            <a:ext cx="45719" cy="936104"/>
          </a:xfrm>
          <a:custGeom>
            <a:avLst/>
            <a:gdLst>
              <a:gd name="connsiteX0" fmla="*/ 154609 w 1241287"/>
              <a:gd name="connsiteY0" fmla="*/ 2425148 h 2425148"/>
              <a:gd name="connsiteX1" fmla="*/ 181113 w 1241287"/>
              <a:gd name="connsiteY1" fmla="*/ 702365 h 2425148"/>
              <a:gd name="connsiteX2" fmla="*/ 1241287 w 1241287"/>
              <a:gd name="connsiteY2" fmla="*/ 0 h 2425148"/>
              <a:gd name="connsiteX3" fmla="*/ 1241287 w 1241287"/>
              <a:gd name="connsiteY3" fmla="*/ 0 h 2425148"/>
              <a:gd name="connsiteX0" fmla="*/ 77305 w 1476051"/>
              <a:gd name="connsiteY0" fmla="*/ 2567927 h 2567927"/>
              <a:gd name="connsiteX1" fmla="*/ 415877 w 1476051"/>
              <a:gd name="connsiteY1" fmla="*/ 702365 h 2567927"/>
              <a:gd name="connsiteX2" fmla="*/ 1476051 w 1476051"/>
              <a:gd name="connsiteY2" fmla="*/ 0 h 2567927"/>
              <a:gd name="connsiteX3" fmla="*/ 1476051 w 1476051"/>
              <a:gd name="connsiteY3" fmla="*/ 0 h 2567927"/>
              <a:gd name="connsiteX0" fmla="*/ 0 w 1398746"/>
              <a:gd name="connsiteY0" fmla="*/ 2567927 h 2567927"/>
              <a:gd name="connsiteX1" fmla="*/ 338572 w 1398746"/>
              <a:gd name="connsiteY1" fmla="*/ 702365 h 2567927"/>
              <a:gd name="connsiteX2" fmla="*/ 1398746 w 1398746"/>
              <a:gd name="connsiteY2" fmla="*/ 0 h 2567927"/>
              <a:gd name="connsiteX3" fmla="*/ 1398746 w 1398746"/>
              <a:gd name="connsiteY3" fmla="*/ 0 h 2567927"/>
              <a:gd name="connsiteX0" fmla="*/ 24615 w 1423361"/>
              <a:gd name="connsiteY0" fmla="*/ 2567927 h 2567927"/>
              <a:gd name="connsiteX1" fmla="*/ 363187 w 1423361"/>
              <a:gd name="connsiteY1" fmla="*/ 702365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57439 w 1456185"/>
              <a:gd name="connsiteY0" fmla="*/ 2567927 h 2567927"/>
              <a:gd name="connsiteX1" fmla="*/ 337187 w 1456185"/>
              <a:gd name="connsiteY1" fmla="*/ 550270 h 2567927"/>
              <a:gd name="connsiteX2" fmla="*/ 1456185 w 1456185"/>
              <a:gd name="connsiteY2" fmla="*/ 0 h 2567927"/>
              <a:gd name="connsiteX3" fmla="*/ 1456185 w 1456185"/>
              <a:gd name="connsiteY3" fmla="*/ 0 h 25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185" h="2567927">
                <a:moveTo>
                  <a:pt x="57439" y="2567927"/>
                </a:moveTo>
                <a:cubicBezTo>
                  <a:pt x="32824" y="1239583"/>
                  <a:pt x="0" y="813742"/>
                  <a:pt x="337187" y="550270"/>
                </a:cubicBezTo>
                <a:cubicBezTo>
                  <a:pt x="815492" y="178894"/>
                  <a:pt x="1269685" y="91712"/>
                  <a:pt x="1456185" y="0"/>
                </a:cubicBezTo>
                <a:lnTo>
                  <a:pt x="1456185" y="0"/>
                </a:lnTo>
              </a:path>
            </a:pathLst>
          </a:cu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Freeform 84"/>
          <p:cNvSpPr/>
          <p:nvPr/>
        </p:nvSpPr>
        <p:spPr>
          <a:xfrm flipH="1">
            <a:off x="7452319" y="4437112"/>
            <a:ext cx="332379" cy="936104"/>
          </a:xfrm>
          <a:custGeom>
            <a:avLst/>
            <a:gdLst>
              <a:gd name="connsiteX0" fmla="*/ 154609 w 1241287"/>
              <a:gd name="connsiteY0" fmla="*/ 2425148 h 2425148"/>
              <a:gd name="connsiteX1" fmla="*/ 181113 w 1241287"/>
              <a:gd name="connsiteY1" fmla="*/ 702365 h 2425148"/>
              <a:gd name="connsiteX2" fmla="*/ 1241287 w 1241287"/>
              <a:gd name="connsiteY2" fmla="*/ 0 h 2425148"/>
              <a:gd name="connsiteX3" fmla="*/ 1241287 w 1241287"/>
              <a:gd name="connsiteY3" fmla="*/ 0 h 2425148"/>
              <a:gd name="connsiteX0" fmla="*/ 77305 w 1476051"/>
              <a:gd name="connsiteY0" fmla="*/ 2567927 h 2567927"/>
              <a:gd name="connsiteX1" fmla="*/ 415877 w 1476051"/>
              <a:gd name="connsiteY1" fmla="*/ 702365 h 2567927"/>
              <a:gd name="connsiteX2" fmla="*/ 1476051 w 1476051"/>
              <a:gd name="connsiteY2" fmla="*/ 0 h 2567927"/>
              <a:gd name="connsiteX3" fmla="*/ 1476051 w 1476051"/>
              <a:gd name="connsiteY3" fmla="*/ 0 h 2567927"/>
              <a:gd name="connsiteX0" fmla="*/ 0 w 1398746"/>
              <a:gd name="connsiteY0" fmla="*/ 2567927 h 2567927"/>
              <a:gd name="connsiteX1" fmla="*/ 338572 w 1398746"/>
              <a:gd name="connsiteY1" fmla="*/ 702365 h 2567927"/>
              <a:gd name="connsiteX2" fmla="*/ 1398746 w 1398746"/>
              <a:gd name="connsiteY2" fmla="*/ 0 h 2567927"/>
              <a:gd name="connsiteX3" fmla="*/ 1398746 w 1398746"/>
              <a:gd name="connsiteY3" fmla="*/ 0 h 2567927"/>
              <a:gd name="connsiteX0" fmla="*/ 24615 w 1423361"/>
              <a:gd name="connsiteY0" fmla="*/ 2567927 h 2567927"/>
              <a:gd name="connsiteX1" fmla="*/ 363187 w 1423361"/>
              <a:gd name="connsiteY1" fmla="*/ 702365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57439 w 1456185"/>
              <a:gd name="connsiteY0" fmla="*/ 2567927 h 2567927"/>
              <a:gd name="connsiteX1" fmla="*/ 337187 w 1456185"/>
              <a:gd name="connsiteY1" fmla="*/ 550270 h 2567927"/>
              <a:gd name="connsiteX2" fmla="*/ 1456185 w 1456185"/>
              <a:gd name="connsiteY2" fmla="*/ 0 h 2567927"/>
              <a:gd name="connsiteX3" fmla="*/ 1456185 w 1456185"/>
              <a:gd name="connsiteY3" fmla="*/ 0 h 25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185" h="2567927">
                <a:moveTo>
                  <a:pt x="57439" y="2567927"/>
                </a:moveTo>
                <a:cubicBezTo>
                  <a:pt x="32824" y="1239583"/>
                  <a:pt x="0" y="813742"/>
                  <a:pt x="337187" y="550270"/>
                </a:cubicBezTo>
                <a:cubicBezTo>
                  <a:pt x="815492" y="178894"/>
                  <a:pt x="1269685" y="91712"/>
                  <a:pt x="1456185" y="0"/>
                </a:cubicBezTo>
                <a:lnTo>
                  <a:pt x="1456185" y="0"/>
                </a:lnTo>
              </a:path>
            </a:pathLst>
          </a:cu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TextBox 92"/>
          <p:cNvSpPr txBox="1"/>
          <p:nvPr/>
        </p:nvSpPr>
        <p:spPr>
          <a:xfrm>
            <a:off x="6156176" y="40770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+S2 </a:t>
            </a:r>
            <a:r>
              <a:rPr lang="en-US" altLang="zh-TW" b="1" dirty="0">
                <a:solidFill>
                  <a:schemeClr val="accent1"/>
                </a:solidFill>
              </a:rPr>
              <a:t>–S8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2771800" y="3212976"/>
            <a:ext cx="648072" cy="864096"/>
          </a:xfrm>
          <a:custGeom>
            <a:avLst/>
            <a:gdLst>
              <a:gd name="connsiteX0" fmla="*/ 154609 w 1241287"/>
              <a:gd name="connsiteY0" fmla="*/ 2425148 h 2425148"/>
              <a:gd name="connsiteX1" fmla="*/ 181113 w 1241287"/>
              <a:gd name="connsiteY1" fmla="*/ 702365 h 2425148"/>
              <a:gd name="connsiteX2" fmla="*/ 1241287 w 1241287"/>
              <a:gd name="connsiteY2" fmla="*/ 0 h 2425148"/>
              <a:gd name="connsiteX3" fmla="*/ 1241287 w 1241287"/>
              <a:gd name="connsiteY3" fmla="*/ 0 h 2425148"/>
              <a:gd name="connsiteX0" fmla="*/ 77305 w 1476051"/>
              <a:gd name="connsiteY0" fmla="*/ 2567927 h 2567927"/>
              <a:gd name="connsiteX1" fmla="*/ 415877 w 1476051"/>
              <a:gd name="connsiteY1" fmla="*/ 702365 h 2567927"/>
              <a:gd name="connsiteX2" fmla="*/ 1476051 w 1476051"/>
              <a:gd name="connsiteY2" fmla="*/ 0 h 2567927"/>
              <a:gd name="connsiteX3" fmla="*/ 1476051 w 1476051"/>
              <a:gd name="connsiteY3" fmla="*/ 0 h 2567927"/>
              <a:gd name="connsiteX0" fmla="*/ 0 w 1398746"/>
              <a:gd name="connsiteY0" fmla="*/ 2567927 h 2567927"/>
              <a:gd name="connsiteX1" fmla="*/ 338572 w 1398746"/>
              <a:gd name="connsiteY1" fmla="*/ 702365 h 2567927"/>
              <a:gd name="connsiteX2" fmla="*/ 1398746 w 1398746"/>
              <a:gd name="connsiteY2" fmla="*/ 0 h 2567927"/>
              <a:gd name="connsiteX3" fmla="*/ 1398746 w 1398746"/>
              <a:gd name="connsiteY3" fmla="*/ 0 h 2567927"/>
              <a:gd name="connsiteX0" fmla="*/ 24615 w 1423361"/>
              <a:gd name="connsiteY0" fmla="*/ 2567927 h 2567927"/>
              <a:gd name="connsiteX1" fmla="*/ 363187 w 1423361"/>
              <a:gd name="connsiteY1" fmla="*/ 702365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24615 w 1423361"/>
              <a:gd name="connsiteY0" fmla="*/ 2567927 h 2567927"/>
              <a:gd name="connsiteX1" fmla="*/ 304363 w 1423361"/>
              <a:gd name="connsiteY1" fmla="*/ 550270 h 2567927"/>
              <a:gd name="connsiteX2" fmla="*/ 1423361 w 1423361"/>
              <a:gd name="connsiteY2" fmla="*/ 0 h 2567927"/>
              <a:gd name="connsiteX3" fmla="*/ 1423361 w 1423361"/>
              <a:gd name="connsiteY3" fmla="*/ 0 h 2567927"/>
              <a:gd name="connsiteX0" fmla="*/ 57439 w 1456185"/>
              <a:gd name="connsiteY0" fmla="*/ 2567927 h 2567927"/>
              <a:gd name="connsiteX1" fmla="*/ 337187 w 1456185"/>
              <a:gd name="connsiteY1" fmla="*/ 550270 h 2567927"/>
              <a:gd name="connsiteX2" fmla="*/ 1456185 w 1456185"/>
              <a:gd name="connsiteY2" fmla="*/ 0 h 2567927"/>
              <a:gd name="connsiteX3" fmla="*/ 1456185 w 1456185"/>
              <a:gd name="connsiteY3" fmla="*/ 0 h 25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185" h="2567927">
                <a:moveTo>
                  <a:pt x="57439" y="2567927"/>
                </a:moveTo>
                <a:cubicBezTo>
                  <a:pt x="32824" y="1239583"/>
                  <a:pt x="0" y="813742"/>
                  <a:pt x="337187" y="550270"/>
                </a:cubicBezTo>
                <a:cubicBezTo>
                  <a:pt x="815492" y="178894"/>
                  <a:pt x="1269685" y="91712"/>
                  <a:pt x="1456185" y="0"/>
                </a:cubicBezTo>
                <a:lnTo>
                  <a:pt x="1456185" y="0"/>
                </a:lnTo>
              </a:path>
            </a:pathLst>
          </a:cu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0"/>
                            </p:stCondLst>
                            <p:childTnLst>
                              <p:par>
                                <p:cTn id="2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000"/>
                            </p:stCondLst>
                            <p:childTnLst>
                              <p:par>
                                <p:cTn id="2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23" grpId="0" animBg="1"/>
      <p:bldP spid="50" grpId="0" animBg="1"/>
      <p:bldP spid="50" grpId="1" animBg="1"/>
      <p:bldP spid="101" grpId="0" animBg="1"/>
      <p:bldP spid="101" grpId="1" animBg="1"/>
      <p:bldP spid="102" grpId="0" animBg="1"/>
      <p:bldP spid="102" grpId="1" animBg="1"/>
      <p:bldP spid="103" grpId="0"/>
      <p:bldP spid="103" grpId="1"/>
      <p:bldP spid="104" grpId="0" animBg="1"/>
      <p:bldP spid="104" grpId="1" animBg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36" grpId="0" animBg="1"/>
      <p:bldP spid="86" grpId="0" animBg="1"/>
      <p:bldP spid="87" grpId="0"/>
      <p:bldP spid="135" grpId="0" animBg="1"/>
      <p:bldP spid="85" grpId="0" animBg="1"/>
      <p:bldP spid="93" grpId="0"/>
      <p:bldP spid="93" grpId="1"/>
      <p:bldP spid="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Simulating Interactions</a:t>
            </a:r>
            <a:br>
              <a:rPr dirty="0"/>
            </a:br>
            <a:r>
              <a:rPr lang="en-US" sz="2400" dirty="0"/>
              <a:t>- Characters Interact Intelligently Like Real Human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pic>
        <p:nvPicPr>
          <p:cNvPr id="8" name="SwordNormal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Multiple Character Interactions with Collaborative and Adversarial Goals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Two Characters Chasing One</a:t>
            </a:r>
            <a:br>
              <a:rPr lang="en-US" altLang="zh-TW" dirty="0"/>
            </a:br>
            <a:r>
              <a:rPr lang="en-US" altLang="zh-TW" sz="2400" dirty="0"/>
              <a:t>- Expanding a Game Tree of Three Characters</a:t>
            </a:r>
            <a:endParaRPr lang="zh-TW" altLang="en-US" sz="2400" dirty="0"/>
          </a:p>
        </p:txBody>
      </p:sp>
      <p:pic>
        <p:nvPicPr>
          <p:cNvPr id="6" name="ChaseDoub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3256</TotalTime>
  <Words>726</Words>
  <Application>Microsoft Office PowerPoint</Application>
  <PresentationFormat>On-screen Show (4:3)</PresentationFormat>
  <Paragraphs>160</Paragraphs>
  <Slides>18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Constantia</vt:lpstr>
      <vt:lpstr>Wingdings 2</vt:lpstr>
      <vt:lpstr>宣紙</vt:lpstr>
      <vt:lpstr>Simulating Multiple Character Interactions with Collaborative and Adversarial Goals</vt:lpstr>
      <vt:lpstr>Character Animation - Huge Demand but Little Research, Especially for Interactions</vt:lpstr>
      <vt:lpstr>Crowd Simulation Researches - No Dense Interaction Among Characters</vt:lpstr>
      <vt:lpstr>Interaction Simulation Researches - Cannot Generate Complex and Multi-Character Interactions</vt:lpstr>
      <vt:lpstr>Motion Capture with Single Actor - More Easy and Safe Motion Capture</vt:lpstr>
      <vt:lpstr>Action Level Motion Graph - Reorder Captured Motion to General New Motion</vt:lpstr>
      <vt:lpstr>Game Tree Expansion - Predict Future States to Select Optimal Immediate Actions</vt:lpstr>
      <vt:lpstr>Simulating Interactions - Characters Interact Intelligently Like Real Human</vt:lpstr>
      <vt:lpstr>Two Characters Chasing One - Expanding a Game Tree of Three Characters</vt:lpstr>
      <vt:lpstr>Problem in Cooperation with Minmax - The Character Actively Prevents the Opponent to Follow Orders</vt:lpstr>
      <vt:lpstr>Problem in Cooperation with Minmax - The Character Actively Prevents the Opponent to Follow Orders</vt:lpstr>
      <vt:lpstr>A Redesigned Framework - Evaluating Competition and Cooperation Separately</vt:lpstr>
      <vt:lpstr>Fighting in a Formation - Animator Designed Movement Trajectories</vt:lpstr>
      <vt:lpstr>Changing Interaction Style - Aggressive Infighter and Defensive Out-boxer</vt:lpstr>
      <vt:lpstr>Chasing in a Crowded Environment - Animator Designed Trajectories and Timing</vt:lpstr>
      <vt:lpstr>Scene with a Storyline - Strong Fighter Crashed by a Car</vt:lpstr>
      <vt:lpstr>Scene with a Storyline - Weak Fighter Saved by a Hero</vt:lpstr>
      <vt:lpstr>Thanks!</vt:lpstr>
    </vt:vector>
  </TitlesOfParts>
  <Company>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dafdasfdsafas</dc:title>
  <dc:creator>Hubert Shum</dc:creator>
  <cp:lastModifiedBy>Hubert Shum</cp:lastModifiedBy>
  <cp:revision>637</cp:revision>
  <dcterms:created xsi:type="dcterms:W3CDTF">2007-10-22T15:23:30Z</dcterms:created>
  <dcterms:modified xsi:type="dcterms:W3CDTF">2021-03-31T19:55:28Z</dcterms:modified>
</cp:coreProperties>
</file>