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3"/>
  </p:notesMasterIdLst>
  <p:sldIdLst>
    <p:sldId id="256" r:id="rId2"/>
    <p:sldId id="279" r:id="rId3"/>
    <p:sldId id="287" r:id="rId4"/>
    <p:sldId id="305" r:id="rId5"/>
    <p:sldId id="289" r:id="rId6"/>
    <p:sldId id="312" r:id="rId7"/>
    <p:sldId id="313" r:id="rId8"/>
    <p:sldId id="311" r:id="rId9"/>
    <p:sldId id="290" r:id="rId10"/>
    <p:sldId id="306" r:id="rId11"/>
    <p:sldId id="318" r:id="rId12"/>
    <p:sldId id="319" r:id="rId13"/>
    <p:sldId id="320" r:id="rId14"/>
    <p:sldId id="321" r:id="rId15"/>
    <p:sldId id="293" r:id="rId16"/>
    <p:sldId id="294" r:id="rId17"/>
    <p:sldId id="314" r:id="rId18"/>
    <p:sldId id="295" r:id="rId19"/>
    <p:sldId id="315" r:id="rId20"/>
    <p:sldId id="296" r:id="rId21"/>
    <p:sldId id="309" r:id="rId22"/>
    <p:sldId id="307" r:id="rId23"/>
    <p:sldId id="308" r:id="rId24"/>
    <p:sldId id="316" r:id="rId25"/>
    <p:sldId id="298" r:id="rId26"/>
    <p:sldId id="299" r:id="rId27"/>
    <p:sldId id="300" r:id="rId28"/>
    <p:sldId id="301" r:id="rId29"/>
    <p:sldId id="322" r:id="rId30"/>
    <p:sldId id="273" r:id="rId31"/>
    <p:sldId id="274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92005" autoAdjust="0"/>
  </p:normalViewPr>
  <p:slideViewPr>
    <p:cSldViewPr>
      <p:cViewPr>
        <p:scale>
          <a:sx n="75" d="100"/>
          <a:sy n="75" d="100"/>
        </p:scale>
        <p:origin x="-436" y="5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ubert%20Shum\Desktop\SMC%202012\Reference\Evaluation%20Surve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6366836498378872E-2"/>
          <c:y val="6.253835883802171E-2"/>
          <c:w val="0.43881627296587927"/>
          <c:h val="0.87218198084933785"/>
        </c:manualLayout>
      </c:layout>
      <c:pieChart>
        <c:varyColors val="1"/>
        <c:ser>
          <c:idx val="0"/>
          <c:order val="0"/>
          <c:explosion val="15"/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cat>
            <c:strRef>
              <c:f>TimingProportion!$A$2:$A$6</c:f>
              <c:strCache>
                <c:ptCount val="5"/>
                <c:pt idx="0">
                  <c:v>K Nearest Neighbours Search</c:v>
                </c:pt>
                <c:pt idx="1">
                  <c:v>Natural Posture Space Construction</c:v>
                </c:pt>
                <c:pt idx="2">
                  <c:v>Posture Optimization</c:v>
                </c:pt>
                <c:pt idx="3">
                  <c:v>Physical Model Solving</c:v>
                </c:pt>
                <c:pt idx="4">
                  <c:v>Others (e.g. Rendering)</c:v>
                </c:pt>
              </c:strCache>
            </c:strRef>
          </c:cat>
          <c:val>
            <c:numRef>
              <c:f>TimingProportion!$B$2:$B$6</c:f>
              <c:numCache>
                <c:formatCode>General</c:formatCode>
                <c:ptCount val="5"/>
                <c:pt idx="0">
                  <c:v>1.77</c:v>
                </c:pt>
                <c:pt idx="1">
                  <c:v>0.68</c:v>
                </c:pt>
                <c:pt idx="2">
                  <c:v>9.19</c:v>
                </c:pt>
                <c:pt idx="3">
                  <c:v>0.41</c:v>
                </c:pt>
                <c:pt idx="4">
                  <c:v>1.81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9"/>
      </c:pieChart>
    </c:plotArea>
    <c:legend>
      <c:legendPos val="r"/>
      <c:layout>
        <c:manualLayout>
          <c:xMode val="edge"/>
          <c:yMode val="edge"/>
          <c:x val="0.35460104986876639"/>
          <c:y val="3.7590383154827413E-2"/>
          <c:w val="0.64539895013123361"/>
          <c:h val="0.93407776250431473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831485606653542E-2"/>
          <c:y val="3.5923597347191916E-2"/>
          <c:w val="0.89282692506171035"/>
          <c:h val="0.748451209819619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'Formatted New'!$B$5</c:f>
              <c:strCache>
                <c:ptCount val="1"/>
                <c:pt idx="0">
                  <c:v>No Reliability &amp; Optimization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'Formatted New'!$G$6:$G$11</c:f>
                <c:numCache>
                  <c:formatCode>General</c:formatCode>
                  <c:ptCount val="6"/>
                  <c:pt idx="0">
                    <c:v>1.8121673811444545</c:v>
                  </c:pt>
                  <c:pt idx="1">
                    <c:v>1.5634719199411433</c:v>
                  </c:pt>
                  <c:pt idx="2">
                    <c:v>1.7292766711005558</c:v>
                  </c:pt>
                  <c:pt idx="3">
                    <c:v>1.5564371399593107</c:v>
                  </c:pt>
                  <c:pt idx="4">
                    <c:v>1.5930231976004865</c:v>
                  </c:pt>
                  <c:pt idx="5">
                    <c:v>1.5511401178794018</c:v>
                  </c:pt>
                </c:numCache>
              </c:numRef>
            </c:plus>
            <c:minus>
              <c:numRef>
                <c:f>'Formatted New'!$G$6:$G$11</c:f>
                <c:numCache>
                  <c:formatCode>General</c:formatCode>
                  <c:ptCount val="6"/>
                  <c:pt idx="0">
                    <c:v>1.8121673811444545</c:v>
                  </c:pt>
                  <c:pt idx="1">
                    <c:v>1.5634719199411433</c:v>
                  </c:pt>
                  <c:pt idx="2">
                    <c:v>1.7292766711005558</c:v>
                  </c:pt>
                  <c:pt idx="3">
                    <c:v>1.5564371399593107</c:v>
                  </c:pt>
                  <c:pt idx="4">
                    <c:v>1.5930231976004865</c:v>
                  </c:pt>
                  <c:pt idx="5">
                    <c:v>1.5511401178794018</c:v>
                  </c:pt>
                </c:numCache>
              </c:numRef>
            </c:minus>
          </c:errBars>
          <c:cat>
            <c:strRef>
              <c:f>'Formatted New'!$A$6:$A$11</c:f>
              <c:strCache>
                <c:ptCount val="6"/>
                <c:pt idx="0">
                  <c:v>Basic Tracking</c:v>
                </c:pt>
                <c:pt idx="1">
                  <c:v>Box</c:v>
                </c:pt>
                <c:pt idx="2">
                  <c:v>Flip Chart</c:v>
                </c:pt>
                <c:pt idx="3">
                  <c:v>Basketball</c:v>
                </c:pt>
                <c:pt idx="4">
                  <c:v>Chair</c:v>
                </c:pt>
                <c:pt idx="5">
                  <c:v>Office</c:v>
                </c:pt>
              </c:strCache>
            </c:strRef>
          </c:cat>
          <c:val>
            <c:numRef>
              <c:f>'Formatted New'!$B$6:$B$11</c:f>
              <c:numCache>
                <c:formatCode>0.0000</c:formatCode>
                <c:ptCount val="6"/>
                <c:pt idx="0">
                  <c:v>6.4444444444444446</c:v>
                </c:pt>
                <c:pt idx="1">
                  <c:v>5</c:v>
                </c:pt>
                <c:pt idx="2">
                  <c:v>5.4814814814814818</c:v>
                </c:pt>
                <c:pt idx="3">
                  <c:v>4.8518518518518521</c:v>
                </c:pt>
                <c:pt idx="4">
                  <c:v>4.5925925925925926</c:v>
                </c:pt>
                <c:pt idx="5">
                  <c:v>3.9629629629629628</c:v>
                </c:pt>
              </c:numCache>
            </c:numRef>
          </c:val>
        </c:ser>
        <c:ser>
          <c:idx val="1"/>
          <c:order val="1"/>
          <c:tx>
            <c:strRef>
              <c:f>'Formatted New'!$C$5</c:f>
              <c:strCache>
                <c:ptCount val="1"/>
                <c:pt idx="0">
                  <c:v>No Reliability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'Formatted New'!$H$6:$H$11</c:f>
                <c:numCache>
                  <c:formatCode>General</c:formatCode>
                  <c:ptCount val="6"/>
                  <c:pt idx="0">
                    <c:v>1.5135419808668555</c:v>
                  </c:pt>
                  <c:pt idx="1">
                    <c:v>1.4524941889724132</c:v>
                  </c:pt>
                  <c:pt idx="2">
                    <c:v>1.4656562175858801</c:v>
                  </c:pt>
                  <c:pt idx="3">
                    <c:v>1.494388222357927</c:v>
                  </c:pt>
                  <c:pt idx="4">
                    <c:v>1.6850834320114558</c:v>
                  </c:pt>
                  <c:pt idx="5">
                    <c:v>1.6711872848412559</c:v>
                  </c:pt>
                </c:numCache>
              </c:numRef>
            </c:plus>
            <c:minus>
              <c:numRef>
                <c:f>'Formatted New'!$H$6:$H$11</c:f>
                <c:numCache>
                  <c:formatCode>General</c:formatCode>
                  <c:ptCount val="6"/>
                  <c:pt idx="0">
                    <c:v>1.5135419808668555</c:v>
                  </c:pt>
                  <c:pt idx="1">
                    <c:v>1.4524941889724132</c:v>
                  </c:pt>
                  <c:pt idx="2">
                    <c:v>1.4656562175858801</c:v>
                  </c:pt>
                  <c:pt idx="3">
                    <c:v>1.494388222357927</c:v>
                  </c:pt>
                  <c:pt idx="4">
                    <c:v>1.6850834320114558</c:v>
                  </c:pt>
                  <c:pt idx="5">
                    <c:v>1.6711872848412559</c:v>
                  </c:pt>
                </c:numCache>
              </c:numRef>
            </c:minus>
          </c:errBars>
          <c:cat>
            <c:strRef>
              <c:f>'Formatted New'!$A$6:$A$11</c:f>
              <c:strCache>
                <c:ptCount val="6"/>
                <c:pt idx="0">
                  <c:v>Basic Tracking</c:v>
                </c:pt>
                <c:pt idx="1">
                  <c:v>Box</c:v>
                </c:pt>
                <c:pt idx="2">
                  <c:v>Flip Chart</c:v>
                </c:pt>
                <c:pt idx="3">
                  <c:v>Basketball</c:v>
                </c:pt>
                <c:pt idx="4">
                  <c:v>Chair</c:v>
                </c:pt>
                <c:pt idx="5">
                  <c:v>Office</c:v>
                </c:pt>
              </c:strCache>
            </c:strRef>
          </c:cat>
          <c:val>
            <c:numRef>
              <c:f>'Formatted New'!$C$6:$C$11</c:f>
              <c:numCache>
                <c:formatCode>0.0000</c:formatCode>
                <c:ptCount val="6"/>
                <c:pt idx="0">
                  <c:v>5.9259259259259256</c:v>
                </c:pt>
                <c:pt idx="1">
                  <c:v>3.9629629629629628</c:v>
                </c:pt>
                <c:pt idx="2">
                  <c:v>6</c:v>
                </c:pt>
                <c:pt idx="3">
                  <c:v>5.3703703703703702</c:v>
                </c:pt>
                <c:pt idx="4">
                  <c:v>4.7777777777777777</c:v>
                </c:pt>
                <c:pt idx="5">
                  <c:v>5.1481481481481479</c:v>
                </c:pt>
              </c:numCache>
            </c:numRef>
          </c:val>
        </c:ser>
        <c:ser>
          <c:idx val="2"/>
          <c:order val="2"/>
          <c:tx>
            <c:strRef>
              <c:f>'Formatted New'!$D$5</c:f>
              <c:strCache>
                <c:ptCount val="1"/>
                <c:pt idx="0">
                  <c:v>Our Method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'Formatted New'!$I$6:$I$11</c:f>
                <c:numCache>
                  <c:formatCode>General</c:formatCode>
                  <c:ptCount val="6"/>
                  <c:pt idx="0">
                    <c:v>1.3678655787125473</c:v>
                  </c:pt>
                  <c:pt idx="1">
                    <c:v>1.3946792876861283</c:v>
                  </c:pt>
                  <c:pt idx="2">
                    <c:v>1.4609691054308163</c:v>
                  </c:pt>
                  <c:pt idx="3">
                    <c:v>1.3425606637327303</c:v>
                  </c:pt>
                  <c:pt idx="4">
                    <c:v>1.5722211316141574</c:v>
                  </c:pt>
                  <c:pt idx="5">
                    <c:v>1.1331154474650633</c:v>
                  </c:pt>
                </c:numCache>
              </c:numRef>
            </c:plus>
            <c:minus>
              <c:numRef>
                <c:f>'Formatted New'!$I$6:$I$11</c:f>
                <c:numCache>
                  <c:formatCode>General</c:formatCode>
                  <c:ptCount val="6"/>
                  <c:pt idx="0">
                    <c:v>1.3678655787125473</c:v>
                  </c:pt>
                  <c:pt idx="1">
                    <c:v>1.3946792876861283</c:v>
                  </c:pt>
                  <c:pt idx="2">
                    <c:v>1.4609691054308163</c:v>
                  </c:pt>
                  <c:pt idx="3">
                    <c:v>1.3425606637327303</c:v>
                  </c:pt>
                  <c:pt idx="4">
                    <c:v>1.5722211316141574</c:v>
                  </c:pt>
                  <c:pt idx="5">
                    <c:v>1.1331154474650633</c:v>
                  </c:pt>
                </c:numCache>
              </c:numRef>
            </c:minus>
          </c:errBars>
          <c:cat>
            <c:strRef>
              <c:f>'Formatted New'!$A$6:$A$11</c:f>
              <c:strCache>
                <c:ptCount val="6"/>
                <c:pt idx="0">
                  <c:v>Basic Tracking</c:v>
                </c:pt>
                <c:pt idx="1">
                  <c:v>Box</c:v>
                </c:pt>
                <c:pt idx="2">
                  <c:v>Flip Chart</c:v>
                </c:pt>
                <c:pt idx="3">
                  <c:v>Basketball</c:v>
                </c:pt>
                <c:pt idx="4">
                  <c:v>Chair</c:v>
                </c:pt>
                <c:pt idx="5">
                  <c:v>Office</c:v>
                </c:pt>
              </c:strCache>
            </c:strRef>
          </c:cat>
          <c:val>
            <c:numRef>
              <c:f>'Formatted New'!$D$6:$D$11</c:f>
              <c:numCache>
                <c:formatCode>0.0000</c:formatCode>
                <c:ptCount val="6"/>
                <c:pt idx="0">
                  <c:v>6.5925925925925926</c:v>
                </c:pt>
                <c:pt idx="1">
                  <c:v>5.4074074074074074</c:v>
                </c:pt>
                <c:pt idx="2">
                  <c:v>6.7037037037037033</c:v>
                </c:pt>
                <c:pt idx="3">
                  <c:v>6.1111111111111107</c:v>
                </c:pt>
                <c:pt idx="4">
                  <c:v>5.4814814814814818</c:v>
                </c:pt>
                <c:pt idx="5">
                  <c:v>6.8888888888888893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091968"/>
        <c:axId val="140423168"/>
      </c:barChart>
      <c:catAx>
        <c:axId val="101091968"/>
        <c:scaling>
          <c:orientation val="minMax"/>
        </c:scaling>
        <c:delete val="0"/>
        <c:axPos val="b"/>
        <c:majorTickMark val="out"/>
        <c:minorTickMark val="none"/>
        <c:tickLblPos val="nextTo"/>
        <c:crossAx val="140423168"/>
        <c:crosses val="autoZero"/>
        <c:auto val="1"/>
        <c:lblAlgn val="ctr"/>
        <c:lblOffset val="100"/>
        <c:noMultiLvlLbl val="0"/>
      </c:catAx>
      <c:valAx>
        <c:axId val="140423168"/>
        <c:scaling>
          <c:orientation val="minMax"/>
          <c:min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Percepted Accuracy</a:t>
                </a:r>
              </a:p>
            </c:rich>
          </c:tx>
          <c:layout>
            <c:manualLayout>
              <c:xMode val="edge"/>
              <c:yMode val="edge"/>
              <c:x val="0"/>
              <c:y val="0.1205793027944017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101091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1339092965450809"/>
          <c:y val="4.1534420776158367E-3"/>
          <c:w val="0.7816682112170914"/>
          <c:h val="0.10742454385161482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F750C-AD49-4939-8661-AF856E092EB6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62B61-D5FB-4707-9711-845C7862A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5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assume the reliability of the input</a:t>
            </a:r>
          </a:p>
          <a:p>
            <a:r>
              <a:rPr lang="en-US" dirty="0" smtClean="0"/>
              <a:t>assume</a:t>
            </a:r>
            <a:r>
              <a:rPr lang="en-US" baseline="0" dirty="0" smtClean="0"/>
              <a:t> full body input</a:t>
            </a:r>
          </a:p>
          <a:p>
            <a:r>
              <a:rPr lang="en-US" baseline="0" dirty="0" smtClean="0"/>
              <a:t>need to interact with virtual environment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62B61-D5FB-4707-9711-845C7862AD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35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0" indent="0" algn="ctr">
              <a:buNone/>
              <a:defRPr sz="2000" b="1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altLang="zh-TW" smtClean="0"/>
              <a:t>Click to edit Master subtitle style</a:t>
            </a:r>
            <a:endParaRPr kumimoji="0" lang="en-US" dirty="0"/>
          </a:p>
        </p:txBody>
      </p:sp>
      <p:sp>
        <p:nvSpPr>
          <p:cNvPr id="28" name="標題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>
              <a:defRPr lang="en-US" sz="3600" b="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 dirty="0"/>
          </a:p>
        </p:txBody>
      </p:sp>
      <p:cxnSp>
        <p:nvCxnSpPr>
          <p:cNvPr id="8" name="直線接點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日期版面配置區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48065-6E17-4FD7-9BE3-597F8ADD45BB}" type="datetime1">
              <a:rPr lang="en-US" smtClean="0"/>
              <a:t>4/8/2015</a:t>
            </a:fld>
            <a:endParaRPr 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9C65-43B5-45AD-9EC0-2119631AE001}" type="datetime1">
              <a:rPr lang="en-US" smtClean="0"/>
              <a:t>4/8/2015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2E39-FD99-4CDF-A30E-DABB84EFF447}" type="datetime1">
              <a:rPr lang="en-US" smtClean="0"/>
              <a:t>4/8/2015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 dirty="0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151BF7-8174-4720-9B5B-74EDB77593AB}" type="datetime1">
              <a:rPr lang="en-US" smtClean="0"/>
              <a:t>4/8/2015</a:t>
            </a:fld>
            <a:endParaRPr lang="en-US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3CEC7A4-9DB4-4EEF-8058-C0D4241CD8E0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頁尾版面配置區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altLang="zh-TW" smtClean="0"/>
              <a:t>Click to edit Master title style</a:t>
            </a:r>
            <a:endParaRPr kumimoji="0" lang="en-US" dirty="0"/>
          </a:p>
        </p:txBody>
      </p:sp>
      <p:cxnSp>
        <p:nvCxnSpPr>
          <p:cNvPr id="7" name="直線接點 12"/>
          <p:cNvCxnSpPr/>
          <p:nvPr/>
        </p:nvCxnSpPr>
        <p:spPr>
          <a:xfrm>
            <a:off x="571472" y="1357298"/>
            <a:ext cx="7500990" cy="4008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chemeClr val="tx1"/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12"/>
          <p:cNvCxnSpPr/>
          <p:nvPr/>
        </p:nvCxnSpPr>
        <p:spPr>
          <a:xfrm>
            <a:off x="571472" y="1357298"/>
            <a:ext cx="7500990" cy="4008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chemeClr val="tx1"/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12"/>
          <p:cNvCxnSpPr/>
          <p:nvPr/>
        </p:nvCxnSpPr>
        <p:spPr>
          <a:xfrm>
            <a:off x="571472" y="1357298"/>
            <a:ext cx="7500990" cy="4008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chemeClr val="tx1"/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0085-1240-4497-94FF-72AEB4AD0F1F}" type="datetime1">
              <a:rPr lang="en-US" smtClean="0"/>
              <a:t>4/8/2015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1" y="3505200"/>
            <a:ext cx="7924800" cy="1371600"/>
          </a:xfr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3600" b="1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1" y="4958864"/>
            <a:ext cx="7924800" cy="984736"/>
          </a:xfrm>
        </p:spPr>
        <p:txBody>
          <a:bodyPr anchor="t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lang="en-US" altLang="zh-TW" sz="2000" b="1" kern="1200" spc="1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cxnSp>
        <p:nvCxnSpPr>
          <p:cNvPr id="7" name="直線接點 6"/>
          <p:cNvCxnSpPr/>
          <p:nvPr/>
        </p:nvCxnSpPr>
        <p:spPr>
          <a:xfrm>
            <a:off x="685801" y="4916994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FFED-DE13-49C3-AC9C-19CAB640F7E4}" type="datetime1">
              <a:rPr lang="en-US" smtClean="0"/>
              <a:t>4/8/2015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8FD4-D918-40D5-8F40-9A576E98B98E}" type="datetime1">
              <a:rPr lang="en-US" smtClean="0"/>
              <a:t>4/8/2015</a:t>
            </a:fld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sp>
        <p:nvSpPr>
          <p:cNvPr id="32" name="內容版面配置區 31"/>
          <p:cNvSpPr>
            <a:spLocks noGrp="1"/>
          </p:cNvSpPr>
          <p:nvPr>
            <p:ph sz="half" idx="2"/>
          </p:nvPr>
        </p:nvSpPr>
        <p:spPr>
          <a:xfrm>
            <a:off x="457201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34" name="內容版面配置區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562946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77E42-A016-4CA9-9ADB-A85A4351DDB7}" type="datetime1">
              <a:rPr lang="en-US" smtClean="0"/>
              <a:t>4/8/2015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66FC-607C-422A-B4BA-7FD92C6C8538}" type="datetime1">
              <a:rPr lang="en-US" smtClean="0"/>
              <a:t>4/8/2015</a:t>
            </a:fld>
            <a:endParaRPr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內容版面配置區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sp>
        <p:nvSpPr>
          <p:cNvPr id="31" name="標題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B548013-21A4-4E55-A957-68CC619BE90B}" type="datetime1">
              <a:rPr lang="en-US" smtClean="0"/>
              <a:t>4/8/2015</a:t>
            </a:fld>
            <a:endParaRPr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57201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altLang="zh-TW" smtClean="0"/>
              <a:t>Click icon to add picture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27220-A041-48F8-8256-BD30F9B1F863}" type="datetime1">
              <a:rPr lang="en-US" smtClean="0"/>
              <a:t>4/8/2015</a:t>
            </a:fld>
            <a:endParaRPr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4CE5637-55B1-4D7A-BD44-8794D4F04F59}" type="datetime1">
              <a:rPr lang="en-US" smtClean="0"/>
              <a:t>4/8/2015</a:t>
            </a:fld>
            <a:endParaRPr 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428596" y="6203667"/>
            <a:ext cx="5743604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Real-Time Posture Reconstruction for Microsoft Kinect</a:t>
            </a:r>
            <a:endParaRPr lang="en-US" dirty="0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3CEC7A4-9DB4-4EEF-8058-C0D4241CD8E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8001000" cy="1862796"/>
          </a:xfrm>
        </p:spPr>
        <p:txBody>
          <a:bodyPr numCol="2"/>
          <a:lstStyle/>
          <a:p>
            <a:pPr lvl="0">
              <a:buClr>
                <a:srgbClr val="C0504D"/>
              </a:buClr>
            </a:pPr>
            <a: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  <a:t>Hubert P. H. Shum</a:t>
            </a:r>
            <a:r>
              <a:rPr lang="en-US" sz="1800" dirty="0" smtClean="0">
                <a:solidFill>
                  <a:srgbClr val="EEECE1">
                    <a:lumMod val="90000"/>
                  </a:srgbClr>
                </a:solidFill>
              </a:rPr>
              <a:t/>
            </a:r>
            <a:br>
              <a:rPr lang="en-US" sz="1800" dirty="0" smtClean="0">
                <a:solidFill>
                  <a:srgbClr val="EEECE1">
                    <a:lumMod val="90000"/>
                  </a:srgbClr>
                </a:solidFill>
              </a:rPr>
            </a:br>
            <a:r>
              <a:rPr lang="en-US" sz="1800" dirty="0" smtClean="0">
                <a:solidFill>
                  <a:srgbClr val="EEECE1">
                    <a:lumMod val="90000"/>
                  </a:srgbClr>
                </a:solidFill>
              </a:rPr>
              <a:t>Northumbria University</a:t>
            </a:r>
          </a:p>
          <a:p>
            <a:pPr lvl="0">
              <a:buClr>
                <a:srgbClr val="C0504D"/>
              </a:buClr>
            </a:pPr>
            <a: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  <a:t>Yang Jiang</a:t>
            </a:r>
            <a:b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sz="1800" dirty="0" smtClean="0">
                <a:solidFill>
                  <a:srgbClr val="EEECE1">
                    <a:lumMod val="90000"/>
                  </a:srgbClr>
                </a:solidFill>
              </a:rPr>
              <a:t>Northumbria University</a:t>
            </a:r>
          </a:p>
          <a:p>
            <a:pPr lvl="0">
              <a:buClr>
                <a:srgbClr val="C0504D"/>
              </a:buClr>
            </a:pPr>
            <a:r>
              <a:rPr lang="en-US" sz="2400" dirty="0" smtClean="0">
                <a:solidFill>
                  <a:srgbClr val="EEECE1">
                    <a:lumMod val="90000"/>
                  </a:srgbClr>
                </a:solidFill>
              </a:rPr>
              <a:t>Edmond </a:t>
            </a:r>
            <a:r>
              <a:rPr lang="en-US" sz="2400" dirty="0">
                <a:solidFill>
                  <a:srgbClr val="EEECE1">
                    <a:lumMod val="90000"/>
                  </a:srgbClr>
                </a:solidFill>
              </a:rPr>
              <a:t>S. L. Ho</a:t>
            </a:r>
            <a:br>
              <a:rPr lang="en-US" sz="2400" dirty="0">
                <a:solidFill>
                  <a:srgbClr val="EEECE1">
                    <a:lumMod val="90000"/>
                  </a:srgbClr>
                </a:solidFill>
              </a:rPr>
            </a:br>
            <a:r>
              <a:rPr lang="en-US" sz="1800" dirty="0">
                <a:solidFill>
                  <a:srgbClr val="EEECE1">
                    <a:lumMod val="90000"/>
                  </a:srgbClr>
                </a:solidFill>
              </a:rPr>
              <a:t>Hong Kong Baptist University</a:t>
            </a:r>
            <a:endParaRPr lang="en-US" sz="2400" dirty="0">
              <a:solidFill>
                <a:srgbClr val="EEECE1">
                  <a:lumMod val="90000"/>
                </a:srgbClr>
              </a:solidFill>
            </a:endParaRPr>
          </a:p>
          <a:p>
            <a:r>
              <a:rPr lang="en-US" sz="2400" dirty="0" err="1" smtClean="0">
                <a:solidFill>
                  <a:schemeClr val="tx2">
                    <a:lumMod val="90000"/>
                  </a:schemeClr>
                </a:solidFill>
              </a:rPr>
              <a:t>Shu</a:t>
            </a:r>
            <a: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  <a:t> Takagi</a:t>
            </a:r>
            <a:b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sz="1800" dirty="0" smtClean="0">
                <a:solidFill>
                  <a:srgbClr val="EEECE1">
                    <a:lumMod val="90000"/>
                  </a:srgbClr>
                </a:solidFill>
              </a:rPr>
              <a:t>University of Tokyo</a:t>
            </a:r>
            <a: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</a:br>
            <a:endParaRPr lang="en-US" sz="18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>
                <a:effectLst/>
              </a:rPr>
              <a:t>Real-Time Posture Reconstruction for </a:t>
            </a:r>
            <a:r>
              <a:rPr lang="en-US" sz="3200" dirty="0" smtClean="0">
                <a:effectLst/>
              </a:rPr>
              <a:t/>
            </a:r>
            <a:br>
              <a:rPr lang="en-US" sz="3200" dirty="0" smtClean="0">
                <a:effectLst/>
              </a:rPr>
            </a:br>
            <a:r>
              <a:rPr lang="en-US" sz="3200" dirty="0" smtClean="0">
                <a:effectLst/>
              </a:rPr>
              <a:t>Microsoft </a:t>
            </a:r>
            <a:r>
              <a:rPr lang="en-US" sz="3200" dirty="0">
                <a:effectLst/>
              </a:rPr>
              <a:t>Kinect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1678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Part of the Kinect data </a:t>
            </a:r>
            <a:r>
              <a:rPr lang="en-US" smtClean="0"/>
              <a:t>is </a:t>
            </a:r>
            <a:r>
              <a:rPr lang="en-US"/>
              <a:t>unreliable </a:t>
            </a:r>
            <a:r>
              <a:rPr lang="en-US" smtClean="0"/>
              <a:t> or </a:t>
            </a:r>
            <a:r>
              <a:rPr lang="en-US" dirty="0" smtClean="0"/>
              <a:t>even unavailable</a:t>
            </a:r>
          </a:p>
          <a:p>
            <a:pPr lvl="1"/>
            <a:r>
              <a:rPr lang="en-US" dirty="0"/>
              <a:t>A typical machine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learning problem</a:t>
            </a:r>
          </a:p>
          <a:p>
            <a:pPr lvl="1"/>
            <a:r>
              <a:rPr lang="en-US" dirty="0" smtClean="0"/>
              <a:t>Need to “guess” the </a:t>
            </a:r>
            <a:br>
              <a:rPr lang="en-US" dirty="0" smtClean="0"/>
            </a:br>
            <a:r>
              <a:rPr lang="en-US" dirty="0" smtClean="0"/>
              <a:t>true posture of the </a:t>
            </a:r>
            <a:br>
              <a:rPr lang="en-US" dirty="0" smtClean="0"/>
            </a:br>
            <a:r>
              <a:rPr lang="en-US" dirty="0" smtClean="0"/>
              <a:t>user</a:t>
            </a:r>
          </a:p>
          <a:p>
            <a:pPr lvl="1"/>
            <a:r>
              <a:rPr lang="en-US" dirty="0" smtClean="0"/>
              <a:t>Estimate based on 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/>
              <a:t>motion database </a:t>
            </a:r>
            <a:endParaRPr lang="en-US" dirty="0" smtClean="0"/>
          </a:p>
          <a:p>
            <a:pPr lvl="1"/>
            <a:r>
              <a:rPr lang="en-US" dirty="0" smtClean="0"/>
              <a:t>Consider the </a:t>
            </a:r>
            <a:br>
              <a:rPr lang="en-US" dirty="0" smtClean="0"/>
            </a:br>
            <a:r>
              <a:rPr lang="en-US" dirty="0" smtClean="0"/>
              <a:t>reliable parts more, </a:t>
            </a:r>
            <a:br>
              <a:rPr lang="en-US" dirty="0" smtClean="0"/>
            </a:br>
            <a:r>
              <a:rPr lang="en-US" dirty="0" smtClean="0"/>
              <a:t>consider the </a:t>
            </a:r>
            <a:br>
              <a:rPr lang="en-US" dirty="0" smtClean="0"/>
            </a:br>
            <a:r>
              <a:rPr lang="en-US" dirty="0" smtClean="0"/>
              <a:t>unreliable parts less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True Posture Reconstruction</a:t>
            </a:r>
          </a:p>
        </p:txBody>
      </p:sp>
      <p:pic>
        <p:nvPicPr>
          <p:cNvPr id="6" name="Theory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33800" y="2133600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6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34"/>
          <p:cNvSpPr/>
          <p:nvPr/>
        </p:nvSpPr>
        <p:spPr>
          <a:xfrm>
            <a:off x="609600" y="2144167"/>
            <a:ext cx="5031258" cy="3331665"/>
          </a:xfrm>
          <a:custGeom>
            <a:avLst/>
            <a:gdLst>
              <a:gd name="connsiteX0" fmla="*/ 281872 w 5031258"/>
              <a:gd name="connsiteY0" fmla="*/ 248827 h 3331665"/>
              <a:gd name="connsiteX1" fmla="*/ 7552 w 5031258"/>
              <a:gd name="connsiteY1" fmla="*/ 788323 h 3331665"/>
              <a:gd name="connsiteX2" fmla="*/ 556192 w 5031258"/>
              <a:gd name="connsiteY2" fmla="*/ 1428403 h 3331665"/>
              <a:gd name="connsiteX3" fmla="*/ 528760 w 5031258"/>
              <a:gd name="connsiteY3" fmla="*/ 2370235 h 3331665"/>
              <a:gd name="connsiteX4" fmla="*/ 1287712 w 5031258"/>
              <a:gd name="connsiteY4" fmla="*/ 3284635 h 3331665"/>
              <a:gd name="connsiteX5" fmla="*/ 1973512 w 5031258"/>
              <a:gd name="connsiteY5" fmla="*/ 2891443 h 3331665"/>
              <a:gd name="connsiteX6" fmla="*/ 3171376 w 5031258"/>
              <a:gd name="connsiteY6" fmla="*/ 3330355 h 3331665"/>
              <a:gd name="connsiteX7" fmla="*/ 3509704 w 5031258"/>
              <a:gd name="connsiteY7" fmla="*/ 2717707 h 3331665"/>
              <a:gd name="connsiteX8" fmla="*/ 4725856 w 5031258"/>
              <a:gd name="connsiteY8" fmla="*/ 2800003 h 3331665"/>
              <a:gd name="connsiteX9" fmla="*/ 4991032 w 5031258"/>
              <a:gd name="connsiteY9" fmla="*/ 1336963 h 3331665"/>
              <a:gd name="connsiteX10" fmla="*/ 4058344 w 5031258"/>
              <a:gd name="connsiteY10" fmla="*/ 1135795 h 3331665"/>
              <a:gd name="connsiteX11" fmla="*/ 3774880 w 5031258"/>
              <a:gd name="connsiteY11" fmla="*/ 294547 h 3331665"/>
              <a:gd name="connsiteX12" fmla="*/ 2202112 w 5031258"/>
              <a:gd name="connsiteY12" fmla="*/ 148243 h 3331665"/>
              <a:gd name="connsiteX13" fmla="*/ 903664 w 5031258"/>
              <a:gd name="connsiteY13" fmla="*/ 1939 h 3331665"/>
              <a:gd name="connsiteX14" fmla="*/ 281872 w 5031258"/>
              <a:gd name="connsiteY14" fmla="*/ 248827 h 333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31258" h="3331665">
                <a:moveTo>
                  <a:pt x="281872" y="248827"/>
                </a:moveTo>
                <a:cubicBezTo>
                  <a:pt x="132520" y="379891"/>
                  <a:pt x="-38168" y="591727"/>
                  <a:pt x="7552" y="788323"/>
                </a:cubicBezTo>
                <a:cubicBezTo>
                  <a:pt x="53272" y="984919"/>
                  <a:pt x="469324" y="1164751"/>
                  <a:pt x="556192" y="1428403"/>
                </a:cubicBezTo>
                <a:cubicBezTo>
                  <a:pt x="643060" y="1692055"/>
                  <a:pt x="406840" y="2060863"/>
                  <a:pt x="528760" y="2370235"/>
                </a:cubicBezTo>
                <a:cubicBezTo>
                  <a:pt x="650680" y="2679607"/>
                  <a:pt x="1046920" y="3197767"/>
                  <a:pt x="1287712" y="3284635"/>
                </a:cubicBezTo>
                <a:cubicBezTo>
                  <a:pt x="1528504" y="3371503"/>
                  <a:pt x="1659568" y="2883823"/>
                  <a:pt x="1973512" y="2891443"/>
                </a:cubicBezTo>
                <a:cubicBezTo>
                  <a:pt x="2287456" y="2899063"/>
                  <a:pt x="2915344" y="3359311"/>
                  <a:pt x="3171376" y="3330355"/>
                </a:cubicBezTo>
                <a:cubicBezTo>
                  <a:pt x="3427408" y="3301399"/>
                  <a:pt x="3250624" y="2806099"/>
                  <a:pt x="3509704" y="2717707"/>
                </a:cubicBezTo>
                <a:cubicBezTo>
                  <a:pt x="3768784" y="2629315"/>
                  <a:pt x="4478968" y="3030127"/>
                  <a:pt x="4725856" y="2800003"/>
                </a:cubicBezTo>
                <a:cubicBezTo>
                  <a:pt x="4972744" y="2569879"/>
                  <a:pt x="5102284" y="1614331"/>
                  <a:pt x="4991032" y="1336963"/>
                </a:cubicBezTo>
                <a:cubicBezTo>
                  <a:pt x="4879780" y="1059595"/>
                  <a:pt x="4261036" y="1309531"/>
                  <a:pt x="4058344" y="1135795"/>
                </a:cubicBezTo>
                <a:cubicBezTo>
                  <a:pt x="3855652" y="962059"/>
                  <a:pt x="4084252" y="459139"/>
                  <a:pt x="3774880" y="294547"/>
                </a:cubicBezTo>
                <a:cubicBezTo>
                  <a:pt x="3465508" y="129955"/>
                  <a:pt x="2680648" y="197011"/>
                  <a:pt x="2202112" y="148243"/>
                </a:cubicBezTo>
                <a:cubicBezTo>
                  <a:pt x="1723576" y="99475"/>
                  <a:pt x="1223704" y="-16349"/>
                  <a:pt x="903664" y="1939"/>
                </a:cubicBezTo>
                <a:cubicBezTo>
                  <a:pt x="583624" y="20227"/>
                  <a:pt x="431224" y="117763"/>
                  <a:pt x="281872" y="24882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4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Machine Learning</a:t>
            </a:r>
            <a:endParaRPr lang="en-GB" dirty="0"/>
          </a:p>
        </p:txBody>
      </p:sp>
      <p:grpSp>
        <p:nvGrpSpPr>
          <p:cNvPr id="42" name="Group 41"/>
          <p:cNvGrpSpPr/>
          <p:nvPr/>
        </p:nvGrpSpPr>
        <p:grpSpPr>
          <a:xfrm>
            <a:off x="1034728" y="2514600"/>
            <a:ext cx="4267200" cy="2618232"/>
            <a:chOff x="1034728" y="2524058"/>
            <a:chExt cx="4267200" cy="2618232"/>
          </a:xfrm>
        </p:grpSpPr>
        <p:sp>
          <p:nvSpPr>
            <p:cNvPr id="6" name="Oval 5"/>
            <p:cNvSpPr/>
            <p:nvPr/>
          </p:nvSpPr>
          <p:spPr>
            <a:xfrm>
              <a:off x="1034728" y="261549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1491928" y="3377498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1949128" y="276789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1339528" y="2877626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1796728" y="3639626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2253928" y="3030026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2482528" y="253929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2939728" y="3301298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3396928" y="269169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3098224" y="252405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3555424" y="3286058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4012624" y="267645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2488624" y="3910898"/>
              <a:ext cx="152400" cy="1524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2945824" y="4672898"/>
              <a:ext cx="152400" cy="1524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3403024" y="4063298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1421824" y="4227890"/>
              <a:ext cx="152400" cy="1524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1879024" y="4989890"/>
              <a:ext cx="152400" cy="1524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2336224" y="4380290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2918392" y="4227890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3375592" y="4989890"/>
              <a:ext cx="152400" cy="1524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3832792" y="4380290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4082728" y="3411026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4539928" y="4173026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4997128" y="3563426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4235128" y="3758498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4692328" y="4520498"/>
              <a:ext cx="152400" cy="1524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>
              <a:off x="5149528" y="3910898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Oval 35"/>
          <p:cNvSpPr/>
          <p:nvPr/>
        </p:nvSpPr>
        <p:spPr>
          <a:xfrm>
            <a:off x="3810000" y="3694490"/>
            <a:ext cx="152400" cy="152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3798837" y="3694490"/>
            <a:ext cx="152400" cy="152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Line Callout 2 37"/>
          <p:cNvSpPr/>
          <p:nvPr/>
        </p:nvSpPr>
        <p:spPr>
          <a:xfrm>
            <a:off x="5943600" y="1905000"/>
            <a:ext cx="2819400" cy="536448"/>
          </a:xfrm>
          <a:prstGeom prst="borderCallout2">
            <a:avLst>
              <a:gd name="adj1" fmla="val 18750"/>
              <a:gd name="adj2" fmla="val -874"/>
              <a:gd name="adj3" fmla="val 18750"/>
              <a:gd name="adj4" fmla="val -16667"/>
              <a:gd name="adj5" fmla="val 147660"/>
              <a:gd name="adj6" fmla="val -63078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Sample Data in Database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9" name="Line Callout 2 38"/>
          <p:cNvSpPr/>
          <p:nvPr/>
        </p:nvSpPr>
        <p:spPr>
          <a:xfrm>
            <a:off x="5943600" y="2673724"/>
            <a:ext cx="2819400" cy="536448"/>
          </a:xfrm>
          <a:prstGeom prst="borderCallout2">
            <a:avLst>
              <a:gd name="adj1" fmla="val 18750"/>
              <a:gd name="adj2" fmla="val -874"/>
              <a:gd name="adj3" fmla="val 18750"/>
              <a:gd name="adj4" fmla="val -16667"/>
              <a:gd name="adj5" fmla="val 76069"/>
              <a:gd name="adj6" fmla="val -55943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Abstraction of Data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0" name="Line Callout 2 39"/>
          <p:cNvSpPr/>
          <p:nvPr/>
        </p:nvSpPr>
        <p:spPr>
          <a:xfrm>
            <a:off x="5943600" y="3450650"/>
            <a:ext cx="2819400" cy="536448"/>
          </a:xfrm>
          <a:prstGeom prst="borderCallout2">
            <a:avLst>
              <a:gd name="adj1" fmla="val 18750"/>
              <a:gd name="adj2" fmla="val -874"/>
              <a:gd name="adj3" fmla="val 18750"/>
              <a:gd name="adj4" fmla="val -16667"/>
              <a:gd name="adj5" fmla="val 57319"/>
              <a:gd name="adj6" fmla="val -70537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Run-time Query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1" name="Line Callout 2 40"/>
          <p:cNvSpPr/>
          <p:nvPr/>
        </p:nvSpPr>
        <p:spPr>
          <a:xfrm>
            <a:off x="5943600" y="4200772"/>
            <a:ext cx="2819400" cy="536448"/>
          </a:xfrm>
          <a:prstGeom prst="borderCallout2">
            <a:avLst>
              <a:gd name="adj1" fmla="val 18750"/>
              <a:gd name="adj2" fmla="val -874"/>
              <a:gd name="adj3" fmla="val 18750"/>
              <a:gd name="adj4" fmla="val -16667"/>
              <a:gd name="adj5" fmla="val -77624"/>
              <a:gd name="adj6" fmla="val -73510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Value Estimation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23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6" grpId="1" animBg="1"/>
      <p:bldP spid="37" grpId="0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34"/>
          <p:cNvSpPr/>
          <p:nvPr/>
        </p:nvSpPr>
        <p:spPr>
          <a:xfrm>
            <a:off x="3128141" y="2400505"/>
            <a:ext cx="1813402" cy="2347478"/>
          </a:xfrm>
          <a:custGeom>
            <a:avLst/>
            <a:gdLst>
              <a:gd name="connsiteX0" fmla="*/ 281872 w 5031258"/>
              <a:gd name="connsiteY0" fmla="*/ 248827 h 3331665"/>
              <a:gd name="connsiteX1" fmla="*/ 7552 w 5031258"/>
              <a:gd name="connsiteY1" fmla="*/ 788323 h 3331665"/>
              <a:gd name="connsiteX2" fmla="*/ 556192 w 5031258"/>
              <a:gd name="connsiteY2" fmla="*/ 1428403 h 3331665"/>
              <a:gd name="connsiteX3" fmla="*/ 528760 w 5031258"/>
              <a:gd name="connsiteY3" fmla="*/ 2370235 h 3331665"/>
              <a:gd name="connsiteX4" fmla="*/ 1287712 w 5031258"/>
              <a:gd name="connsiteY4" fmla="*/ 3284635 h 3331665"/>
              <a:gd name="connsiteX5" fmla="*/ 1973512 w 5031258"/>
              <a:gd name="connsiteY5" fmla="*/ 2891443 h 3331665"/>
              <a:gd name="connsiteX6" fmla="*/ 3171376 w 5031258"/>
              <a:gd name="connsiteY6" fmla="*/ 3330355 h 3331665"/>
              <a:gd name="connsiteX7" fmla="*/ 3509704 w 5031258"/>
              <a:gd name="connsiteY7" fmla="*/ 2717707 h 3331665"/>
              <a:gd name="connsiteX8" fmla="*/ 4725856 w 5031258"/>
              <a:gd name="connsiteY8" fmla="*/ 2800003 h 3331665"/>
              <a:gd name="connsiteX9" fmla="*/ 4991032 w 5031258"/>
              <a:gd name="connsiteY9" fmla="*/ 1336963 h 3331665"/>
              <a:gd name="connsiteX10" fmla="*/ 4058344 w 5031258"/>
              <a:gd name="connsiteY10" fmla="*/ 1135795 h 3331665"/>
              <a:gd name="connsiteX11" fmla="*/ 3774880 w 5031258"/>
              <a:gd name="connsiteY11" fmla="*/ 294547 h 3331665"/>
              <a:gd name="connsiteX12" fmla="*/ 2202112 w 5031258"/>
              <a:gd name="connsiteY12" fmla="*/ 148243 h 3331665"/>
              <a:gd name="connsiteX13" fmla="*/ 903664 w 5031258"/>
              <a:gd name="connsiteY13" fmla="*/ 1939 h 3331665"/>
              <a:gd name="connsiteX14" fmla="*/ 281872 w 5031258"/>
              <a:gd name="connsiteY14" fmla="*/ 248827 h 3331665"/>
              <a:gd name="connsiteX0" fmla="*/ 900604 w 5028198"/>
              <a:gd name="connsiteY0" fmla="*/ 30434 h 3360160"/>
              <a:gd name="connsiteX1" fmla="*/ 4492 w 5028198"/>
              <a:gd name="connsiteY1" fmla="*/ 816818 h 3360160"/>
              <a:gd name="connsiteX2" fmla="*/ 553132 w 5028198"/>
              <a:gd name="connsiteY2" fmla="*/ 1456898 h 3360160"/>
              <a:gd name="connsiteX3" fmla="*/ 525700 w 5028198"/>
              <a:gd name="connsiteY3" fmla="*/ 2398730 h 3360160"/>
              <a:gd name="connsiteX4" fmla="*/ 1284652 w 5028198"/>
              <a:gd name="connsiteY4" fmla="*/ 3313130 h 3360160"/>
              <a:gd name="connsiteX5" fmla="*/ 1970452 w 5028198"/>
              <a:gd name="connsiteY5" fmla="*/ 2919938 h 3360160"/>
              <a:gd name="connsiteX6" fmla="*/ 3168316 w 5028198"/>
              <a:gd name="connsiteY6" fmla="*/ 3358850 h 3360160"/>
              <a:gd name="connsiteX7" fmla="*/ 3506644 w 5028198"/>
              <a:gd name="connsiteY7" fmla="*/ 2746202 h 3360160"/>
              <a:gd name="connsiteX8" fmla="*/ 4722796 w 5028198"/>
              <a:gd name="connsiteY8" fmla="*/ 2828498 h 3360160"/>
              <a:gd name="connsiteX9" fmla="*/ 4987972 w 5028198"/>
              <a:gd name="connsiteY9" fmla="*/ 1365458 h 3360160"/>
              <a:gd name="connsiteX10" fmla="*/ 4055284 w 5028198"/>
              <a:gd name="connsiteY10" fmla="*/ 1164290 h 3360160"/>
              <a:gd name="connsiteX11" fmla="*/ 3771820 w 5028198"/>
              <a:gd name="connsiteY11" fmla="*/ 323042 h 3360160"/>
              <a:gd name="connsiteX12" fmla="*/ 2199052 w 5028198"/>
              <a:gd name="connsiteY12" fmla="*/ 176738 h 3360160"/>
              <a:gd name="connsiteX13" fmla="*/ 900604 w 5028198"/>
              <a:gd name="connsiteY13" fmla="*/ 30434 h 3360160"/>
              <a:gd name="connsiteX0" fmla="*/ 436300 w 4563894"/>
              <a:gd name="connsiteY0" fmla="*/ 30434 h 3360160"/>
              <a:gd name="connsiteX1" fmla="*/ 88828 w 4563894"/>
              <a:gd name="connsiteY1" fmla="*/ 1456898 h 3360160"/>
              <a:gd name="connsiteX2" fmla="*/ 61396 w 4563894"/>
              <a:gd name="connsiteY2" fmla="*/ 2398730 h 3360160"/>
              <a:gd name="connsiteX3" fmla="*/ 820348 w 4563894"/>
              <a:gd name="connsiteY3" fmla="*/ 3313130 h 3360160"/>
              <a:gd name="connsiteX4" fmla="*/ 1506148 w 4563894"/>
              <a:gd name="connsiteY4" fmla="*/ 2919938 h 3360160"/>
              <a:gd name="connsiteX5" fmla="*/ 2704012 w 4563894"/>
              <a:gd name="connsiteY5" fmla="*/ 3358850 h 3360160"/>
              <a:gd name="connsiteX6" fmla="*/ 3042340 w 4563894"/>
              <a:gd name="connsiteY6" fmla="*/ 2746202 h 3360160"/>
              <a:gd name="connsiteX7" fmla="*/ 4258492 w 4563894"/>
              <a:gd name="connsiteY7" fmla="*/ 2828498 h 3360160"/>
              <a:gd name="connsiteX8" fmla="*/ 4523668 w 4563894"/>
              <a:gd name="connsiteY8" fmla="*/ 1365458 h 3360160"/>
              <a:gd name="connsiteX9" fmla="*/ 3590980 w 4563894"/>
              <a:gd name="connsiteY9" fmla="*/ 1164290 h 3360160"/>
              <a:gd name="connsiteX10" fmla="*/ 3307516 w 4563894"/>
              <a:gd name="connsiteY10" fmla="*/ 323042 h 3360160"/>
              <a:gd name="connsiteX11" fmla="*/ 1734748 w 4563894"/>
              <a:gd name="connsiteY11" fmla="*/ 176738 h 3360160"/>
              <a:gd name="connsiteX12" fmla="*/ 436300 w 4563894"/>
              <a:gd name="connsiteY12" fmla="*/ 30434 h 3360160"/>
              <a:gd name="connsiteX0" fmla="*/ 1812281 w 4641427"/>
              <a:gd name="connsiteY0" fmla="*/ 82957 h 3266379"/>
              <a:gd name="connsiteX1" fmla="*/ 166361 w 4641427"/>
              <a:gd name="connsiteY1" fmla="*/ 1363117 h 3266379"/>
              <a:gd name="connsiteX2" fmla="*/ 138929 w 4641427"/>
              <a:gd name="connsiteY2" fmla="*/ 2304949 h 3266379"/>
              <a:gd name="connsiteX3" fmla="*/ 897881 w 4641427"/>
              <a:gd name="connsiteY3" fmla="*/ 3219349 h 3266379"/>
              <a:gd name="connsiteX4" fmla="*/ 1583681 w 4641427"/>
              <a:gd name="connsiteY4" fmla="*/ 2826157 h 3266379"/>
              <a:gd name="connsiteX5" fmla="*/ 2781545 w 4641427"/>
              <a:gd name="connsiteY5" fmla="*/ 3265069 h 3266379"/>
              <a:gd name="connsiteX6" fmla="*/ 3119873 w 4641427"/>
              <a:gd name="connsiteY6" fmla="*/ 2652421 h 3266379"/>
              <a:gd name="connsiteX7" fmla="*/ 4336025 w 4641427"/>
              <a:gd name="connsiteY7" fmla="*/ 2734717 h 3266379"/>
              <a:gd name="connsiteX8" fmla="*/ 4601201 w 4641427"/>
              <a:gd name="connsiteY8" fmla="*/ 1271677 h 3266379"/>
              <a:gd name="connsiteX9" fmla="*/ 3668513 w 4641427"/>
              <a:gd name="connsiteY9" fmla="*/ 1070509 h 3266379"/>
              <a:gd name="connsiteX10" fmla="*/ 3385049 w 4641427"/>
              <a:gd name="connsiteY10" fmla="*/ 229261 h 3266379"/>
              <a:gd name="connsiteX11" fmla="*/ 1812281 w 4641427"/>
              <a:gd name="connsiteY11" fmla="*/ 82957 h 3266379"/>
              <a:gd name="connsiteX0" fmla="*/ 1715936 w 4545082"/>
              <a:gd name="connsiteY0" fmla="*/ 82957 h 3266379"/>
              <a:gd name="connsiteX1" fmla="*/ 2165516 w 4545082"/>
              <a:gd name="connsiteY1" fmla="*/ 1492657 h 3266379"/>
              <a:gd name="connsiteX2" fmla="*/ 42584 w 4545082"/>
              <a:gd name="connsiteY2" fmla="*/ 2304949 h 3266379"/>
              <a:gd name="connsiteX3" fmla="*/ 801536 w 4545082"/>
              <a:gd name="connsiteY3" fmla="*/ 3219349 h 3266379"/>
              <a:gd name="connsiteX4" fmla="*/ 1487336 w 4545082"/>
              <a:gd name="connsiteY4" fmla="*/ 2826157 h 3266379"/>
              <a:gd name="connsiteX5" fmla="*/ 2685200 w 4545082"/>
              <a:gd name="connsiteY5" fmla="*/ 3265069 h 3266379"/>
              <a:gd name="connsiteX6" fmla="*/ 3023528 w 4545082"/>
              <a:gd name="connsiteY6" fmla="*/ 2652421 h 3266379"/>
              <a:gd name="connsiteX7" fmla="*/ 4239680 w 4545082"/>
              <a:gd name="connsiteY7" fmla="*/ 2734717 h 3266379"/>
              <a:gd name="connsiteX8" fmla="*/ 4504856 w 4545082"/>
              <a:gd name="connsiteY8" fmla="*/ 1271677 h 3266379"/>
              <a:gd name="connsiteX9" fmla="*/ 3572168 w 4545082"/>
              <a:gd name="connsiteY9" fmla="*/ 1070509 h 3266379"/>
              <a:gd name="connsiteX10" fmla="*/ 3288704 w 4545082"/>
              <a:gd name="connsiteY10" fmla="*/ 229261 h 3266379"/>
              <a:gd name="connsiteX11" fmla="*/ 1715936 w 4545082"/>
              <a:gd name="connsiteY11" fmla="*/ 82957 h 3266379"/>
              <a:gd name="connsiteX0" fmla="*/ 3288704 w 4545082"/>
              <a:gd name="connsiteY0" fmla="*/ 4714 h 3041832"/>
              <a:gd name="connsiteX1" fmla="*/ 2165516 w 4545082"/>
              <a:gd name="connsiteY1" fmla="*/ 1268110 h 3041832"/>
              <a:gd name="connsiteX2" fmla="*/ 42584 w 4545082"/>
              <a:gd name="connsiteY2" fmla="*/ 2080402 h 3041832"/>
              <a:gd name="connsiteX3" fmla="*/ 801536 w 4545082"/>
              <a:gd name="connsiteY3" fmla="*/ 2994802 h 3041832"/>
              <a:gd name="connsiteX4" fmla="*/ 1487336 w 4545082"/>
              <a:gd name="connsiteY4" fmla="*/ 2601610 h 3041832"/>
              <a:gd name="connsiteX5" fmla="*/ 2685200 w 4545082"/>
              <a:gd name="connsiteY5" fmla="*/ 3040522 h 3041832"/>
              <a:gd name="connsiteX6" fmla="*/ 3023528 w 4545082"/>
              <a:gd name="connsiteY6" fmla="*/ 2427874 h 3041832"/>
              <a:gd name="connsiteX7" fmla="*/ 4239680 w 4545082"/>
              <a:gd name="connsiteY7" fmla="*/ 2510170 h 3041832"/>
              <a:gd name="connsiteX8" fmla="*/ 4504856 w 4545082"/>
              <a:gd name="connsiteY8" fmla="*/ 1047130 h 3041832"/>
              <a:gd name="connsiteX9" fmla="*/ 3572168 w 4545082"/>
              <a:gd name="connsiteY9" fmla="*/ 845962 h 3041832"/>
              <a:gd name="connsiteX10" fmla="*/ 3288704 w 4545082"/>
              <a:gd name="connsiteY10" fmla="*/ 4714 h 3041832"/>
              <a:gd name="connsiteX0" fmla="*/ 2869604 w 4545082"/>
              <a:gd name="connsiteY0" fmla="*/ 4912 h 3003930"/>
              <a:gd name="connsiteX1" fmla="*/ 2165516 w 4545082"/>
              <a:gd name="connsiteY1" fmla="*/ 1230208 h 3003930"/>
              <a:gd name="connsiteX2" fmla="*/ 42584 w 4545082"/>
              <a:gd name="connsiteY2" fmla="*/ 2042500 h 3003930"/>
              <a:gd name="connsiteX3" fmla="*/ 801536 w 4545082"/>
              <a:gd name="connsiteY3" fmla="*/ 2956900 h 3003930"/>
              <a:gd name="connsiteX4" fmla="*/ 1487336 w 4545082"/>
              <a:gd name="connsiteY4" fmla="*/ 2563708 h 3003930"/>
              <a:gd name="connsiteX5" fmla="*/ 2685200 w 4545082"/>
              <a:gd name="connsiteY5" fmla="*/ 3002620 h 3003930"/>
              <a:gd name="connsiteX6" fmla="*/ 3023528 w 4545082"/>
              <a:gd name="connsiteY6" fmla="*/ 2389972 h 3003930"/>
              <a:gd name="connsiteX7" fmla="*/ 4239680 w 4545082"/>
              <a:gd name="connsiteY7" fmla="*/ 2472268 h 3003930"/>
              <a:gd name="connsiteX8" fmla="*/ 4504856 w 4545082"/>
              <a:gd name="connsiteY8" fmla="*/ 1009228 h 3003930"/>
              <a:gd name="connsiteX9" fmla="*/ 3572168 w 4545082"/>
              <a:gd name="connsiteY9" fmla="*/ 808060 h 3003930"/>
              <a:gd name="connsiteX10" fmla="*/ 2869604 w 4545082"/>
              <a:gd name="connsiteY10" fmla="*/ 4912 h 3003930"/>
              <a:gd name="connsiteX0" fmla="*/ 2084811 w 3760289"/>
              <a:gd name="connsiteY0" fmla="*/ 4912 h 3004839"/>
              <a:gd name="connsiteX1" fmla="*/ 1380723 w 3760289"/>
              <a:gd name="connsiteY1" fmla="*/ 1230208 h 3004839"/>
              <a:gd name="connsiteX2" fmla="*/ 16743 w 3760289"/>
              <a:gd name="connsiteY2" fmla="*/ 2956900 h 3004839"/>
              <a:gd name="connsiteX3" fmla="*/ 702543 w 3760289"/>
              <a:gd name="connsiteY3" fmla="*/ 2563708 h 3004839"/>
              <a:gd name="connsiteX4" fmla="*/ 1900407 w 3760289"/>
              <a:gd name="connsiteY4" fmla="*/ 3002620 h 3004839"/>
              <a:gd name="connsiteX5" fmla="*/ 2238735 w 3760289"/>
              <a:gd name="connsiteY5" fmla="*/ 2389972 h 3004839"/>
              <a:gd name="connsiteX6" fmla="*/ 3454887 w 3760289"/>
              <a:gd name="connsiteY6" fmla="*/ 2472268 h 3004839"/>
              <a:gd name="connsiteX7" fmla="*/ 3720063 w 3760289"/>
              <a:gd name="connsiteY7" fmla="*/ 1009228 h 3004839"/>
              <a:gd name="connsiteX8" fmla="*/ 2787375 w 3760289"/>
              <a:gd name="connsiteY8" fmla="*/ 808060 h 3004839"/>
              <a:gd name="connsiteX9" fmla="*/ 2084811 w 3760289"/>
              <a:gd name="connsiteY9" fmla="*/ 4912 h 3004839"/>
              <a:gd name="connsiteX0" fmla="*/ 1391669 w 3067147"/>
              <a:gd name="connsiteY0" fmla="*/ 4912 h 3005771"/>
              <a:gd name="connsiteX1" fmla="*/ 687581 w 3067147"/>
              <a:gd name="connsiteY1" fmla="*/ 1230208 h 3005771"/>
              <a:gd name="connsiteX2" fmla="*/ 9401 w 3067147"/>
              <a:gd name="connsiteY2" fmla="*/ 2563708 h 3005771"/>
              <a:gd name="connsiteX3" fmla="*/ 1207265 w 3067147"/>
              <a:gd name="connsiteY3" fmla="*/ 3002620 h 3005771"/>
              <a:gd name="connsiteX4" fmla="*/ 1545593 w 3067147"/>
              <a:gd name="connsiteY4" fmla="*/ 2389972 h 3005771"/>
              <a:gd name="connsiteX5" fmla="*/ 2761745 w 3067147"/>
              <a:gd name="connsiteY5" fmla="*/ 2472268 h 3005771"/>
              <a:gd name="connsiteX6" fmla="*/ 3026921 w 3067147"/>
              <a:gd name="connsiteY6" fmla="*/ 1009228 h 3005771"/>
              <a:gd name="connsiteX7" fmla="*/ 2094233 w 3067147"/>
              <a:gd name="connsiteY7" fmla="*/ 808060 h 3005771"/>
              <a:gd name="connsiteX8" fmla="*/ 1391669 w 3067147"/>
              <a:gd name="connsiteY8" fmla="*/ 4912 h 3005771"/>
              <a:gd name="connsiteX0" fmla="*/ 777196 w 2452674"/>
              <a:gd name="connsiteY0" fmla="*/ 4912 h 3013302"/>
              <a:gd name="connsiteX1" fmla="*/ 73108 w 2452674"/>
              <a:gd name="connsiteY1" fmla="*/ 1230208 h 3013302"/>
              <a:gd name="connsiteX2" fmla="*/ 80728 w 2452674"/>
              <a:gd name="connsiteY2" fmla="*/ 1794088 h 3013302"/>
              <a:gd name="connsiteX3" fmla="*/ 592792 w 2452674"/>
              <a:gd name="connsiteY3" fmla="*/ 3002620 h 3013302"/>
              <a:gd name="connsiteX4" fmla="*/ 931120 w 2452674"/>
              <a:gd name="connsiteY4" fmla="*/ 2389972 h 3013302"/>
              <a:gd name="connsiteX5" fmla="*/ 2147272 w 2452674"/>
              <a:gd name="connsiteY5" fmla="*/ 2472268 h 3013302"/>
              <a:gd name="connsiteX6" fmla="*/ 2412448 w 2452674"/>
              <a:gd name="connsiteY6" fmla="*/ 1009228 h 3013302"/>
              <a:gd name="connsiteX7" fmla="*/ 1479760 w 2452674"/>
              <a:gd name="connsiteY7" fmla="*/ 808060 h 3013302"/>
              <a:gd name="connsiteX8" fmla="*/ 777196 w 2452674"/>
              <a:gd name="connsiteY8" fmla="*/ 4912 h 3013302"/>
              <a:gd name="connsiteX0" fmla="*/ 808847 w 2484325"/>
              <a:gd name="connsiteY0" fmla="*/ 1495 h 3009885"/>
              <a:gd name="connsiteX1" fmla="*/ 59039 w 2484325"/>
              <a:gd name="connsiteY1" fmla="*/ 1028671 h 3009885"/>
              <a:gd name="connsiteX2" fmla="*/ 112379 w 2484325"/>
              <a:gd name="connsiteY2" fmla="*/ 1790671 h 3009885"/>
              <a:gd name="connsiteX3" fmla="*/ 624443 w 2484325"/>
              <a:gd name="connsiteY3" fmla="*/ 2999203 h 3009885"/>
              <a:gd name="connsiteX4" fmla="*/ 962771 w 2484325"/>
              <a:gd name="connsiteY4" fmla="*/ 2386555 h 3009885"/>
              <a:gd name="connsiteX5" fmla="*/ 2178923 w 2484325"/>
              <a:gd name="connsiteY5" fmla="*/ 2468851 h 3009885"/>
              <a:gd name="connsiteX6" fmla="*/ 2444099 w 2484325"/>
              <a:gd name="connsiteY6" fmla="*/ 1005811 h 3009885"/>
              <a:gd name="connsiteX7" fmla="*/ 1511411 w 2484325"/>
              <a:gd name="connsiteY7" fmla="*/ 804643 h 3009885"/>
              <a:gd name="connsiteX8" fmla="*/ 808847 w 2484325"/>
              <a:gd name="connsiteY8" fmla="*/ 1495 h 3009885"/>
              <a:gd name="connsiteX0" fmla="*/ 1013393 w 2498371"/>
              <a:gd name="connsiteY0" fmla="*/ 1370 h 3085960"/>
              <a:gd name="connsiteX1" fmla="*/ 73085 w 2498371"/>
              <a:gd name="connsiteY1" fmla="*/ 1104746 h 3085960"/>
              <a:gd name="connsiteX2" fmla="*/ 126425 w 2498371"/>
              <a:gd name="connsiteY2" fmla="*/ 1866746 h 3085960"/>
              <a:gd name="connsiteX3" fmla="*/ 638489 w 2498371"/>
              <a:gd name="connsiteY3" fmla="*/ 3075278 h 3085960"/>
              <a:gd name="connsiteX4" fmla="*/ 976817 w 2498371"/>
              <a:gd name="connsiteY4" fmla="*/ 2462630 h 3085960"/>
              <a:gd name="connsiteX5" fmla="*/ 2192969 w 2498371"/>
              <a:gd name="connsiteY5" fmla="*/ 2544926 h 3085960"/>
              <a:gd name="connsiteX6" fmla="*/ 2458145 w 2498371"/>
              <a:gd name="connsiteY6" fmla="*/ 1081886 h 3085960"/>
              <a:gd name="connsiteX7" fmla="*/ 1525457 w 2498371"/>
              <a:gd name="connsiteY7" fmla="*/ 880718 h 3085960"/>
              <a:gd name="connsiteX8" fmla="*/ 1013393 w 2498371"/>
              <a:gd name="connsiteY8" fmla="*/ 1370 h 3085960"/>
              <a:gd name="connsiteX0" fmla="*/ 1013393 w 2498371"/>
              <a:gd name="connsiteY0" fmla="*/ 218 h 3084808"/>
              <a:gd name="connsiteX1" fmla="*/ 73085 w 2498371"/>
              <a:gd name="connsiteY1" fmla="*/ 1103594 h 3084808"/>
              <a:gd name="connsiteX2" fmla="*/ 126425 w 2498371"/>
              <a:gd name="connsiteY2" fmla="*/ 1865594 h 3084808"/>
              <a:gd name="connsiteX3" fmla="*/ 638489 w 2498371"/>
              <a:gd name="connsiteY3" fmla="*/ 3074126 h 3084808"/>
              <a:gd name="connsiteX4" fmla="*/ 976817 w 2498371"/>
              <a:gd name="connsiteY4" fmla="*/ 2461478 h 3084808"/>
              <a:gd name="connsiteX5" fmla="*/ 2192969 w 2498371"/>
              <a:gd name="connsiteY5" fmla="*/ 2543774 h 3084808"/>
              <a:gd name="connsiteX6" fmla="*/ 2458145 w 2498371"/>
              <a:gd name="connsiteY6" fmla="*/ 1080734 h 3084808"/>
              <a:gd name="connsiteX7" fmla="*/ 1525457 w 2498371"/>
              <a:gd name="connsiteY7" fmla="*/ 879566 h 3084808"/>
              <a:gd name="connsiteX8" fmla="*/ 1013393 w 2498371"/>
              <a:gd name="connsiteY8" fmla="*/ 218 h 3084808"/>
              <a:gd name="connsiteX0" fmla="*/ 1028884 w 2513862"/>
              <a:gd name="connsiteY0" fmla="*/ 218 h 2649836"/>
              <a:gd name="connsiteX1" fmla="*/ 88576 w 2513862"/>
              <a:gd name="connsiteY1" fmla="*/ 1103594 h 2649836"/>
              <a:gd name="connsiteX2" fmla="*/ 141916 w 2513862"/>
              <a:gd name="connsiteY2" fmla="*/ 1865594 h 2649836"/>
              <a:gd name="connsiteX3" fmla="*/ 992308 w 2513862"/>
              <a:gd name="connsiteY3" fmla="*/ 2461478 h 2649836"/>
              <a:gd name="connsiteX4" fmla="*/ 2208460 w 2513862"/>
              <a:gd name="connsiteY4" fmla="*/ 2543774 h 2649836"/>
              <a:gd name="connsiteX5" fmla="*/ 2473636 w 2513862"/>
              <a:gd name="connsiteY5" fmla="*/ 1080734 h 2649836"/>
              <a:gd name="connsiteX6" fmla="*/ 1540948 w 2513862"/>
              <a:gd name="connsiteY6" fmla="*/ 879566 h 2649836"/>
              <a:gd name="connsiteX7" fmla="*/ 1028884 w 2513862"/>
              <a:gd name="connsiteY7" fmla="*/ 218 h 2649836"/>
              <a:gd name="connsiteX0" fmla="*/ 1028884 w 2481021"/>
              <a:gd name="connsiteY0" fmla="*/ 218 h 2482949"/>
              <a:gd name="connsiteX1" fmla="*/ 88576 w 2481021"/>
              <a:gd name="connsiteY1" fmla="*/ 1103594 h 2482949"/>
              <a:gd name="connsiteX2" fmla="*/ 141916 w 2481021"/>
              <a:gd name="connsiteY2" fmla="*/ 1865594 h 2482949"/>
              <a:gd name="connsiteX3" fmla="*/ 992308 w 2481021"/>
              <a:gd name="connsiteY3" fmla="*/ 2461478 h 2482949"/>
              <a:gd name="connsiteX4" fmla="*/ 2473636 w 2481021"/>
              <a:gd name="connsiteY4" fmla="*/ 1080734 h 2482949"/>
              <a:gd name="connsiteX5" fmla="*/ 1540948 w 2481021"/>
              <a:gd name="connsiteY5" fmla="*/ 879566 h 2482949"/>
              <a:gd name="connsiteX6" fmla="*/ 1028884 w 2481021"/>
              <a:gd name="connsiteY6" fmla="*/ 218 h 2482949"/>
              <a:gd name="connsiteX0" fmla="*/ 1028884 w 1733281"/>
              <a:gd name="connsiteY0" fmla="*/ 258 h 2461957"/>
              <a:gd name="connsiteX1" fmla="*/ 88576 w 1733281"/>
              <a:gd name="connsiteY1" fmla="*/ 1103634 h 2461957"/>
              <a:gd name="connsiteX2" fmla="*/ 141916 w 1733281"/>
              <a:gd name="connsiteY2" fmla="*/ 1865634 h 2461957"/>
              <a:gd name="connsiteX3" fmla="*/ 992308 w 1733281"/>
              <a:gd name="connsiteY3" fmla="*/ 2461518 h 2461957"/>
              <a:gd name="connsiteX4" fmla="*/ 1704016 w 1733281"/>
              <a:gd name="connsiteY4" fmla="*/ 1774194 h 2461957"/>
              <a:gd name="connsiteX5" fmla="*/ 1540948 w 1733281"/>
              <a:gd name="connsiteY5" fmla="*/ 879606 h 2461957"/>
              <a:gd name="connsiteX6" fmla="*/ 1028884 w 1733281"/>
              <a:gd name="connsiteY6" fmla="*/ 258 h 2461957"/>
              <a:gd name="connsiteX0" fmla="*/ 1028884 w 1717506"/>
              <a:gd name="connsiteY0" fmla="*/ 800 h 2462499"/>
              <a:gd name="connsiteX1" fmla="*/ 88576 w 1717506"/>
              <a:gd name="connsiteY1" fmla="*/ 1104176 h 2462499"/>
              <a:gd name="connsiteX2" fmla="*/ 141916 w 1717506"/>
              <a:gd name="connsiteY2" fmla="*/ 1866176 h 2462499"/>
              <a:gd name="connsiteX3" fmla="*/ 992308 w 1717506"/>
              <a:gd name="connsiteY3" fmla="*/ 2462060 h 2462499"/>
              <a:gd name="connsiteX4" fmla="*/ 1704016 w 1717506"/>
              <a:gd name="connsiteY4" fmla="*/ 1774736 h 2462499"/>
              <a:gd name="connsiteX5" fmla="*/ 1426648 w 1717506"/>
              <a:gd name="connsiteY5" fmla="*/ 941108 h 2462499"/>
              <a:gd name="connsiteX6" fmla="*/ 1028884 w 1717506"/>
              <a:gd name="connsiteY6" fmla="*/ 800 h 2462499"/>
              <a:gd name="connsiteX0" fmla="*/ 1028884 w 1813610"/>
              <a:gd name="connsiteY0" fmla="*/ 795 h 2462818"/>
              <a:gd name="connsiteX1" fmla="*/ 88576 w 1813610"/>
              <a:gd name="connsiteY1" fmla="*/ 1104171 h 2462818"/>
              <a:gd name="connsiteX2" fmla="*/ 141916 w 1813610"/>
              <a:gd name="connsiteY2" fmla="*/ 1866171 h 2462818"/>
              <a:gd name="connsiteX3" fmla="*/ 992308 w 1813610"/>
              <a:gd name="connsiteY3" fmla="*/ 2462055 h 2462818"/>
              <a:gd name="connsiteX4" fmla="*/ 1803076 w 1813610"/>
              <a:gd name="connsiteY4" fmla="*/ 1744251 h 2462818"/>
              <a:gd name="connsiteX5" fmla="*/ 1426648 w 1813610"/>
              <a:gd name="connsiteY5" fmla="*/ 941103 h 2462818"/>
              <a:gd name="connsiteX6" fmla="*/ 1028884 w 1813610"/>
              <a:gd name="connsiteY6" fmla="*/ 795 h 2462818"/>
              <a:gd name="connsiteX0" fmla="*/ 1027739 w 1813402"/>
              <a:gd name="connsiteY0" fmla="*/ 795 h 2348752"/>
              <a:gd name="connsiteX1" fmla="*/ 87431 w 1813402"/>
              <a:gd name="connsiteY1" fmla="*/ 1104171 h 2348752"/>
              <a:gd name="connsiteX2" fmla="*/ 140771 w 1813402"/>
              <a:gd name="connsiteY2" fmla="*/ 1866171 h 2348752"/>
              <a:gd name="connsiteX3" fmla="*/ 968303 w 1813402"/>
              <a:gd name="connsiteY3" fmla="*/ 2347755 h 2348752"/>
              <a:gd name="connsiteX4" fmla="*/ 1801931 w 1813402"/>
              <a:gd name="connsiteY4" fmla="*/ 1744251 h 2348752"/>
              <a:gd name="connsiteX5" fmla="*/ 1425503 w 1813402"/>
              <a:gd name="connsiteY5" fmla="*/ 941103 h 2348752"/>
              <a:gd name="connsiteX6" fmla="*/ 1027739 w 1813402"/>
              <a:gd name="connsiteY6" fmla="*/ 795 h 2348752"/>
              <a:gd name="connsiteX0" fmla="*/ 1027739 w 1813402"/>
              <a:gd name="connsiteY0" fmla="*/ 795 h 2348162"/>
              <a:gd name="connsiteX1" fmla="*/ 87431 w 1813402"/>
              <a:gd name="connsiteY1" fmla="*/ 1104171 h 2348162"/>
              <a:gd name="connsiteX2" fmla="*/ 140771 w 1813402"/>
              <a:gd name="connsiteY2" fmla="*/ 1866171 h 2348162"/>
              <a:gd name="connsiteX3" fmla="*/ 968303 w 1813402"/>
              <a:gd name="connsiteY3" fmla="*/ 2347755 h 2348162"/>
              <a:gd name="connsiteX4" fmla="*/ 1801931 w 1813402"/>
              <a:gd name="connsiteY4" fmla="*/ 1744251 h 2348162"/>
              <a:gd name="connsiteX5" fmla="*/ 1425503 w 1813402"/>
              <a:gd name="connsiteY5" fmla="*/ 941103 h 2348162"/>
              <a:gd name="connsiteX6" fmla="*/ 1027739 w 1813402"/>
              <a:gd name="connsiteY6" fmla="*/ 795 h 2348162"/>
              <a:gd name="connsiteX0" fmla="*/ 1027739 w 1813402"/>
              <a:gd name="connsiteY0" fmla="*/ 111 h 2347478"/>
              <a:gd name="connsiteX1" fmla="*/ 87431 w 1813402"/>
              <a:gd name="connsiteY1" fmla="*/ 1103487 h 2347478"/>
              <a:gd name="connsiteX2" fmla="*/ 140771 w 1813402"/>
              <a:gd name="connsiteY2" fmla="*/ 1865487 h 2347478"/>
              <a:gd name="connsiteX3" fmla="*/ 968303 w 1813402"/>
              <a:gd name="connsiteY3" fmla="*/ 2347071 h 2347478"/>
              <a:gd name="connsiteX4" fmla="*/ 1801931 w 1813402"/>
              <a:gd name="connsiteY4" fmla="*/ 1743567 h 2347478"/>
              <a:gd name="connsiteX5" fmla="*/ 1425503 w 1813402"/>
              <a:gd name="connsiteY5" fmla="*/ 940419 h 2347478"/>
              <a:gd name="connsiteX6" fmla="*/ 1027739 w 1813402"/>
              <a:gd name="connsiteY6" fmla="*/ 111 h 2347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3402" h="2347478">
                <a:moveTo>
                  <a:pt x="1027739" y="111"/>
                </a:moveTo>
                <a:cubicBezTo>
                  <a:pt x="736147" y="-10811"/>
                  <a:pt x="235259" y="792591"/>
                  <a:pt x="87431" y="1103487"/>
                </a:cubicBezTo>
                <a:cubicBezTo>
                  <a:pt x="-60397" y="1414383"/>
                  <a:pt x="-6041" y="1658223"/>
                  <a:pt x="140771" y="1865487"/>
                </a:cubicBezTo>
                <a:cubicBezTo>
                  <a:pt x="287583" y="2072751"/>
                  <a:pt x="546663" y="2359771"/>
                  <a:pt x="968303" y="2347071"/>
                </a:cubicBezTo>
                <a:cubicBezTo>
                  <a:pt x="1389943" y="2334371"/>
                  <a:pt x="1725731" y="1978009"/>
                  <a:pt x="1801931" y="1743567"/>
                </a:cubicBezTo>
                <a:cubicBezTo>
                  <a:pt x="1878131" y="1509125"/>
                  <a:pt x="1554535" y="1230995"/>
                  <a:pt x="1425503" y="940419"/>
                </a:cubicBezTo>
                <a:cubicBezTo>
                  <a:pt x="1296471" y="649843"/>
                  <a:pt x="1319331" y="11033"/>
                  <a:pt x="1027739" y="11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4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Lazy Learning</a:t>
            </a:r>
            <a:endParaRPr lang="en-GB" dirty="0"/>
          </a:p>
        </p:txBody>
      </p:sp>
      <p:grpSp>
        <p:nvGrpSpPr>
          <p:cNvPr id="42" name="Group 41"/>
          <p:cNvGrpSpPr/>
          <p:nvPr/>
        </p:nvGrpSpPr>
        <p:grpSpPr>
          <a:xfrm>
            <a:off x="1034728" y="2514600"/>
            <a:ext cx="4267200" cy="2618232"/>
            <a:chOff x="1034728" y="2524058"/>
            <a:chExt cx="4267200" cy="2618232"/>
          </a:xfrm>
        </p:grpSpPr>
        <p:sp>
          <p:nvSpPr>
            <p:cNvPr id="6" name="Oval 5"/>
            <p:cNvSpPr/>
            <p:nvPr/>
          </p:nvSpPr>
          <p:spPr>
            <a:xfrm>
              <a:off x="1034728" y="261549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1491928" y="3377498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1949128" y="276789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1339528" y="2877626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1796728" y="3639626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2253928" y="3030026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2482528" y="253929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2939728" y="3301298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3396928" y="269169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3098224" y="252405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3555424" y="3286058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4012624" y="267645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2488624" y="3910898"/>
              <a:ext cx="152400" cy="1524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2945824" y="4672898"/>
              <a:ext cx="152400" cy="1524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3403024" y="4063298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1421824" y="4227890"/>
              <a:ext cx="152400" cy="1524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1879024" y="4989890"/>
              <a:ext cx="152400" cy="1524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2336224" y="4380290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2918392" y="4227890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3375592" y="4989890"/>
              <a:ext cx="152400" cy="1524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3832792" y="4380290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4082728" y="3411026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4539928" y="4173026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4997128" y="3563426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4235128" y="3758498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4692328" y="4520498"/>
              <a:ext cx="152400" cy="1524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>
              <a:off x="5149528" y="3910898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Oval 35"/>
          <p:cNvSpPr/>
          <p:nvPr/>
        </p:nvSpPr>
        <p:spPr>
          <a:xfrm>
            <a:off x="3810000" y="3694490"/>
            <a:ext cx="152400" cy="152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3798837" y="3694490"/>
            <a:ext cx="152400" cy="152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Line Callout 2 37"/>
          <p:cNvSpPr/>
          <p:nvPr/>
        </p:nvSpPr>
        <p:spPr>
          <a:xfrm>
            <a:off x="5943600" y="1905000"/>
            <a:ext cx="2819400" cy="536448"/>
          </a:xfrm>
          <a:prstGeom prst="borderCallout2">
            <a:avLst>
              <a:gd name="adj1" fmla="val 18750"/>
              <a:gd name="adj2" fmla="val -874"/>
              <a:gd name="adj3" fmla="val 18750"/>
              <a:gd name="adj4" fmla="val -16667"/>
              <a:gd name="adj5" fmla="val 147660"/>
              <a:gd name="adj6" fmla="val -63078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Sample Data in Database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9" name="Line Callout 2 38"/>
          <p:cNvSpPr/>
          <p:nvPr/>
        </p:nvSpPr>
        <p:spPr>
          <a:xfrm>
            <a:off x="5943600" y="3444240"/>
            <a:ext cx="2819400" cy="685800"/>
          </a:xfrm>
          <a:prstGeom prst="borderCallout2">
            <a:avLst>
              <a:gd name="adj1" fmla="val 18750"/>
              <a:gd name="adj2" fmla="val -874"/>
              <a:gd name="adj3" fmla="val 18750"/>
              <a:gd name="adj4" fmla="val -16667"/>
              <a:gd name="adj5" fmla="val 66069"/>
              <a:gd name="adj6" fmla="val -45943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Run-time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Abstraction of Data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0" name="Line Callout 2 39"/>
          <p:cNvSpPr/>
          <p:nvPr/>
        </p:nvSpPr>
        <p:spPr>
          <a:xfrm>
            <a:off x="5943600" y="2653598"/>
            <a:ext cx="2819400" cy="536448"/>
          </a:xfrm>
          <a:prstGeom prst="borderCallout2">
            <a:avLst>
              <a:gd name="adj1" fmla="val 18750"/>
              <a:gd name="adj2" fmla="val -874"/>
              <a:gd name="adj3" fmla="val 18750"/>
              <a:gd name="adj4" fmla="val -16667"/>
              <a:gd name="adj5" fmla="val 199365"/>
              <a:gd name="adj6" fmla="val -70267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Run-time Query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1" name="Line Callout 2 40"/>
          <p:cNvSpPr/>
          <p:nvPr/>
        </p:nvSpPr>
        <p:spPr>
          <a:xfrm>
            <a:off x="5943600" y="4370832"/>
            <a:ext cx="2819400" cy="536448"/>
          </a:xfrm>
          <a:prstGeom prst="borderCallout2">
            <a:avLst>
              <a:gd name="adj1" fmla="val 18750"/>
              <a:gd name="adj2" fmla="val -874"/>
              <a:gd name="adj3" fmla="val 18750"/>
              <a:gd name="adj4" fmla="val -16667"/>
              <a:gd name="adj5" fmla="val -108874"/>
              <a:gd name="adj6" fmla="val -72699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Value Estimation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43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6" grpId="1" animBg="1"/>
      <p:bldP spid="37" grpId="0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029200"/>
            <a:ext cx="8229600" cy="1066800"/>
          </a:xfrm>
        </p:spPr>
        <p:txBody>
          <a:bodyPr>
            <a:noAutofit/>
          </a:bodyPr>
          <a:lstStyle/>
          <a:p>
            <a:r>
              <a:rPr lang="en-US" sz="1600" dirty="0" smtClean="0"/>
              <a:t>Motion database is huge and run-time information is high dimensional</a:t>
            </a:r>
          </a:p>
          <a:p>
            <a:pPr lvl="1"/>
            <a:r>
              <a:rPr lang="en-US" sz="1400" dirty="0" smtClean="0"/>
              <a:t>Traditional machine learning is nearly impossible</a:t>
            </a:r>
          </a:p>
          <a:p>
            <a:pPr lvl="1"/>
            <a:r>
              <a:rPr lang="en-US" sz="1400" dirty="0" smtClean="0"/>
              <a:t>Apply lazy learning and consider run-time information for learning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Traditional Machine Learning vs. </a:t>
            </a:r>
            <a:br>
              <a:rPr lang="en-US" dirty="0" smtClean="0"/>
            </a:br>
            <a:r>
              <a:rPr lang="en-US" dirty="0" smtClean="0"/>
              <a:t>Lazy Learning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57200" y="1524000"/>
            <a:ext cx="8229600" cy="3581400"/>
          </a:xfrm>
          <a:prstGeom prst="rect">
            <a:avLst/>
          </a:prstGeom>
        </p:spPr>
        <p:txBody>
          <a:bodyPr vert="horz" numCol="2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Traditional machine learning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pPr lvl="1"/>
            <a:r>
              <a:rPr lang="en-US" sz="1400" dirty="0" smtClean="0"/>
              <a:t>Learning is done in a pre-processing stage</a:t>
            </a:r>
          </a:p>
          <a:p>
            <a:pPr lvl="1"/>
            <a:r>
              <a:rPr lang="en-US" sz="1400" dirty="0" smtClean="0"/>
              <a:t>Need large memory to store pre-computed results</a:t>
            </a:r>
          </a:p>
          <a:p>
            <a:pPr lvl="1"/>
            <a:r>
              <a:rPr lang="en-US" sz="1400" dirty="0" smtClean="0"/>
              <a:t>Low run-time computational cost</a:t>
            </a:r>
          </a:p>
          <a:p>
            <a:pPr lvl="1"/>
            <a:r>
              <a:rPr lang="en-US" sz="1400" dirty="0" smtClean="0"/>
              <a:t>Cannot embed run-time information during learning</a:t>
            </a:r>
          </a:p>
          <a:p>
            <a:pPr lvl="1"/>
            <a:r>
              <a:rPr lang="en-US" sz="1400" dirty="0" smtClean="0"/>
              <a:t>Need prediction/quantization of run-time information</a:t>
            </a:r>
          </a:p>
          <a:p>
            <a:r>
              <a:rPr lang="en-US" sz="1600" dirty="0" smtClean="0"/>
              <a:t>Lazy learning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pPr lvl="1"/>
            <a:r>
              <a:rPr lang="en-US" sz="1400" dirty="0" smtClean="0"/>
              <a:t>Postpone all learning process to run-time</a:t>
            </a:r>
          </a:p>
          <a:p>
            <a:pPr lvl="1"/>
            <a:r>
              <a:rPr lang="en-US" sz="1400" dirty="0" smtClean="0"/>
              <a:t>Minimal memory </a:t>
            </a:r>
          </a:p>
          <a:p>
            <a:pPr lvl="1"/>
            <a:r>
              <a:rPr lang="en-US" sz="1400" dirty="0"/>
              <a:t>M</a:t>
            </a:r>
            <a:r>
              <a:rPr lang="en-US" sz="1400" dirty="0" smtClean="0"/>
              <a:t>ore run-time computational cost</a:t>
            </a:r>
          </a:p>
          <a:p>
            <a:pPr lvl="1"/>
            <a:r>
              <a:rPr lang="en-US" sz="1400" dirty="0" smtClean="0"/>
              <a:t>Can embed the exact run-time information in learning</a:t>
            </a:r>
          </a:p>
          <a:p>
            <a:pPr lvl="1"/>
            <a:r>
              <a:rPr lang="en-US" sz="1400" dirty="0" smtClean="0"/>
              <a:t>More efficient training and more accurate results</a:t>
            </a:r>
          </a:p>
          <a:p>
            <a:pPr lvl="1"/>
            <a:endParaRPr lang="en-US" sz="1600" dirty="0" smtClean="0"/>
          </a:p>
        </p:txBody>
      </p:sp>
      <p:grpSp>
        <p:nvGrpSpPr>
          <p:cNvPr id="37" name="Group 36"/>
          <p:cNvGrpSpPr/>
          <p:nvPr/>
        </p:nvGrpSpPr>
        <p:grpSpPr>
          <a:xfrm>
            <a:off x="1224938" y="1958571"/>
            <a:ext cx="1530110" cy="1013229"/>
            <a:chOff x="609600" y="2144167"/>
            <a:chExt cx="5031258" cy="3331665"/>
          </a:xfrm>
        </p:grpSpPr>
        <p:sp>
          <p:nvSpPr>
            <p:cNvPr id="7" name="Freeform 6"/>
            <p:cNvSpPr/>
            <p:nvPr/>
          </p:nvSpPr>
          <p:spPr>
            <a:xfrm>
              <a:off x="609600" y="2144167"/>
              <a:ext cx="5031258" cy="3331665"/>
            </a:xfrm>
            <a:custGeom>
              <a:avLst/>
              <a:gdLst>
                <a:gd name="connsiteX0" fmla="*/ 281872 w 5031258"/>
                <a:gd name="connsiteY0" fmla="*/ 248827 h 3331665"/>
                <a:gd name="connsiteX1" fmla="*/ 7552 w 5031258"/>
                <a:gd name="connsiteY1" fmla="*/ 788323 h 3331665"/>
                <a:gd name="connsiteX2" fmla="*/ 556192 w 5031258"/>
                <a:gd name="connsiteY2" fmla="*/ 1428403 h 3331665"/>
                <a:gd name="connsiteX3" fmla="*/ 528760 w 5031258"/>
                <a:gd name="connsiteY3" fmla="*/ 2370235 h 3331665"/>
                <a:gd name="connsiteX4" fmla="*/ 1287712 w 5031258"/>
                <a:gd name="connsiteY4" fmla="*/ 3284635 h 3331665"/>
                <a:gd name="connsiteX5" fmla="*/ 1973512 w 5031258"/>
                <a:gd name="connsiteY5" fmla="*/ 2891443 h 3331665"/>
                <a:gd name="connsiteX6" fmla="*/ 3171376 w 5031258"/>
                <a:gd name="connsiteY6" fmla="*/ 3330355 h 3331665"/>
                <a:gd name="connsiteX7" fmla="*/ 3509704 w 5031258"/>
                <a:gd name="connsiteY7" fmla="*/ 2717707 h 3331665"/>
                <a:gd name="connsiteX8" fmla="*/ 4725856 w 5031258"/>
                <a:gd name="connsiteY8" fmla="*/ 2800003 h 3331665"/>
                <a:gd name="connsiteX9" fmla="*/ 4991032 w 5031258"/>
                <a:gd name="connsiteY9" fmla="*/ 1336963 h 3331665"/>
                <a:gd name="connsiteX10" fmla="*/ 4058344 w 5031258"/>
                <a:gd name="connsiteY10" fmla="*/ 1135795 h 3331665"/>
                <a:gd name="connsiteX11" fmla="*/ 3774880 w 5031258"/>
                <a:gd name="connsiteY11" fmla="*/ 294547 h 3331665"/>
                <a:gd name="connsiteX12" fmla="*/ 2202112 w 5031258"/>
                <a:gd name="connsiteY12" fmla="*/ 148243 h 3331665"/>
                <a:gd name="connsiteX13" fmla="*/ 903664 w 5031258"/>
                <a:gd name="connsiteY13" fmla="*/ 1939 h 3331665"/>
                <a:gd name="connsiteX14" fmla="*/ 281872 w 5031258"/>
                <a:gd name="connsiteY14" fmla="*/ 248827 h 333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31258" h="3331665">
                  <a:moveTo>
                    <a:pt x="281872" y="248827"/>
                  </a:moveTo>
                  <a:cubicBezTo>
                    <a:pt x="132520" y="379891"/>
                    <a:pt x="-38168" y="591727"/>
                    <a:pt x="7552" y="788323"/>
                  </a:cubicBezTo>
                  <a:cubicBezTo>
                    <a:pt x="53272" y="984919"/>
                    <a:pt x="469324" y="1164751"/>
                    <a:pt x="556192" y="1428403"/>
                  </a:cubicBezTo>
                  <a:cubicBezTo>
                    <a:pt x="643060" y="1692055"/>
                    <a:pt x="406840" y="2060863"/>
                    <a:pt x="528760" y="2370235"/>
                  </a:cubicBezTo>
                  <a:cubicBezTo>
                    <a:pt x="650680" y="2679607"/>
                    <a:pt x="1046920" y="3197767"/>
                    <a:pt x="1287712" y="3284635"/>
                  </a:cubicBezTo>
                  <a:cubicBezTo>
                    <a:pt x="1528504" y="3371503"/>
                    <a:pt x="1659568" y="2883823"/>
                    <a:pt x="1973512" y="2891443"/>
                  </a:cubicBezTo>
                  <a:cubicBezTo>
                    <a:pt x="2287456" y="2899063"/>
                    <a:pt x="2915344" y="3359311"/>
                    <a:pt x="3171376" y="3330355"/>
                  </a:cubicBezTo>
                  <a:cubicBezTo>
                    <a:pt x="3427408" y="3301399"/>
                    <a:pt x="3250624" y="2806099"/>
                    <a:pt x="3509704" y="2717707"/>
                  </a:cubicBezTo>
                  <a:cubicBezTo>
                    <a:pt x="3768784" y="2629315"/>
                    <a:pt x="4478968" y="3030127"/>
                    <a:pt x="4725856" y="2800003"/>
                  </a:cubicBezTo>
                  <a:cubicBezTo>
                    <a:pt x="4972744" y="2569879"/>
                    <a:pt x="5102284" y="1614331"/>
                    <a:pt x="4991032" y="1336963"/>
                  </a:cubicBezTo>
                  <a:cubicBezTo>
                    <a:pt x="4879780" y="1059595"/>
                    <a:pt x="4261036" y="1309531"/>
                    <a:pt x="4058344" y="1135795"/>
                  </a:cubicBezTo>
                  <a:cubicBezTo>
                    <a:pt x="3855652" y="962059"/>
                    <a:pt x="4084252" y="459139"/>
                    <a:pt x="3774880" y="294547"/>
                  </a:cubicBezTo>
                  <a:cubicBezTo>
                    <a:pt x="3465508" y="129955"/>
                    <a:pt x="2680648" y="197011"/>
                    <a:pt x="2202112" y="148243"/>
                  </a:cubicBezTo>
                  <a:cubicBezTo>
                    <a:pt x="1723576" y="99475"/>
                    <a:pt x="1223704" y="-16349"/>
                    <a:pt x="903664" y="1939"/>
                  </a:cubicBezTo>
                  <a:cubicBezTo>
                    <a:pt x="583624" y="20227"/>
                    <a:pt x="431224" y="117763"/>
                    <a:pt x="281872" y="24882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8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034728" y="2514600"/>
              <a:ext cx="4267200" cy="2618232"/>
              <a:chOff x="1034728" y="2524058"/>
              <a:chExt cx="4267200" cy="2618232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034728" y="2615498"/>
                <a:ext cx="152400" cy="152400"/>
              </a:xfrm>
              <a:prstGeom prst="ellipse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491928" y="3377498"/>
                <a:ext cx="152400" cy="1524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949128" y="2767898"/>
                <a:ext cx="152400" cy="152400"/>
              </a:xfrm>
              <a:prstGeom prst="ellipse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339528" y="2877626"/>
                <a:ext cx="152400" cy="152400"/>
              </a:xfrm>
              <a:prstGeom prst="ellipse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796728" y="3639626"/>
                <a:ext cx="152400" cy="1524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253928" y="3030026"/>
                <a:ext cx="152400" cy="152400"/>
              </a:xfrm>
              <a:prstGeom prst="ellipse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2482528" y="2539298"/>
                <a:ext cx="152400" cy="152400"/>
              </a:xfrm>
              <a:prstGeom prst="ellipse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939728" y="3301298"/>
                <a:ext cx="152400" cy="1524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396928" y="2691698"/>
                <a:ext cx="152400" cy="152400"/>
              </a:xfrm>
              <a:prstGeom prst="ellipse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098224" y="2524058"/>
                <a:ext cx="152400" cy="152400"/>
              </a:xfrm>
              <a:prstGeom prst="ellipse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555424" y="3286058"/>
                <a:ext cx="152400" cy="1524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012624" y="2676458"/>
                <a:ext cx="152400" cy="152400"/>
              </a:xfrm>
              <a:prstGeom prst="ellipse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488624" y="3910898"/>
                <a:ext cx="152400" cy="1524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945824" y="4672898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403024" y="4063298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421824" y="4227890"/>
                <a:ext cx="152400" cy="1524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879024" y="498989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2336224" y="4380290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18392" y="4227890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3375592" y="498989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832792" y="4380290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082728" y="3411026"/>
                <a:ext cx="152400" cy="1524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539928" y="4173026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997128" y="3563426"/>
                <a:ext cx="152400" cy="1524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4235128" y="3758498"/>
                <a:ext cx="152400" cy="1524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4692328" y="4520498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149528" y="3910898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6" name="Oval 35"/>
            <p:cNvSpPr/>
            <p:nvPr/>
          </p:nvSpPr>
          <p:spPr>
            <a:xfrm>
              <a:off x="3798837" y="3694490"/>
              <a:ext cx="152400" cy="1524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5199289" y="1957404"/>
            <a:ext cx="1524000" cy="975831"/>
            <a:chOff x="1034728" y="2400505"/>
            <a:chExt cx="4267200" cy="2732327"/>
          </a:xfrm>
        </p:grpSpPr>
        <p:sp>
          <p:nvSpPr>
            <p:cNvPr id="38" name="Freeform 37"/>
            <p:cNvSpPr/>
            <p:nvPr/>
          </p:nvSpPr>
          <p:spPr>
            <a:xfrm>
              <a:off x="3128141" y="2400505"/>
              <a:ext cx="1813402" cy="2347478"/>
            </a:xfrm>
            <a:custGeom>
              <a:avLst/>
              <a:gdLst>
                <a:gd name="connsiteX0" fmla="*/ 281872 w 5031258"/>
                <a:gd name="connsiteY0" fmla="*/ 248827 h 3331665"/>
                <a:gd name="connsiteX1" fmla="*/ 7552 w 5031258"/>
                <a:gd name="connsiteY1" fmla="*/ 788323 h 3331665"/>
                <a:gd name="connsiteX2" fmla="*/ 556192 w 5031258"/>
                <a:gd name="connsiteY2" fmla="*/ 1428403 h 3331665"/>
                <a:gd name="connsiteX3" fmla="*/ 528760 w 5031258"/>
                <a:gd name="connsiteY3" fmla="*/ 2370235 h 3331665"/>
                <a:gd name="connsiteX4" fmla="*/ 1287712 w 5031258"/>
                <a:gd name="connsiteY4" fmla="*/ 3284635 h 3331665"/>
                <a:gd name="connsiteX5" fmla="*/ 1973512 w 5031258"/>
                <a:gd name="connsiteY5" fmla="*/ 2891443 h 3331665"/>
                <a:gd name="connsiteX6" fmla="*/ 3171376 w 5031258"/>
                <a:gd name="connsiteY6" fmla="*/ 3330355 h 3331665"/>
                <a:gd name="connsiteX7" fmla="*/ 3509704 w 5031258"/>
                <a:gd name="connsiteY7" fmla="*/ 2717707 h 3331665"/>
                <a:gd name="connsiteX8" fmla="*/ 4725856 w 5031258"/>
                <a:gd name="connsiteY8" fmla="*/ 2800003 h 3331665"/>
                <a:gd name="connsiteX9" fmla="*/ 4991032 w 5031258"/>
                <a:gd name="connsiteY9" fmla="*/ 1336963 h 3331665"/>
                <a:gd name="connsiteX10" fmla="*/ 4058344 w 5031258"/>
                <a:gd name="connsiteY10" fmla="*/ 1135795 h 3331665"/>
                <a:gd name="connsiteX11" fmla="*/ 3774880 w 5031258"/>
                <a:gd name="connsiteY11" fmla="*/ 294547 h 3331665"/>
                <a:gd name="connsiteX12" fmla="*/ 2202112 w 5031258"/>
                <a:gd name="connsiteY12" fmla="*/ 148243 h 3331665"/>
                <a:gd name="connsiteX13" fmla="*/ 903664 w 5031258"/>
                <a:gd name="connsiteY13" fmla="*/ 1939 h 3331665"/>
                <a:gd name="connsiteX14" fmla="*/ 281872 w 5031258"/>
                <a:gd name="connsiteY14" fmla="*/ 248827 h 3331665"/>
                <a:gd name="connsiteX0" fmla="*/ 900604 w 5028198"/>
                <a:gd name="connsiteY0" fmla="*/ 30434 h 3360160"/>
                <a:gd name="connsiteX1" fmla="*/ 4492 w 5028198"/>
                <a:gd name="connsiteY1" fmla="*/ 816818 h 3360160"/>
                <a:gd name="connsiteX2" fmla="*/ 553132 w 5028198"/>
                <a:gd name="connsiteY2" fmla="*/ 1456898 h 3360160"/>
                <a:gd name="connsiteX3" fmla="*/ 525700 w 5028198"/>
                <a:gd name="connsiteY3" fmla="*/ 2398730 h 3360160"/>
                <a:gd name="connsiteX4" fmla="*/ 1284652 w 5028198"/>
                <a:gd name="connsiteY4" fmla="*/ 3313130 h 3360160"/>
                <a:gd name="connsiteX5" fmla="*/ 1970452 w 5028198"/>
                <a:gd name="connsiteY5" fmla="*/ 2919938 h 3360160"/>
                <a:gd name="connsiteX6" fmla="*/ 3168316 w 5028198"/>
                <a:gd name="connsiteY6" fmla="*/ 3358850 h 3360160"/>
                <a:gd name="connsiteX7" fmla="*/ 3506644 w 5028198"/>
                <a:gd name="connsiteY7" fmla="*/ 2746202 h 3360160"/>
                <a:gd name="connsiteX8" fmla="*/ 4722796 w 5028198"/>
                <a:gd name="connsiteY8" fmla="*/ 2828498 h 3360160"/>
                <a:gd name="connsiteX9" fmla="*/ 4987972 w 5028198"/>
                <a:gd name="connsiteY9" fmla="*/ 1365458 h 3360160"/>
                <a:gd name="connsiteX10" fmla="*/ 4055284 w 5028198"/>
                <a:gd name="connsiteY10" fmla="*/ 1164290 h 3360160"/>
                <a:gd name="connsiteX11" fmla="*/ 3771820 w 5028198"/>
                <a:gd name="connsiteY11" fmla="*/ 323042 h 3360160"/>
                <a:gd name="connsiteX12" fmla="*/ 2199052 w 5028198"/>
                <a:gd name="connsiteY12" fmla="*/ 176738 h 3360160"/>
                <a:gd name="connsiteX13" fmla="*/ 900604 w 5028198"/>
                <a:gd name="connsiteY13" fmla="*/ 30434 h 3360160"/>
                <a:gd name="connsiteX0" fmla="*/ 436300 w 4563894"/>
                <a:gd name="connsiteY0" fmla="*/ 30434 h 3360160"/>
                <a:gd name="connsiteX1" fmla="*/ 88828 w 4563894"/>
                <a:gd name="connsiteY1" fmla="*/ 1456898 h 3360160"/>
                <a:gd name="connsiteX2" fmla="*/ 61396 w 4563894"/>
                <a:gd name="connsiteY2" fmla="*/ 2398730 h 3360160"/>
                <a:gd name="connsiteX3" fmla="*/ 820348 w 4563894"/>
                <a:gd name="connsiteY3" fmla="*/ 3313130 h 3360160"/>
                <a:gd name="connsiteX4" fmla="*/ 1506148 w 4563894"/>
                <a:gd name="connsiteY4" fmla="*/ 2919938 h 3360160"/>
                <a:gd name="connsiteX5" fmla="*/ 2704012 w 4563894"/>
                <a:gd name="connsiteY5" fmla="*/ 3358850 h 3360160"/>
                <a:gd name="connsiteX6" fmla="*/ 3042340 w 4563894"/>
                <a:gd name="connsiteY6" fmla="*/ 2746202 h 3360160"/>
                <a:gd name="connsiteX7" fmla="*/ 4258492 w 4563894"/>
                <a:gd name="connsiteY7" fmla="*/ 2828498 h 3360160"/>
                <a:gd name="connsiteX8" fmla="*/ 4523668 w 4563894"/>
                <a:gd name="connsiteY8" fmla="*/ 1365458 h 3360160"/>
                <a:gd name="connsiteX9" fmla="*/ 3590980 w 4563894"/>
                <a:gd name="connsiteY9" fmla="*/ 1164290 h 3360160"/>
                <a:gd name="connsiteX10" fmla="*/ 3307516 w 4563894"/>
                <a:gd name="connsiteY10" fmla="*/ 323042 h 3360160"/>
                <a:gd name="connsiteX11" fmla="*/ 1734748 w 4563894"/>
                <a:gd name="connsiteY11" fmla="*/ 176738 h 3360160"/>
                <a:gd name="connsiteX12" fmla="*/ 436300 w 4563894"/>
                <a:gd name="connsiteY12" fmla="*/ 30434 h 3360160"/>
                <a:gd name="connsiteX0" fmla="*/ 1812281 w 4641427"/>
                <a:gd name="connsiteY0" fmla="*/ 82957 h 3266379"/>
                <a:gd name="connsiteX1" fmla="*/ 166361 w 4641427"/>
                <a:gd name="connsiteY1" fmla="*/ 1363117 h 3266379"/>
                <a:gd name="connsiteX2" fmla="*/ 138929 w 4641427"/>
                <a:gd name="connsiteY2" fmla="*/ 2304949 h 3266379"/>
                <a:gd name="connsiteX3" fmla="*/ 897881 w 4641427"/>
                <a:gd name="connsiteY3" fmla="*/ 3219349 h 3266379"/>
                <a:gd name="connsiteX4" fmla="*/ 1583681 w 4641427"/>
                <a:gd name="connsiteY4" fmla="*/ 2826157 h 3266379"/>
                <a:gd name="connsiteX5" fmla="*/ 2781545 w 4641427"/>
                <a:gd name="connsiteY5" fmla="*/ 3265069 h 3266379"/>
                <a:gd name="connsiteX6" fmla="*/ 3119873 w 4641427"/>
                <a:gd name="connsiteY6" fmla="*/ 2652421 h 3266379"/>
                <a:gd name="connsiteX7" fmla="*/ 4336025 w 4641427"/>
                <a:gd name="connsiteY7" fmla="*/ 2734717 h 3266379"/>
                <a:gd name="connsiteX8" fmla="*/ 4601201 w 4641427"/>
                <a:gd name="connsiteY8" fmla="*/ 1271677 h 3266379"/>
                <a:gd name="connsiteX9" fmla="*/ 3668513 w 4641427"/>
                <a:gd name="connsiteY9" fmla="*/ 1070509 h 3266379"/>
                <a:gd name="connsiteX10" fmla="*/ 3385049 w 4641427"/>
                <a:gd name="connsiteY10" fmla="*/ 229261 h 3266379"/>
                <a:gd name="connsiteX11" fmla="*/ 1812281 w 4641427"/>
                <a:gd name="connsiteY11" fmla="*/ 82957 h 3266379"/>
                <a:gd name="connsiteX0" fmla="*/ 1715936 w 4545082"/>
                <a:gd name="connsiteY0" fmla="*/ 82957 h 3266379"/>
                <a:gd name="connsiteX1" fmla="*/ 2165516 w 4545082"/>
                <a:gd name="connsiteY1" fmla="*/ 1492657 h 3266379"/>
                <a:gd name="connsiteX2" fmla="*/ 42584 w 4545082"/>
                <a:gd name="connsiteY2" fmla="*/ 2304949 h 3266379"/>
                <a:gd name="connsiteX3" fmla="*/ 801536 w 4545082"/>
                <a:gd name="connsiteY3" fmla="*/ 3219349 h 3266379"/>
                <a:gd name="connsiteX4" fmla="*/ 1487336 w 4545082"/>
                <a:gd name="connsiteY4" fmla="*/ 2826157 h 3266379"/>
                <a:gd name="connsiteX5" fmla="*/ 2685200 w 4545082"/>
                <a:gd name="connsiteY5" fmla="*/ 3265069 h 3266379"/>
                <a:gd name="connsiteX6" fmla="*/ 3023528 w 4545082"/>
                <a:gd name="connsiteY6" fmla="*/ 2652421 h 3266379"/>
                <a:gd name="connsiteX7" fmla="*/ 4239680 w 4545082"/>
                <a:gd name="connsiteY7" fmla="*/ 2734717 h 3266379"/>
                <a:gd name="connsiteX8" fmla="*/ 4504856 w 4545082"/>
                <a:gd name="connsiteY8" fmla="*/ 1271677 h 3266379"/>
                <a:gd name="connsiteX9" fmla="*/ 3572168 w 4545082"/>
                <a:gd name="connsiteY9" fmla="*/ 1070509 h 3266379"/>
                <a:gd name="connsiteX10" fmla="*/ 3288704 w 4545082"/>
                <a:gd name="connsiteY10" fmla="*/ 229261 h 3266379"/>
                <a:gd name="connsiteX11" fmla="*/ 1715936 w 4545082"/>
                <a:gd name="connsiteY11" fmla="*/ 82957 h 3266379"/>
                <a:gd name="connsiteX0" fmla="*/ 3288704 w 4545082"/>
                <a:gd name="connsiteY0" fmla="*/ 4714 h 3041832"/>
                <a:gd name="connsiteX1" fmla="*/ 2165516 w 4545082"/>
                <a:gd name="connsiteY1" fmla="*/ 1268110 h 3041832"/>
                <a:gd name="connsiteX2" fmla="*/ 42584 w 4545082"/>
                <a:gd name="connsiteY2" fmla="*/ 2080402 h 3041832"/>
                <a:gd name="connsiteX3" fmla="*/ 801536 w 4545082"/>
                <a:gd name="connsiteY3" fmla="*/ 2994802 h 3041832"/>
                <a:gd name="connsiteX4" fmla="*/ 1487336 w 4545082"/>
                <a:gd name="connsiteY4" fmla="*/ 2601610 h 3041832"/>
                <a:gd name="connsiteX5" fmla="*/ 2685200 w 4545082"/>
                <a:gd name="connsiteY5" fmla="*/ 3040522 h 3041832"/>
                <a:gd name="connsiteX6" fmla="*/ 3023528 w 4545082"/>
                <a:gd name="connsiteY6" fmla="*/ 2427874 h 3041832"/>
                <a:gd name="connsiteX7" fmla="*/ 4239680 w 4545082"/>
                <a:gd name="connsiteY7" fmla="*/ 2510170 h 3041832"/>
                <a:gd name="connsiteX8" fmla="*/ 4504856 w 4545082"/>
                <a:gd name="connsiteY8" fmla="*/ 1047130 h 3041832"/>
                <a:gd name="connsiteX9" fmla="*/ 3572168 w 4545082"/>
                <a:gd name="connsiteY9" fmla="*/ 845962 h 3041832"/>
                <a:gd name="connsiteX10" fmla="*/ 3288704 w 4545082"/>
                <a:gd name="connsiteY10" fmla="*/ 4714 h 3041832"/>
                <a:gd name="connsiteX0" fmla="*/ 2869604 w 4545082"/>
                <a:gd name="connsiteY0" fmla="*/ 4912 h 3003930"/>
                <a:gd name="connsiteX1" fmla="*/ 2165516 w 4545082"/>
                <a:gd name="connsiteY1" fmla="*/ 1230208 h 3003930"/>
                <a:gd name="connsiteX2" fmla="*/ 42584 w 4545082"/>
                <a:gd name="connsiteY2" fmla="*/ 2042500 h 3003930"/>
                <a:gd name="connsiteX3" fmla="*/ 801536 w 4545082"/>
                <a:gd name="connsiteY3" fmla="*/ 2956900 h 3003930"/>
                <a:gd name="connsiteX4" fmla="*/ 1487336 w 4545082"/>
                <a:gd name="connsiteY4" fmla="*/ 2563708 h 3003930"/>
                <a:gd name="connsiteX5" fmla="*/ 2685200 w 4545082"/>
                <a:gd name="connsiteY5" fmla="*/ 3002620 h 3003930"/>
                <a:gd name="connsiteX6" fmla="*/ 3023528 w 4545082"/>
                <a:gd name="connsiteY6" fmla="*/ 2389972 h 3003930"/>
                <a:gd name="connsiteX7" fmla="*/ 4239680 w 4545082"/>
                <a:gd name="connsiteY7" fmla="*/ 2472268 h 3003930"/>
                <a:gd name="connsiteX8" fmla="*/ 4504856 w 4545082"/>
                <a:gd name="connsiteY8" fmla="*/ 1009228 h 3003930"/>
                <a:gd name="connsiteX9" fmla="*/ 3572168 w 4545082"/>
                <a:gd name="connsiteY9" fmla="*/ 808060 h 3003930"/>
                <a:gd name="connsiteX10" fmla="*/ 2869604 w 4545082"/>
                <a:gd name="connsiteY10" fmla="*/ 4912 h 3003930"/>
                <a:gd name="connsiteX0" fmla="*/ 2084811 w 3760289"/>
                <a:gd name="connsiteY0" fmla="*/ 4912 h 3004839"/>
                <a:gd name="connsiteX1" fmla="*/ 1380723 w 3760289"/>
                <a:gd name="connsiteY1" fmla="*/ 1230208 h 3004839"/>
                <a:gd name="connsiteX2" fmla="*/ 16743 w 3760289"/>
                <a:gd name="connsiteY2" fmla="*/ 2956900 h 3004839"/>
                <a:gd name="connsiteX3" fmla="*/ 702543 w 3760289"/>
                <a:gd name="connsiteY3" fmla="*/ 2563708 h 3004839"/>
                <a:gd name="connsiteX4" fmla="*/ 1900407 w 3760289"/>
                <a:gd name="connsiteY4" fmla="*/ 3002620 h 3004839"/>
                <a:gd name="connsiteX5" fmla="*/ 2238735 w 3760289"/>
                <a:gd name="connsiteY5" fmla="*/ 2389972 h 3004839"/>
                <a:gd name="connsiteX6" fmla="*/ 3454887 w 3760289"/>
                <a:gd name="connsiteY6" fmla="*/ 2472268 h 3004839"/>
                <a:gd name="connsiteX7" fmla="*/ 3720063 w 3760289"/>
                <a:gd name="connsiteY7" fmla="*/ 1009228 h 3004839"/>
                <a:gd name="connsiteX8" fmla="*/ 2787375 w 3760289"/>
                <a:gd name="connsiteY8" fmla="*/ 808060 h 3004839"/>
                <a:gd name="connsiteX9" fmla="*/ 2084811 w 3760289"/>
                <a:gd name="connsiteY9" fmla="*/ 4912 h 3004839"/>
                <a:gd name="connsiteX0" fmla="*/ 1391669 w 3067147"/>
                <a:gd name="connsiteY0" fmla="*/ 4912 h 3005771"/>
                <a:gd name="connsiteX1" fmla="*/ 687581 w 3067147"/>
                <a:gd name="connsiteY1" fmla="*/ 1230208 h 3005771"/>
                <a:gd name="connsiteX2" fmla="*/ 9401 w 3067147"/>
                <a:gd name="connsiteY2" fmla="*/ 2563708 h 3005771"/>
                <a:gd name="connsiteX3" fmla="*/ 1207265 w 3067147"/>
                <a:gd name="connsiteY3" fmla="*/ 3002620 h 3005771"/>
                <a:gd name="connsiteX4" fmla="*/ 1545593 w 3067147"/>
                <a:gd name="connsiteY4" fmla="*/ 2389972 h 3005771"/>
                <a:gd name="connsiteX5" fmla="*/ 2761745 w 3067147"/>
                <a:gd name="connsiteY5" fmla="*/ 2472268 h 3005771"/>
                <a:gd name="connsiteX6" fmla="*/ 3026921 w 3067147"/>
                <a:gd name="connsiteY6" fmla="*/ 1009228 h 3005771"/>
                <a:gd name="connsiteX7" fmla="*/ 2094233 w 3067147"/>
                <a:gd name="connsiteY7" fmla="*/ 808060 h 3005771"/>
                <a:gd name="connsiteX8" fmla="*/ 1391669 w 3067147"/>
                <a:gd name="connsiteY8" fmla="*/ 4912 h 3005771"/>
                <a:gd name="connsiteX0" fmla="*/ 777196 w 2452674"/>
                <a:gd name="connsiteY0" fmla="*/ 4912 h 3013302"/>
                <a:gd name="connsiteX1" fmla="*/ 73108 w 2452674"/>
                <a:gd name="connsiteY1" fmla="*/ 1230208 h 3013302"/>
                <a:gd name="connsiteX2" fmla="*/ 80728 w 2452674"/>
                <a:gd name="connsiteY2" fmla="*/ 1794088 h 3013302"/>
                <a:gd name="connsiteX3" fmla="*/ 592792 w 2452674"/>
                <a:gd name="connsiteY3" fmla="*/ 3002620 h 3013302"/>
                <a:gd name="connsiteX4" fmla="*/ 931120 w 2452674"/>
                <a:gd name="connsiteY4" fmla="*/ 2389972 h 3013302"/>
                <a:gd name="connsiteX5" fmla="*/ 2147272 w 2452674"/>
                <a:gd name="connsiteY5" fmla="*/ 2472268 h 3013302"/>
                <a:gd name="connsiteX6" fmla="*/ 2412448 w 2452674"/>
                <a:gd name="connsiteY6" fmla="*/ 1009228 h 3013302"/>
                <a:gd name="connsiteX7" fmla="*/ 1479760 w 2452674"/>
                <a:gd name="connsiteY7" fmla="*/ 808060 h 3013302"/>
                <a:gd name="connsiteX8" fmla="*/ 777196 w 2452674"/>
                <a:gd name="connsiteY8" fmla="*/ 4912 h 3013302"/>
                <a:gd name="connsiteX0" fmla="*/ 808847 w 2484325"/>
                <a:gd name="connsiteY0" fmla="*/ 1495 h 3009885"/>
                <a:gd name="connsiteX1" fmla="*/ 59039 w 2484325"/>
                <a:gd name="connsiteY1" fmla="*/ 1028671 h 3009885"/>
                <a:gd name="connsiteX2" fmla="*/ 112379 w 2484325"/>
                <a:gd name="connsiteY2" fmla="*/ 1790671 h 3009885"/>
                <a:gd name="connsiteX3" fmla="*/ 624443 w 2484325"/>
                <a:gd name="connsiteY3" fmla="*/ 2999203 h 3009885"/>
                <a:gd name="connsiteX4" fmla="*/ 962771 w 2484325"/>
                <a:gd name="connsiteY4" fmla="*/ 2386555 h 3009885"/>
                <a:gd name="connsiteX5" fmla="*/ 2178923 w 2484325"/>
                <a:gd name="connsiteY5" fmla="*/ 2468851 h 3009885"/>
                <a:gd name="connsiteX6" fmla="*/ 2444099 w 2484325"/>
                <a:gd name="connsiteY6" fmla="*/ 1005811 h 3009885"/>
                <a:gd name="connsiteX7" fmla="*/ 1511411 w 2484325"/>
                <a:gd name="connsiteY7" fmla="*/ 804643 h 3009885"/>
                <a:gd name="connsiteX8" fmla="*/ 808847 w 2484325"/>
                <a:gd name="connsiteY8" fmla="*/ 1495 h 3009885"/>
                <a:gd name="connsiteX0" fmla="*/ 1013393 w 2498371"/>
                <a:gd name="connsiteY0" fmla="*/ 1370 h 3085960"/>
                <a:gd name="connsiteX1" fmla="*/ 73085 w 2498371"/>
                <a:gd name="connsiteY1" fmla="*/ 1104746 h 3085960"/>
                <a:gd name="connsiteX2" fmla="*/ 126425 w 2498371"/>
                <a:gd name="connsiteY2" fmla="*/ 1866746 h 3085960"/>
                <a:gd name="connsiteX3" fmla="*/ 638489 w 2498371"/>
                <a:gd name="connsiteY3" fmla="*/ 3075278 h 3085960"/>
                <a:gd name="connsiteX4" fmla="*/ 976817 w 2498371"/>
                <a:gd name="connsiteY4" fmla="*/ 2462630 h 3085960"/>
                <a:gd name="connsiteX5" fmla="*/ 2192969 w 2498371"/>
                <a:gd name="connsiteY5" fmla="*/ 2544926 h 3085960"/>
                <a:gd name="connsiteX6" fmla="*/ 2458145 w 2498371"/>
                <a:gd name="connsiteY6" fmla="*/ 1081886 h 3085960"/>
                <a:gd name="connsiteX7" fmla="*/ 1525457 w 2498371"/>
                <a:gd name="connsiteY7" fmla="*/ 880718 h 3085960"/>
                <a:gd name="connsiteX8" fmla="*/ 1013393 w 2498371"/>
                <a:gd name="connsiteY8" fmla="*/ 1370 h 3085960"/>
                <a:gd name="connsiteX0" fmla="*/ 1013393 w 2498371"/>
                <a:gd name="connsiteY0" fmla="*/ 218 h 3084808"/>
                <a:gd name="connsiteX1" fmla="*/ 73085 w 2498371"/>
                <a:gd name="connsiteY1" fmla="*/ 1103594 h 3084808"/>
                <a:gd name="connsiteX2" fmla="*/ 126425 w 2498371"/>
                <a:gd name="connsiteY2" fmla="*/ 1865594 h 3084808"/>
                <a:gd name="connsiteX3" fmla="*/ 638489 w 2498371"/>
                <a:gd name="connsiteY3" fmla="*/ 3074126 h 3084808"/>
                <a:gd name="connsiteX4" fmla="*/ 976817 w 2498371"/>
                <a:gd name="connsiteY4" fmla="*/ 2461478 h 3084808"/>
                <a:gd name="connsiteX5" fmla="*/ 2192969 w 2498371"/>
                <a:gd name="connsiteY5" fmla="*/ 2543774 h 3084808"/>
                <a:gd name="connsiteX6" fmla="*/ 2458145 w 2498371"/>
                <a:gd name="connsiteY6" fmla="*/ 1080734 h 3084808"/>
                <a:gd name="connsiteX7" fmla="*/ 1525457 w 2498371"/>
                <a:gd name="connsiteY7" fmla="*/ 879566 h 3084808"/>
                <a:gd name="connsiteX8" fmla="*/ 1013393 w 2498371"/>
                <a:gd name="connsiteY8" fmla="*/ 218 h 3084808"/>
                <a:gd name="connsiteX0" fmla="*/ 1028884 w 2513862"/>
                <a:gd name="connsiteY0" fmla="*/ 218 h 2649836"/>
                <a:gd name="connsiteX1" fmla="*/ 88576 w 2513862"/>
                <a:gd name="connsiteY1" fmla="*/ 1103594 h 2649836"/>
                <a:gd name="connsiteX2" fmla="*/ 141916 w 2513862"/>
                <a:gd name="connsiteY2" fmla="*/ 1865594 h 2649836"/>
                <a:gd name="connsiteX3" fmla="*/ 992308 w 2513862"/>
                <a:gd name="connsiteY3" fmla="*/ 2461478 h 2649836"/>
                <a:gd name="connsiteX4" fmla="*/ 2208460 w 2513862"/>
                <a:gd name="connsiteY4" fmla="*/ 2543774 h 2649836"/>
                <a:gd name="connsiteX5" fmla="*/ 2473636 w 2513862"/>
                <a:gd name="connsiteY5" fmla="*/ 1080734 h 2649836"/>
                <a:gd name="connsiteX6" fmla="*/ 1540948 w 2513862"/>
                <a:gd name="connsiteY6" fmla="*/ 879566 h 2649836"/>
                <a:gd name="connsiteX7" fmla="*/ 1028884 w 2513862"/>
                <a:gd name="connsiteY7" fmla="*/ 218 h 2649836"/>
                <a:gd name="connsiteX0" fmla="*/ 1028884 w 2481021"/>
                <a:gd name="connsiteY0" fmla="*/ 218 h 2482949"/>
                <a:gd name="connsiteX1" fmla="*/ 88576 w 2481021"/>
                <a:gd name="connsiteY1" fmla="*/ 1103594 h 2482949"/>
                <a:gd name="connsiteX2" fmla="*/ 141916 w 2481021"/>
                <a:gd name="connsiteY2" fmla="*/ 1865594 h 2482949"/>
                <a:gd name="connsiteX3" fmla="*/ 992308 w 2481021"/>
                <a:gd name="connsiteY3" fmla="*/ 2461478 h 2482949"/>
                <a:gd name="connsiteX4" fmla="*/ 2473636 w 2481021"/>
                <a:gd name="connsiteY4" fmla="*/ 1080734 h 2482949"/>
                <a:gd name="connsiteX5" fmla="*/ 1540948 w 2481021"/>
                <a:gd name="connsiteY5" fmla="*/ 879566 h 2482949"/>
                <a:gd name="connsiteX6" fmla="*/ 1028884 w 2481021"/>
                <a:gd name="connsiteY6" fmla="*/ 218 h 2482949"/>
                <a:gd name="connsiteX0" fmla="*/ 1028884 w 1733281"/>
                <a:gd name="connsiteY0" fmla="*/ 258 h 2461957"/>
                <a:gd name="connsiteX1" fmla="*/ 88576 w 1733281"/>
                <a:gd name="connsiteY1" fmla="*/ 1103634 h 2461957"/>
                <a:gd name="connsiteX2" fmla="*/ 141916 w 1733281"/>
                <a:gd name="connsiteY2" fmla="*/ 1865634 h 2461957"/>
                <a:gd name="connsiteX3" fmla="*/ 992308 w 1733281"/>
                <a:gd name="connsiteY3" fmla="*/ 2461518 h 2461957"/>
                <a:gd name="connsiteX4" fmla="*/ 1704016 w 1733281"/>
                <a:gd name="connsiteY4" fmla="*/ 1774194 h 2461957"/>
                <a:gd name="connsiteX5" fmla="*/ 1540948 w 1733281"/>
                <a:gd name="connsiteY5" fmla="*/ 879606 h 2461957"/>
                <a:gd name="connsiteX6" fmla="*/ 1028884 w 1733281"/>
                <a:gd name="connsiteY6" fmla="*/ 258 h 2461957"/>
                <a:gd name="connsiteX0" fmla="*/ 1028884 w 1717506"/>
                <a:gd name="connsiteY0" fmla="*/ 800 h 2462499"/>
                <a:gd name="connsiteX1" fmla="*/ 88576 w 1717506"/>
                <a:gd name="connsiteY1" fmla="*/ 1104176 h 2462499"/>
                <a:gd name="connsiteX2" fmla="*/ 141916 w 1717506"/>
                <a:gd name="connsiteY2" fmla="*/ 1866176 h 2462499"/>
                <a:gd name="connsiteX3" fmla="*/ 992308 w 1717506"/>
                <a:gd name="connsiteY3" fmla="*/ 2462060 h 2462499"/>
                <a:gd name="connsiteX4" fmla="*/ 1704016 w 1717506"/>
                <a:gd name="connsiteY4" fmla="*/ 1774736 h 2462499"/>
                <a:gd name="connsiteX5" fmla="*/ 1426648 w 1717506"/>
                <a:gd name="connsiteY5" fmla="*/ 941108 h 2462499"/>
                <a:gd name="connsiteX6" fmla="*/ 1028884 w 1717506"/>
                <a:gd name="connsiteY6" fmla="*/ 800 h 2462499"/>
                <a:gd name="connsiteX0" fmla="*/ 1028884 w 1813610"/>
                <a:gd name="connsiteY0" fmla="*/ 795 h 2462818"/>
                <a:gd name="connsiteX1" fmla="*/ 88576 w 1813610"/>
                <a:gd name="connsiteY1" fmla="*/ 1104171 h 2462818"/>
                <a:gd name="connsiteX2" fmla="*/ 141916 w 1813610"/>
                <a:gd name="connsiteY2" fmla="*/ 1866171 h 2462818"/>
                <a:gd name="connsiteX3" fmla="*/ 992308 w 1813610"/>
                <a:gd name="connsiteY3" fmla="*/ 2462055 h 2462818"/>
                <a:gd name="connsiteX4" fmla="*/ 1803076 w 1813610"/>
                <a:gd name="connsiteY4" fmla="*/ 1744251 h 2462818"/>
                <a:gd name="connsiteX5" fmla="*/ 1426648 w 1813610"/>
                <a:gd name="connsiteY5" fmla="*/ 941103 h 2462818"/>
                <a:gd name="connsiteX6" fmla="*/ 1028884 w 1813610"/>
                <a:gd name="connsiteY6" fmla="*/ 795 h 2462818"/>
                <a:gd name="connsiteX0" fmla="*/ 1027739 w 1813402"/>
                <a:gd name="connsiteY0" fmla="*/ 795 h 2348752"/>
                <a:gd name="connsiteX1" fmla="*/ 87431 w 1813402"/>
                <a:gd name="connsiteY1" fmla="*/ 1104171 h 2348752"/>
                <a:gd name="connsiteX2" fmla="*/ 140771 w 1813402"/>
                <a:gd name="connsiteY2" fmla="*/ 1866171 h 2348752"/>
                <a:gd name="connsiteX3" fmla="*/ 968303 w 1813402"/>
                <a:gd name="connsiteY3" fmla="*/ 2347755 h 2348752"/>
                <a:gd name="connsiteX4" fmla="*/ 1801931 w 1813402"/>
                <a:gd name="connsiteY4" fmla="*/ 1744251 h 2348752"/>
                <a:gd name="connsiteX5" fmla="*/ 1425503 w 1813402"/>
                <a:gd name="connsiteY5" fmla="*/ 941103 h 2348752"/>
                <a:gd name="connsiteX6" fmla="*/ 1027739 w 1813402"/>
                <a:gd name="connsiteY6" fmla="*/ 795 h 2348752"/>
                <a:gd name="connsiteX0" fmla="*/ 1027739 w 1813402"/>
                <a:gd name="connsiteY0" fmla="*/ 795 h 2348162"/>
                <a:gd name="connsiteX1" fmla="*/ 87431 w 1813402"/>
                <a:gd name="connsiteY1" fmla="*/ 1104171 h 2348162"/>
                <a:gd name="connsiteX2" fmla="*/ 140771 w 1813402"/>
                <a:gd name="connsiteY2" fmla="*/ 1866171 h 2348162"/>
                <a:gd name="connsiteX3" fmla="*/ 968303 w 1813402"/>
                <a:gd name="connsiteY3" fmla="*/ 2347755 h 2348162"/>
                <a:gd name="connsiteX4" fmla="*/ 1801931 w 1813402"/>
                <a:gd name="connsiteY4" fmla="*/ 1744251 h 2348162"/>
                <a:gd name="connsiteX5" fmla="*/ 1425503 w 1813402"/>
                <a:gd name="connsiteY5" fmla="*/ 941103 h 2348162"/>
                <a:gd name="connsiteX6" fmla="*/ 1027739 w 1813402"/>
                <a:gd name="connsiteY6" fmla="*/ 795 h 2348162"/>
                <a:gd name="connsiteX0" fmla="*/ 1027739 w 1813402"/>
                <a:gd name="connsiteY0" fmla="*/ 111 h 2347478"/>
                <a:gd name="connsiteX1" fmla="*/ 87431 w 1813402"/>
                <a:gd name="connsiteY1" fmla="*/ 1103487 h 2347478"/>
                <a:gd name="connsiteX2" fmla="*/ 140771 w 1813402"/>
                <a:gd name="connsiteY2" fmla="*/ 1865487 h 2347478"/>
                <a:gd name="connsiteX3" fmla="*/ 968303 w 1813402"/>
                <a:gd name="connsiteY3" fmla="*/ 2347071 h 2347478"/>
                <a:gd name="connsiteX4" fmla="*/ 1801931 w 1813402"/>
                <a:gd name="connsiteY4" fmla="*/ 1743567 h 2347478"/>
                <a:gd name="connsiteX5" fmla="*/ 1425503 w 1813402"/>
                <a:gd name="connsiteY5" fmla="*/ 940419 h 2347478"/>
                <a:gd name="connsiteX6" fmla="*/ 1027739 w 1813402"/>
                <a:gd name="connsiteY6" fmla="*/ 111 h 234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402" h="2347478">
                  <a:moveTo>
                    <a:pt x="1027739" y="111"/>
                  </a:moveTo>
                  <a:cubicBezTo>
                    <a:pt x="736147" y="-10811"/>
                    <a:pt x="235259" y="792591"/>
                    <a:pt x="87431" y="1103487"/>
                  </a:cubicBezTo>
                  <a:cubicBezTo>
                    <a:pt x="-60397" y="1414383"/>
                    <a:pt x="-6041" y="1658223"/>
                    <a:pt x="140771" y="1865487"/>
                  </a:cubicBezTo>
                  <a:cubicBezTo>
                    <a:pt x="287583" y="2072751"/>
                    <a:pt x="546663" y="2359771"/>
                    <a:pt x="968303" y="2347071"/>
                  </a:cubicBezTo>
                  <a:cubicBezTo>
                    <a:pt x="1389943" y="2334371"/>
                    <a:pt x="1725731" y="1978009"/>
                    <a:pt x="1801931" y="1743567"/>
                  </a:cubicBezTo>
                  <a:cubicBezTo>
                    <a:pt x="1878131" y="1509125"/>
                    <a:pt x="1554535" y="1230995"/>
                    <a:pt x="1425503" y="940419"/>
                  </a:cubicBezTo>
                  <a:cubicBezTo>
                    <a:pt x="1296471" y="649843"/>
                    <a:pt x="1319331" y="11033"/>
                    <a:pt x="1027739" y="11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48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1034728" y="2514600"/>
              <a:ext cx="4267200" cy="2618232"/>
              <a:chOff x="1034728" y="2524058"/>
              <a:chExt cx="4267200" cy="2618232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1034728" y="2615498"/>
                <a:ext cx="152400" cy="152400"/>
              </a:xfrm>
              <a:prstGeom prst="ellipse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1491928" y="3377498"/>
                <a:ext cx="152400" cy="1524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1949128" y="2767898"/>
                <a:ext cx="152400" cy="152400"/>
              </a:xfrm>
              <a:prstGeom prst="ellipse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1339528" y="2877626"/>
                <a:ext cx="152400" cy="152400"/>
              </a:xfrm>
              <a:prstGeom prst="ellipse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1796728" y="3639626"/>
                <a:ext cx="152400" cy="1524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2253928" y="3030026"/>
                <a:ext cx="152400" cy="152400"/>
              </a:xfrm>
              <a:prstGeom prst="ellipse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2482528" y="2539298"/>
                <a:ext cx="152400" cy="152400"/>
              </a:xfrm>
              <a:prstGeom prst="ellipse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2939728" y="3301298"/>
                <a:ext cx="152400" cy="1524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3396928" y="2691698"/>
                <a:ext cx="152400" cy="152400"/>
              </a:xfrm>
              <a:prstGeom prst="ellipse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3098224" y="2524058"/>
                <a:ext cx="152400" cy="152400"/>
              </a:xfrm>
              <a:prstGeom prst="ellipse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3555424" y="3286058"/>
                <a:ext cx="152400" cy="1524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4012624" y="2676458"/>
                <a:ext cx="152400" cy="152400"/>
              </a:xfrm>
              <a:prstGeom prst="ellipse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2488624" y="3910898"/>
                <a:ext cx="152400" cy="1524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2945824" y="4672898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3403024" y="4063298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1421824" y="4227890"/>
                <a:ext cx="152400" cy="1524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1879024" y="498989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2336224" y="4380290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2918392" y="4227890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3375592" y="498989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3832792" y="4380290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082728" y="3411026"/>
                <a:ext cx="152400" cy="1524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4539928" y="4173026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4997128" y="3563426"/>
                <a:ext cx="152400" cy="1524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4235128" y="3758498"/>
                <a:ext cx="152400" cy="1524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4692328" y="4520498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5149528" y="3910898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7" name="Oval 66"/>
            <p:cNvSpPr/>
            <p:nvPr/>
          </p:nvSpPr>
          <p:spPr>
            <a:xfrm>
              <a:off x="3798837" y="3694490"/>
              <a:ext cx="152400" cy="1524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14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Lazy Learning in Posture Reconstruction</a:t>
            </a:r>
            <a:endParaRPr lang="en-GB" dirty="0"/>
          </a:p>
        </p:txBody>
      </p:sp>
      <p:grpSp>
        <p:nvGrpSpPr>
          <p:cNvPr id="53" name="Group 52"/>
          <p:cNvGrpSpPr/>
          <p:nvPr/>
        </p:nvGrpSpPr>
        <p:grpSpPr>
          <a:xfrm>
            <a:off x="445679" y="1749309"/>
            <a:ext cx="1680984" cy="2158062"/>
            <a:chOff x="445679" y="1749309"/>
            <a:chExt cx="1680984" cy="2158062"/>
          </a:xfrm>
        </p:grpSpPr>
        <p:sp>
          <p:nvSpPr>
            <p:cNvPr id="6" name="Rounded Rectangle 5"/>
            <p:cNvSpPr/>
            <p:nvPr/>
          </p:nvSpPr>
          <p:spPr>
            <a:xfrm>
              <a:off x="445679" y="1749309"/>
              <a:ext cx="1680984" cy="2158062"/>
            </a:xfrm>
            <a:prstGeom prst="roundRect">
              <a:avLst/>
            </a:prstGeom>
            <a:noFill/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 altLang="zh-HK" sz="2000" dirty="0" smtClean="0">
                <a:latin typeface="+mj-lt"/>
                <a:ea typeface="Arial Unicode MS" pitchFamily="34" charset="-120"/>
                <a:cs typeface="Arial Unicode MS" pitchFamily="34" charset="-120"/>
              </a:endParaRPr>
            </a:p>
            <a:p>
              <a:pPr algn="ctr"/>
              <a:endParaRPr lang="en-US" altLang="zh-HK" sz="2000" dirty="0">
                <a:latin typeface="+mj-lt"/>
                <a:ea typeface="Arial Unicode MS" pitchFamily="34" charset="-120"/>
                <a:cs typeface="Arial Unicode MS" pitchFamily="34" charset="-120"/>
              </a:endParaRPr>
            </a:p>
            <a:p>
              <a:pPr algn="ctr"/>
              <a:endParaRPr lang="en-US" altLang="zh-HK" sz="2000" dirty="0" smtClean="0">
                <a:latin typeface="+mj-lt"/>
                <a:ea typeface="Arial Unicode MS" pitchFamily="34" charset="-120"/>
                <a:cs typeface="Arial Unicode MS" pitchFamily="34" charset="-120"/>
              </a:endParaRPr>
            </a:p>
            <a:p>
              <a:pPr algn="ctr"/>
              <a:r>
                <a:rPr lang="en-US" altLang="zh-HK" sz="2000" dirty="0" smtClean="0">
                  <a:latin typeface="+mj-lt"/>
                  <a:ea typeface="Arial Unicode MS" pitchFamily="34" charset="-120"/>
                  <a:cs typeface="Arial Unicode MS" pitchFamily="34" charset="-120"/>
                </a:rPr>
                <a:t>Kinect Recognized Posture</a:t>
              </a:r>
              <a:endParaRPr lang="zh-HK" altLang="en-US" sz="2000" dirty="0">
                <a:latin typeface="+mj-lt"/>
                <a:ea typeface="Arial Unicode MS" pitchFamily="34" charset="-120"/>
                <a:cs typeface="Arial Unicode MS" pitchFamily="34" charset="-120"/>
              </a:endParaRPr>
            </a:p>
          </p:txBody>
        </p:sp>
        <p:pic>
          <p:nvPicPr>
            <p:cNvPr id="11" name="Picture 3" descr="C:\Users\Hubert Shum\Desktop\KinectPosture.bm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167" y="1903834"/>
              <a:ext cx="1325111" cy="883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oup 55"/>
          <p:cNvGrpSpPr/>
          <p:nvPr/>
        </p:nvGrpSpPr>
        <p:grpSpPr>
          <a:xfrm>
            <a:off x="6770279" y="1678219"/>
            <a:ext cx="1687921" cy="1854572"/>
            <a:chOff x="6770279" y="1678219"/>
            <a:chExt cx="1687921" cy="1854572"/>
          </a:xfrm>
        </p:grpSpPr>
        <p:sp>
          <p:nvSpPr>
            <p:cNvPr id="8" name="Rounded Rectangle 7"/>
            <p:cNvSpPr/>
            <p:nvPr/>
          </p:nvSpPr>
          <p:spPr>
            <a:xfrm>
              <a:off x="6770279" y="1678219"/>
              <a:ext cx="1687921" cy="1854572"/>
            </a:xfrm>
            <a:prstGeom prst="roundRect">
              <a:avLst/>
            </a:prstGeom>
            <a:noFill/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 altLang="zh-HK" sz="2000" dirty="0" smtClean="0">
                <a:latin typeface="+mj-lt"/>
                <a:ea typeface="Arial Unicode MS" pitchFamily="34" charset="-120"/>
                <a:cs typeface="Arial Unicode MS" pitchFamily="34" charset="-120"/>
              </a:endParaRPr>
            </a:p>
            <a:p>
              <a:pPr algn="ctr"/>
              <a:endParaRPr lang="en-US" altLang="zh-HK" sz="2000" dirty="0">
                <a:latin typeface="+mj-lt"/>
                <a:ea typeface="Arial Unicode MS" pitchFamily="34" charset="-120"/>
                <a:cs typeface="Arial Unicode MS" pitchFamily="34" charset="-120"/>
              </a:endParaRPr>
            </a:p>
            <a:p>
              <a:pPr algn="ctr"/>
              <a:endParaRPr lang="en-US" altLang="zh-HK" sz="2000" dirty="0" smtClean="0">
                <a:latin typeface="+mj-lt"/>
                <a:ea typeface="Arial Unicode MS" pitchFamily="34" charset="-120"/>
                <a:cs typeface="Arial Unicode MS" pitchFamily="34" charset="-120"/>
              </a:endParaRPr>
            </a:p>
            <a:p>
              <a:pPr algn="ctr"/>
              <a:r>
                <a:rPr lang="en-US" altLang="zh-HK" sz="2000" dirty="0" smtClean="0">
                  <a:latin typeface="+mj-lt"/>
                  <a:ea typeface="Arial Unicode MS" pitchFamily="34" charset="-120"/>
                  <a:cs typeface="Arial Unicode MS" pitchFamily="34" charset="-120"/>
                </a:rPr>
                <a:t>Synthesized Posture</a:t>
              </a:r>
              <a:endParaRPr lang="zh-HK" altLang="en-US" sz="2000" dirty="0">
                <a:latin typeface="+mj-lt"/>
                <a:ea typeface="Arial Unicode MS" pitchFamily="34" charset="-120"/>
                <a:cs typeface="Arial Unicode MS" pitchFamily="34" charset="-120"/>
              </a:endParaRPr>
            </a:p>
          </p:txBody>
        </p:sp>
        <p:pic>
          <p:nvPicPr>
            <p:cNvPr id="12" name="Picture 4" descr="C:\Users\Hubert Shum\Desktop\OptimizedPosture.bm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787" y="1874629"/>
              <a:ext cx="1284154" cy="856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ight Arrow 22"/>
          <p:cNvSpPr/>
          <p:nvPr/>
        </p:nvSpPr>
        <p:spPr>
          <a:xfrm>
            <a:off x="2150276" y="2551607"/>
            <a:ext cx="541576" cy="26779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4057601" y="2551607"/>
            <a:ext cx="541576" cy="26779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6228703" y="2551607"/>
            <a:ext cx="541576" cy="26779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/>
          <p:cNvGrpSpPr/>
          <p:nvPr/>
        </p:nvGrpSpPr>
        <p:grpSpPr>
          <a:xfrm>
            <a:off x="5562600" y="2752549"/>
            <a:ext cx="1813369" cy="2588326"/>
            <a:chOff x="5562600" y="2752549"/>
            <a:chExt cx="1813369" cy="2588326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6495335" y="2752549"/>
              <a:ext cx="0" cy="1796109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5562600" y="4535096"/>
              <a:ext cx="1813369" cy="805779"/>
            </a:xfrm>
            <a:prstGeom prst="rect">
              <a:avLst/>
            </a:prstGeom>
            <a:noFill/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latin typeface="+mj-lt"/>
                  <a:ea typeface="Arial Unicode MS" pitchFamily="34" charset="-120"/>
                  <a:cs typeface="Arial Unicode MS" pitchFamily="34" charset="-120"/>
                </a:rPr>
                <a:t>Posture</a:t>
              </a:r>
              <a:br>
                <a:rPr lang="en-US" sz="2000" dirty="0" smtClean="0">
                  <a:latin typeface="+mj-lt"/>
                  <a:ea typeface="Arial Unicode MS" pitchFamily="34" charset="-120"/>
                  <a:cs typeface="Arial Unicode MS" pitchFamily="34" charset="-120"/>
                </a:rPr>
              </a:br>
              <a:r>
                <a:rPr lang="en-US" sz="2000" dirty="0" smtClean="0">
                  <a:latin typeface="+mj-lt"/>
                  <a:ea typeface="Arial Unicode MS" pitchFamily="34" charset="-120"/>
                  <a:cs typeface="Arial Unicode MS" pitchFamily="34" charset="-120"/>
                </a:rPr>
                <a:t>Optimization</a:t>
              </a:r>
              <a:endParaRPr lang="en-US" sz="2000" dirty="0">
                <a:solidFill>
                  <a:schemeClr val="dk1"/>
                </a:solidFill>
                <a:latin typeface="+mj-lt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567573" y="2764488"/>
            <a:ext cx="1556627" cy="2576389"/>
            <a:chOff x="1567573" y="2764488"/>
            <a:chExt cx="1556627" cy="2576389"/>
          </a:xfrm>
        </p:grpSpPr>
        <p:cxnSp>
          <p:nvCxnSpPr>
            <p:cNvPr id="27" name="Straight Arrow Connector 26"/>
            <p:cNvCxnSpPr/>
            <p:nvPr/>
          </p:nvCxnSpPr>
          <p:spPr>
            <a:xfrm flipV="1">
              <a:off x="2362200" y="2764488"/>
              <a:ext cx="0" cy="1770609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1567573" y="4535098"/>
              <a:ext cx="1556627" cy="805779"/>
            </a:xfrm>
            <a:prstGeom prst="rect">
              <a:avLst/>
            </a:prstGeom>
            <a:noFill/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latin typeface="+mj-lt"/>
                  <a:ea typeface="Arial Unicode MS" pitchFamily="34" charset="-120"/>
                  <a:cs typeface="Arial Unicode MS" pitchFamily="34" charset="-120"/>
                </a:rPr>
                <a:t>Reliability</a:t>
              </a:r>
              <a:br>
                <a:rPr lang="en-US" sz="2000" dirty="0" smtClean="0">
                  <a:latin typeface="+mj-lt"/>
                  <a:ea typeface="Arial Unicode MS" pitchFamily="34" charset="-120"/>
                  <a:cs typeface="Arial Unicode MS" pitchFamily="34" charset="-120"/>
                </a:rPr>
              </a:br>
              <a:r>
                <a:rPr lang="en-US" sz="2000" dirty="0" smtClean="0">
                  <a:latin typeface="+mj-lt"/>
                  <a:ea typeface="Arial Unicode MS" pitchFamily="34" charset="-120"/>
                  <a:cs typeface="Arial Unicode MS" pitchFamily="34" charset="-120"/>
                </a:rPr>
                <a:t>Evaluation </a:t>
              </a:r>
              <a:endParaRPr lang="en-US" sz="2000" dirty="0">
                <a:solidFill>
                  <a:schemeClr val="dk1"/>
                </a:solidFill>
                <a:latin typeface="+mj-lt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484326" y="2752550"/>
            <a:ext cx="1697274" cy="2810050"/>
            <a:chOff x="3484326" y="2752550"/>
            <a:chExt cx="1697274" cy="2810050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4267200" y="2752550"/>
              <a:ext cx="0" cy="1782547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3484326" y="4535098"/>
              <a:ext cx="1697274" cy="1027502"/>
            </a:xfrm>
            <a:prstGeom prst="rect">
              <a:avLst/>
            </a:prstGeom>
            <a:noFill/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latin typeface="+mj-lt"/>
                  <a:ea typeface="Arial Unicode MS" pitchFamily="34" charset="-120"/>
                  <a:cs typeface="Arial Unicode MS" pitchFamily="34" charset="-120"/>
                </a:rPr>
                <a:t>K Nearest Neighbours Search</a:t>
              </a:r>
              <a:endParaRPr lang="en-US" sz="2000" dirty="0">
                <a:solidFill>
                  <a:schemeClr val="dk1"/>
                </a:solidFill>
                <a:latin typeface="+mj-lt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743200" y="1745402"/>
            <a:ext cx="1275611" cy="1787389"/>
            <a:chOff x="2743200" y="1745402"/>
            <a:chExt cx="1275611" cy="1787389"/>
          </a:xfrm>
        </p:grpSpPr>
        <p:sp>
          <p:nvSpPr>
            <p:cNvPr id="14" name="Can 13"/>
            <p:cNvSpPr/>
            <p:nvPr/>
          </p:nvSpPr>
          <p:spPr>
            <a:xfrm>
              <a:off x="2743200" y="1745402"/>
              <a:ext cx="1275611" cy="1787389"/>
            </a:xfrm>
            <a:prstGeom prst="can">
              <a:avLst/>
            </a:prstGeom>
            <a:noFill/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000" dirty="0" smtClean="0">
                  <a:latin typeface="+mj-lt"/>
                  <a:ea typeface="Arial Unicode MS" pitchFamily="34" charset="-120"/>
                  <a:cs typeface="Arial Unicode MS" pitchFamily="34" charset="-120"/>
                </a:rPr>
                <a:t>Motion Database</a:t>
              </a:r>
              <a:endParaRPr lang="en-US" sz="2000" dirty="0">
                <a:latin typeface="+mj-lt"/>
                <a:ea typeface="Arial Unicode MS" pitchFamily="34" charset="-120"/>
                <a:cs typeface="Arial Unicode MS" pitchFamily="34" charset="-12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861982" y="1903834"/>
              <a:ext cx="1042675" cy="304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5180" y="1841551"/>
              <a:ext cx="144096" cy="3538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5620" y="1809873"/>
              <a:ext cx="149710" cy="350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2482" y="2214301"/>
              <a:ext cx="255443" cy="355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9181" y="2206193"/>
              <a:ext cx="162810" cy="416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5257" y="2237071"/>
              <a:ext cx="140353" cy="354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7925" y="2225868"/>
              <a:ext cx="231115" cy="354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9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7060" y="1851976"/>
              <a:ext cx="121639" cy="356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10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433" y="1927568"/>
              <a:ext cx="159067" cy="336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11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1126" y="1827776"/>
              <a:ext cx="195558" cy="3388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1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6492" y="2248396"/>
              <a:ext cx="172167" cy="339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5" name="Group 54"/>
          <p:cNvGrpSpPr/>
          <p:nvPr/>
        </p:nvGrpSpPr>
        <p:grpSpPr>
          <a:xfrm>
            <a:off x="4661739" y="1711519"/>
            <a:ext cx="1566501" cy="2195852"/>
            <a:chOff x="4661739" y="1711519"/>
            <a:chExt cx="1566501" cy="2195852"/>
          </a:xfrm>
        </p:grpSpPr>
        <p:sp>
          <p:nvSpPr>
            <p:cNvPr id="7" name="Freeform 6"/>
            <p:cNvSpPr/>
            <p:nvPr/>
          </p:nvSpPr>
          <p:spPr>
            <a:xfrm>
              <a:off x="4808877" y="1801203"/>
              <a:ext cx="1343163" cy="951347"/>
            </a:xfrm>
            <a:custGeom>
              <a:avLst/>
              <a:gdLst>
                <a:gd name="connsiteX0" fmla="*/ 649532 w 2613262"/>
                <a:gd name="connsiteY0" fmla="*/ 172124 h 2003483"/>
                <a:gd name="connsiteX1" fmla="*/ 1235459 w 2613262"/>
                <a:gd name="connsiteY1" fmla="*/ 30081 h 2003483"/>
                <a:gd name="connsiteX2" fmla="*/ 1705975 w 2613262"/>
                <a:gd name="connsiteY2" fmla="*/ 731417 h 2003483"/>
                <a:gd name="connsiteX3" fmla="*/ 2611498 w 2613262"/>
                <a:gd name="connsiteY3" fmla="*/ 1059891 h 2003483"/>
                <a:gd name="connsiteX4" fmla="*/ 1892406 w 2613262"/>
                <a:gd name="connsiteY4" fmla="*/ 1983169 h 2003483"/>
                <a:gd name="connsiteX5" fmla="*/ 418713 w 2613262"/>
                <a:gd name="connsiteY5" fmla="*/ 1672450 h 2003483"/>
                <a:gd name="connsiteX6" fmla="*/ 1463 w 2613262"/>
                <a:gd name="connsiteY6" fmla="*/ 1370609 h 2003483"/>
                <a:gd name="connsiteX7" fmla="*/ 294426 w 2613262"/>
                <a:gd name="connsiteY7" fmla="*/ 571619 h 2003483"/>
                <a:gd name="connsiteX8" fmla="*/ 649532 w 2613262"/>
                <a:gd name="connsiteY8" fmla="*/ 172124 h 2003483"/>
                <a:gd name="connsiteX0" fmla="*/ 711736 w 2613322"/>
                <a:gd name="connsiteY0" fmla="*/ 208843 h 1995814"/>
                <a:gd name="connsiteX1" fmla="*/ 1235519 w 2613322"/>
                <a:gd name="connsiteY1" fmla="*/ 22412 h 1995814"/>
                <a:gd name="connsiteX2" fmla="*/ 1706035 w 2613322"/>
                <a:gd name="connsiteY2" fmla="*/ 723748 h 1995814"/>
                <a:gd name="connsiteX3" fmla="*/ 2611558 w 2613322"/>
                <a:gd name="connsiteY3" fmla="*/ 1052222 h 1995814"/>
                <a:gd name="connsiteX4" fmla="*/ 1892466 w 2613322"/>
                <a:gd name="connsiteY4" fmla="*/ 1975500 h 1995814"/>
                <a:gd name="connsiteX5" fmla="*/ 418773 w 2613322"/>
                <a:gd name="connsiteY5" fmla="*/ 1664781 h 1995814"/>
                <a:gd name="connsiteX6" fmla="*/ 1523 w 2613322"/>
                <a:gd name="connsiteY6" fmla="*/ 1362940 h 1995814"/>
                <a:gd name="connsiteX7" fmla="*/ 294486 w 2613322"/>
                <a:gd name="connsiteY7" fmla="*/ 563950 h 1995814"/>
                <a:gd name="connsiteX8" fmla="*/ 711736 w 2613322"/>
                <a:gd name="connsiteY8" fmla="*/ 208843 h 1995814"/>
                <a:gd name="connsiteX0" fmla="*/ 711356 w 2612942"/>
                <a:gd name="connsiteY0" fmla="*/ 212260 h 1999231"/>
                <a:gd name="connsiteX1" fmla="*/ 1235139 w 2612942"/>
                <a:gd name="connsiteY1" fmla="*/ 25829 h 1999231"/>
                <a:gd name="connsiteX2" fmla="*/ 1705655 w 2612942"/>
                <a:gd name="connsiteY2" fmla="*/ 727165 h 1999231"/>
                <a:gd name="connsiteX3" fmla="*/ 2611178 w 2612942"/>
                <a:gd name="connsiteY3" fmla="*/ 1055639 h 1999231"/>
                <a:gd name="connsiteX4" fmla="*/ 1892086 w 2612942"/>
                <a:gd name="connsiteY4" fmla="*/ 1978917 h 1999231"/>
                <a:gd name="connsiteX5" fmla="*/ 418393 w 2612942"/>
                <a:gd name="connsiteY5" fmla="*/ 1668198 h 1999231"/>
                <a:gd name="connsiteX6" fmla="*/ 1143 w 2612942"/>
                <a:gd name="connsiteY6" fmla="*/ 1366357 h 1999231"/>
                <a:gd name="connsiteX7" fmla="*/ 365127 w 2612942"/>
                <a:gd name="connsiteY7" fmla="*/ 789309 h 1999231"/>
                <a:gd name="connsiteX8" fmla="*/ 711356 w 2612942"/>
                <a:gd name="connsiteY8" fmla="*/ 212260 h 1999231"/>
                <a:gd name="connsiteX0" fmla="*/ 711356 w 2612810"/>
                <a:gd name="connsiteY0" fmla="*/ 212260 h 2037824"/>
                <a:gd name="connsiteX1" fmla="*/ 1235139 w 2612810"/>
                <a:gd name="connsiteY1" fmla="*/ 25829 h 2037824"/>
                <a:gd name="connsiteX2" fmla="*/ 1705655 w 2612810"/>
                <a:gd name="connsiteY2" fmla="*/ 727165 h 2037824"/>
                <a:gd name="connsiteX3" fmla="*/ 2611178 w 2612810"/>
                <a:gd name="connsiteY3" fmla="*/ 1055639 h 2037824"/>
                <a:gd name="connsiteX4" fmla="*/ 1892086 w 2612810"/>
                <a:gd name="connsiteY4" fmla="*/ 1978917 h 2037824"/>
                <a:gd name="connsiteX5" fmla="*/ 622579 w 2612810"/>
                <a:gd name="connsiteY5" fmla="*/ 1881262 h 2037824"/>
                <a:gd name="connsiteX6" fmla="*/ 1143 w 2612810"/>
                <a:gd name="connsiteY6" fmla="*/ 1366357 h 2037824"/>
                <a:gd name="connsiteX7" fmla="*/ 365127 w 2612810"/>
                <a:gd name="connsiteY7" fmla="*/ 789309 h 2037824"/>
                <a:gd name="connsiteX8" fmla="*/ 711356 w 2612810"/>
                <a:gd name="connsiteY8" fmla="*/ 212260 h 2037824"/>
                <a:gd name="connsiteX0" fmla="*/ 711356 w 2612843"/>
                <a:gd name="connsiteY0" fmla="*/ 212260 h 2059762"/>
                <a:gd name="connsiteX1" fmla="*/ 1235139 w 2612843"/>
                <a:gd name="connsiteY1" fmla="*/ 25829 h 2059762"/>
                <a:gd name="connsiteX2" fmla="*/ 1705655 w 2612843"/>
                <a:gd name="connsiteY2" fmla="*/ 727165 h 2059762"/>
                <a:gd name="connsiteX3" fmla="*/ 2611178 w 2612843"/>
                <a:gd name="connsiteY3" fmla="*/ 1055639 h 2059762"/>
                <a:gd name="connsiteX4" fmla="*/ 1892086 w 2612843"/>
                <a:gd name="connsiteY4" fmla="*/ 1978917 h 2059762"/>
                <a:gd name="connsiteX5" fmla="*/ 569313 w 2612843"/>
                <a:gd name="connsiteY5" fmla="*/ 1943406 h 2059762"/>
                <a:gd name="connsiteX6" fmla="*/ 1143 w 2612843"/>
                <a:gd name="connsiteY6" fmla="*/ 1366357 h 2059762"/>
                <a:gd name="connsiteX7" fmla="*/ 365127 w 2612843"/>
                <a:gd name="connsiteY7" fmla="*/ 789309 h 2059762"/>
                <a:gd name="connsiteX8" fmla="*/ 711356 w 2612843"/>
                <a:gd name="connsiteY8" fmla="*/ 212260 h 2059762"/>
                <a:gd name="connsiteX0" fmla="*/ 1059119 w 2960606"/>
                <a:gd name="connsiteY0" fmla="*/ 212260 h 2059762"/>
                <a:gd name="connsiteX1" fmla="*/ 1582902 w 2960606"/>
                <a:gd name="connsiteY1" fmla="*/ 25829 h 2059762"/>
                <a:gd name="connsiteX2" fmla="*/ 2053418 w 2960606"/>
                <a:gd name="connsiteY2" fmla="*/ 727165 h 2059762"/>
                <a:gd name="connsiteX3" fmla="*/ 2958941 w 2960606"/>
                <a:gd name="connsiteY3" fmla="*/ 1055639 h 2059762"/>
                <a:gd name="connsiteX4" fmla="*/ 2239849 w 2960606"/>
                <a:gd name="connsiteY4" fmla="*/ 1978917 h 2059762"/>
                <a:gd name="connsiteX5" fmla="*/ 917076 w 2960606"/>
                <a:gd name="connsiteY5" fmla="*/ 1943406 h 2059762"/>
                <a:gd name="connsiteX6" fmla="*/ 563 w 2960606"/>
                <a:gd name="connsiteY6" fmla="*/ 1366357 h 2059762"/>
                <a:gd name="connsiteX7" fmla="*/ 712890 w 2960606"/>
                <a:gd name="connsiteY7" fmla="*/ 789309 h 2059762"/>
                <a:gd name="connsiteX8" fmla="*/ 1059119 w 2960606"/>
                <a:gd name="connsiteY8" fmla="*/ 212260 h 2059762"/>
                <a:gd name="connsiteX0" fmla="*/ 1061429 w 2962916"/>
                <a:gd name="connsiteY0" fmla="*/ 205469 h 2052971"/>
                <a:gd name="connsiteX1" fmla="*/ 1585212 w 2962916"/>
                <a:gd name="connsiteY1" fmla="*/ 19038 h 2052971"/>
                <a:gd name="connsiteX2" fmla="*/ 2055728 w 2962916"/>
                <a:gd name="connsiteY2" fmla="*/ 720374 h 2052971"/>
                <a:gd name="connsiteX3" fmla="*/ 2961251 w 2962916"/>
                <a:gd name="connsiteY3" fmla="*/ 1048848 h 2052971"/>
                <a:gd name="connsiteX4" fmla="*/ 2242159 w 2962916"/>
                <a:gd name="connsiteY4" fmla="*/ 1972126 h 2052971"/>
                <a:gd name="connsiteX5" fmla="*/ 919386 w 2962916"/>
                <a:gd name="connsiteY5" fmla="*/ 1936615 h 2052971"/>
                <a:gd name="connsiteX6" fmla="*/ 2873 w 2962916"/>
                <a:gd name="connsiteY6" fmla="*/ 1359566 h 2052971"/>
                <a:gd name="connsiteX7" fmla="*/ 250742 w 2962916"/>
                <a:gd name="connsiteY7" fmla="*/ 274518 h 2052971"/>
                <a:gd name="connsiteX8" fmla="*/ 1061429 w 2962916"/>
                <a:gd name="connsiteY8" fmla="*/ 205469 h 2052971"/>
                <a:gd name="connsiteX0" fmla="*/ 959478 w 2962565"/>
                <a:gd name="connsiteY0" fmla="*/ 61463 h 2097650"/>
                <a:gd name="connsiteX1" fmla="*/ 1584861 w 2962565"/>
                <a:gd name="connsiteY1" fmla="*/ 63717 h 2097650"/>
                <a:gd name="connsiteX2" fmla="*/ 2055377 w 2962565"/>
                <a:gd name="connsiteY2" fmla="*/ 765053 h 2097650"/>
                <a:gd name="connsiteX3" fmla="*/ 2960900 w 2962565"/>
                <a:gd name="connsiteY3" fmla="*/ 1093527 h 2097650"/>
                <a:gd name="connsiteX4" fmla="*/ 2241808 w 2962565"/>
                <a:gd name="connsiteY4" fmla="*/ 2016805 h 2097650"/>
                <a:gd name="connsiteX5" fmla="*/ 919035 w 2962565"/>
                <a:gd name="connsiteY5" fmla="*/ 1981294 h 2097650"/>
                <a:gd name="connsiteX6" fmla="*/ 2522 w 2962565"/>
                <a:gd name="connsiteY6" fmla="*/ 1404245 h 2097650"/>
                <a:gd name="connsiteX7" fmla="*/ 250391 w 2962565"/>
                <a:gd name="connsiteY7" fmla="*/ 319197 h 2097650"/>
                <a:gd name="connsiteX8" fmla="*/ 959478 w 2962565"/>
                <a:gd name="connsiteY8" fmla="*/ 61463 h 2097650"/>
                <a:gd name="connsiteX0" fmla="*/ 959478 w 2961157"/>
                <a:gd name="connsiteY0" fmla="*/ 40083 h 2076270"/>
                <a:gd name="connsiteX1" fmla="*/ 1584861 w 2961157"/>
                <a:gd name="connsiteY1" fmla="*/ 42337 h 2076270"/>
                <a:gd name="connsiteX2" fmla="*/ 2171491 w 2961157"/>
                <a:gd name="connsiteY2" fmla="*/ 438873 h 2076270"/>
                <a:gd name="connsiteX3" fmla="*/ 2960900 w 2961157"/>
                <a:gd name="connsiteY3" fmla="*/ 1072147 h 2076270"/>
                <a:gd name="connsiteX4" fmla="*/ 2241808 w 2961157"/>
                <a:gd name="connsiteY4" fmla="*/ 1995425 h 2076270"/>
                <a:gd name="connsiteX5" fmla="*/ 919035 w 2961157"/>
                <a:gd name="connsiteY5" fmla="*/ 1959914 h 2076270"/>
                <a:gd name="connsiteX6" fmla="*/ 2522 w 2961157"/>
                <a:gd name="connsiteY6" fmla="*/ 1382865 h 2076270"/>
                <a:gd name="connsiteX7" fmla="*/ 250391 w 2961157"/>
                <a:gd name="connsiteY7" fmla="*/ 297817 h 2076270"/>
                <a:gd name="connsiteX8" fmla="*/ 959478 w 2961157"/>
                <a:gd name="connsiteY8" fmla="*/ 40083 h 2076270"/>
                <a:gd name="connsiteX0" fmla="*/ 959478 w 2961908"/>
                <a:gd name="connsiteY0" fmla="*/ 70340 h 2106527"/>
                <a:gd name="connsiteX1" fmla="*/ 1584861 w 2961908"/>
                <a:gd name="connsiteY1" fmla="*/ 72594 h 2106527"/>
                <a:gd name="connsiteX2" fmla="*/ 2098919 w 2961908"/>
                <a:gd name="connsiteY2" fmla="*/ 77244 h 2106527"/>
                <a:gd name="connsiteX3" fmla="*/ 2960900 w 2961908"/>
                <a:gd name="connsiteY3" fmla="*/ 1102404 h 2106527"/>
                <a:gd name="connsiteX4" fmla="*/ 2241808 w 2961908"/>
                <a:gd name="connsiteY4" fmla="*/ 2025682 h 2106527"/>
                <a:gd name="connsiteX5" fmla="*/ 919035 w 2961908"/>
                <a:gd name="connsiteY5" fmla="*/ 1990171 h 2106527"/>
                <a:gd name="connsiteX6" fmla="*/ 2522 w 2961908"/>
                <a:gd name="connsiteY6" fmla="*/ 1413122 h 2106527"/>
                <a:gd name="connsiteX7" fmla="*/ 250391 w 2961908"/>
                <a:gd name="connsiteY7" fmla="*/ 328074 h 2106527"/>
                <a:gd name="connsiteX8" fmla="*/ 959478 w 2961908"/>
                <a:gd name="connsiteY8" fmla="*/ 70340 h 2106527"/>
                <a:gd name="connsiteX0" fmla="*/ 959478 w 2961908"/>
                <a:gd name="connsiteY0" fmla="*/ 147085 h 2183272"/>
                <a:gd name="connsiteX1" fmla="*/ 1338118 w 2961908"/>
                <a:gd name="connsiteY1" fmla="*/ 4196 h 2183272"/>
                <a:gd name="connsiteX2" fmla="*/ 2098919 w 2961908"/>
                <a:gd name="connsiteY2" fmla="*/ 153989 h 2183272"/>
                <a:gd name="connsiteX3" fmla="*/ 2960900 w 2961908"/>
                <a:gd name="connsiteY3" fmla="*/ 1179149 h 2183272"/>
                <a:gd name="connsiteX4" fmla="*/ 2241808 w 2961908"/>
                <a:gd name="connsiteY4" fmla="*/ 2102427 h 2183272"/>
                <a:gd name="connsiteX5" fmla="*/ 919035 w 2961908"/>
                <a:gd name="connsiteY5" fmla="*/ 2066916 h 2183272"/>
                <a:gd name="connsiteX6" fmla="*/ 2522 w 2961908"/>
                <a:gd name="connsiteY6" fmla="*/ 1489867 h 2183272"/>
                <a:gd name="connsiteX7" fmla="*/ 250391 w 2961908"/>
                <a:gd name="connsiteY7" fmla="*/ 404819 h 2183272"/>
                <a:gd name="connsiteX8" fmla="*/ 959478 w 2961908"/>
                <a:gd name="connsiteY8" fmla="*/ 147085 h 2183272"/>
                <a:gd name="connsiteX0" fmla="*/ 784860 w 2961461"/>
                <a:gd name="connsiteY0" fmla="*/ 178262 h 2185420"/>
                <a:gd name="connsiteX1" fmla="*/ 1337671 w 2961461"/>
                <a:gd name="connsiteY1" fmla="*/ 6344 h 2185420"/>
                <a:gd name="connsiteX2" fmla="*/ 2098472 w 2961461"/>
                <a:gd name="connsiteY2" fmla="*/ 156137 h 2185420"/>
                <a:gd name="connsiteX3" fmla="*/ 2960453 w 2961461"/>
                <a:gd name="connsiteY3" fmla="*/ 1181297 h 2185420"/>
                <a:gd name="connsiteX4" fmla="*/ 2241361 w 2961461"/>
                <a:gd name="connsiteY4" fmla="*/ 2104575 h 2185420"/>
                <a:gd name="connsiteX5" fmla="*/ 918588 w 2961461"/>
                <a:gd name="connsiteY5" fmla="*/ 2069064 h 2185420"/>
                <a:gd name="connsiteX6" fmla="*/ 2075 w 2961461"/>
                <a:gd name="connsiteY6" fmla="*/ 1492015 h 2185420"/>
                <a:gd name="connsiteX7" fmla="*/ 249944 w 2961461"/>
                <a:gd name="connsiteY7" fmla="*/ 406967 h 2185420"/>
                <a:gd name="connsiteX8" fmla="*/ 784860 w 2961461"/>
                <a:gd name="connsiteY8" fmla="*/ 178262 h 2185420"/>
                <a:gd name="connsiteX0" fmla="*/ 787247 w 2963848"/>
                <a:gd name="connsiteY0" fmla="*/ 178262 h 2185420"/>
                <a:gd name="connsiteX1" fmla="*/ 1340058 w 2963848"/>
                <a:gd name="connsiteY1" fmla="*/ 6344 h 2185420"/>
                <a:gd name="connsiteX2" fmla="*/ 2100859 w 2963848"/>
                <a:gd name="connsiteY2" fmla="*/ 156137 h 2185420"/>
                <a:gd name="connsiteX3" fmla="*/ 2962840 w 2963848"/>
                <a:gd name="connsiteY3" fmla="*/ 1181297 h 2185420"/>
                <a:gd name="connsiteX4" fmla="*/ 2243748 w 2963848"/>
                <a:gd name="connsiteY4" fmla="*/ 2104575 h 2185420"/>
                <a:gd name="connsiteX5" fmla="*/ 920975 w 2963848"/>
                <a:gd name="connsiteY5" fmla="*/ 2069064 h 2185420"/>
                <a:gd name="connsiteX6" fmla="*/ 4462 w 2963848"/>
                <a:gd name="connsiteY6" fmla="*/ 1492015 h 2185420"/>
                <a:gd name="connsiteX7" fmla="*/ 165245 w 2963848"/>
                <a:gd name="connsiteY7" fmla="*/ 653710 h 2185420"/>
                <a:gd name="connsiteX8" fmla="*/ 787247 w 2963848"/>
                <a:gd name="connsiteY8" fmla="*/ 178262 h 2185420"/>
                <a:gd name="connsiteX0" fmla="*/ 787247 w 2964178"/>
                <a:gd name="connsiteY0" fmla="*/ 178262 h 2185420"/>
                <a:gd name="connsiteX1" fmla="*/ 1340058 w 2964178"/>
                <a:gd name="connsiteY1" fmla="*/ 6344 h 2185420"/>
                <a:gd name="connsiteX2" fmla="*/ 2100859 w 2964178"/>
                <a:gd name="connsiteY2" fmla="*/ 156137 h 2185420"/>
                <a:gd name="connsiteX3" fmla="*/ 2962840 w 2964178"/>
                <a:gd name="connsiteY3" fmla="*/ 1181297 h 2185420"/>
                <a:gd name="connsiteX4" fmla="*/ 2243748 w 2964178"/>
                <a:gd name="connsiteY4" fmla="*/ 2104575 h 2185420"/>
                <a:gd name="connsiteX5" fmla="*/ 282347 w 2964178"/>
                <a:gd name="connsiteY5" fmla="*/ 2069064 h 2185420"/>
                <a:gd name="connsiteX6" fmla="*/ 4462 w 2964178"/>
                <a:gd name="connsiteY6" fmla="*/ 1492015 h 2185420"/>
                <a:gd name="connsiteX7" fmla="*/ 165245 w 2964178"/>
                <a:gd name="connsiteY7" fmla="*/ 653710 h 2185420"/>
                <a:gd name="connsiteX8" fmla="*/ 787247 w 2964178"/>
                <a:gd name="connsiteY8" fmla="*/ 178262 h 2185420"/>
                <a:gd name="connsiteX0" fmla="*/ 805938 w 3058149"/>
                <a:gd name="connsiteY0" fmla="*/ 178262 h 2165768"/>
                <a:gd name="connsiteX1" fmla="*/ 1358749 w 3058149"/>
                <a:gd name="connsiteY1" fmla="*/ 6344 h 2165768"/>
                <a:gd name="connsiteX2" fmla="*/ 2119550 w 3058149"/>
                <a:gd name="connsiteY2" fmla="*/ 156137 h 2165768"/>
                <a:gd name="connsiteX3" fmla="*/ 2981531 w 3058149"/>
                <a:gd name="connsiteY3" fmla="*/ 1181297 h 2165768"/>
                <a:gd name="connsiteX4" fmla="*/ 2712381 w 3058149"/>
                <a:gd name="connsiteY4" fmla="*/ 2075546 h 2165768"/>
                <a:gd name="connsiteX5" fmla="*/ 301038 w 3058149"/>
                <a:gd name="connsiteY5" fmla="*/ 2069064 h 2165768"/>
                <a:gd name="connsiteX6" fmla="*/ 23153 w 3058149"/>
                <a:gd name="connsiteY6" fmla="*/ 1492015 h 2165768"/>
                <a:gd name="connsiteX7" fmla="*/ 183936 w 3058149"/>
                <a:gd name="connsiteY7" fmla="*/ 653710 h 2165768"/>
                <a:gd name="connsiteX8" fmla="*/ 805938 w 3058149"/>
                <a:gd name="connsiteY8" fmla="*/ 178262 h 2165768"/>
                <a:gd name="connsiteX0" fmla="*/ 501138 w 3058149"/>
                <a:gd name="connsiteY0" fmla="*/ 225028 h 2168991"/>
                <a:gd name="connsiteX1" fmla="*/ 1358749 w 3058149"/>
                <a:gd name="connsiteY1" fmla="*/ 9567 h 2168991"/>
                <a:gd name="connsiteX2" fmla="*/ 2119550 w 3058149"/>
                <a:gd name="connsiteY2" fmla="*/ 159360 h 2168991"/>
                <a:gd name="connsiteX3" fmla="*/ 2981531 w 3058149"/>
                <a:gd name="connsiteY3" fmla="*/ 1184520 h 2168991"/>
                <a:gd name="connsiteX4" fmla="*/ 2712381 w 3058149"/>
                <a:gd name="connsiteY4" fmla="*/ 2078769 h 2168991"/>
                <a:gd name="connsiteX5" fmla="*/ 301038 w 3058149"/>
                <a:gd name="connsiteY5" fmla="*/ 2072287 h 2168991"/>
                <a:gd name="connsiteX6" fmla="*/ 23153 w 3058149"/>
                <a:gd name="connsiteY6" fmla="*/ 1495238 h 2168991"/>
                <a:gd name="connsiteX7" fmla="*/ 183936 w 3058149"/>
                <a:gd name="connsiteY7" fmla="*/ 656933 h 2168991"/>
                <a:gd name="connsiteX8" fmla="*/ 501138 w 3058149"/>
                <a:gd name="connsiteY8" fmla="*/ 225028 h 2168991"/>
                <a:gd name="connsiteX0" fmla="*/ 501138 w 3056068"/>
                <a:gd name="connsiteY0" fmla="*/ 220863 h 2164826"/>
                <a:gd name="connsiteX1" fmla="*/ 1358749 w 3056068"/>
                <a:gd name="connsiteY1" fmla="*/ 5402 h 2164826"/>
                <a:gd name="connsiteX2" fmla="*/ 2148579 w 3056068"/>
                <a:gd name="connsiteY2" fmla="*/ 430966 h 2164826"/>
                <a:gd name="connsiteX3" fmla="*/ 2981531 w 3056068"/>
                <a:gd name="connsiteY3" fmla="*/ 1180355 h 2164826"/>
                <a:gd name="connsiteX4" fmla="*/ 2712381 w 3056068"/>
                <a:gd name="connsiteY4" fmla="*/ 2074604 h 2164826"/>
                <a:gd name="connsiteX5" fmla="*/ 301038 w 3056068"/>
                <a:gd name="connsiteY5" fmla="*/ 2068122 h 2164826"/>
                <a:gd name="connsiteX6" fmla="*/ 23153 w 3056068"/>
                <a:gd name="connsiteY6" fmla="*/ 1491073 h 2164826"/>
                <a:gd name="connsiteX7" fmla="*/ 183936 w 3056068"/>
                <a:gd name="connsiteY7" fmla="*/ 652768 h 2164826"/>
                <a:gd name="connsiteX8" fmla="*/ 501138 w 3056068"/>
                <a:gd name="connsiteY8" fmla="*/ 220863 h 2164826"/>
                <a:gd name="connsiteX0" fmla="*/ 501138 w 3056068"/>
                <a:gd name="connsiteY0" fmla="*/ 220863 h 2164826"/>
                <a:gd name="connsiteX1" fmla="*/ 1126521 w 3056068"/>
                <a:gd name="connsiteY1" fmla="*/ 5402 h 2164826"/>
                <a:gd name="connsiteX2" fmla="*/ 2148579 w 3056068"/>
                <a:gd name="connsiteY2" fmla="*/ 430966 h 2164826"/>
                <a:gd name="connsiteX3" fmla="*/ 2981531 w 3056068"/>
                <a:gd name="connsiteY3" fmla="*/ 1180355 h 2164826"/>
                <a:gd name="connsiteX4" fmla="*/ 2712381 w 3056068"/>
                <a:gd name="connsiteY4" fmla="*/ 2074604 h 2164826"/>
                <a:gd name="connsiteX5" fmla="*/ 301038 w 3056068"/>
                <a:gd name="connsiteY5" fmla="*/ 2068122 h 2164826"/>
                <a:gd name="connsiteX6" fmla="*/ 23153 w 3056068"/>
                <a:gd name="connsiteY6" fmla="*/ 1491073 h 2164826"/>
                <a:gd name="connsiteX7" fmla="*/ 183936 w 3056068"/>
                <a:gd name="connsiteY7" fmla="*/ 652768 h 2164826"/>
                <a:gd name="connsiteX8" fmla="*/ 501138 w 3056068"/>
                <a:gd name="connsiteY8" fmla="*/ 220863 h 2164826"/>
                <a:gd name="connsiteX0" fmla="*/ 501138 w 3056068"/>
                <a:gd name="connsiteY0" fmla="*/ 217642 h 2161605"/>
                <a:gd name="connsiteX1" fmla="*/ 1126521 w 3056068"/>
                <a:gd name="connsiteY1" fmla="*/ 2181 h 2161605"/>
                <a:gd name="connsiteX2" fmla="*/ 2148579 w 3056068"/>
                <a:gd name="connsiteY2" fmla="*/ 427745 h 2161605"/>
                <a:gd name="connsiteX3" fmla="*/ 2981531 w 3056068"/>
                <a:gd name="connsiteY3" fmla="*/ 1177134 h 2161605"/>
                <a:gd name="connsiteX4" fmla="*/ 2712381 w 3056068"/>
                <a:gd name="connsiteY4" fmla="*/ 2071383 h 2161605"/>
                <a:gd name="connsiteX5" fmla="*/ 301038 w 3056068"/>
                <a:gd name="connsiteY5" fmla="*/ 2064901 h 2161605"/>
                <a:gd name="connsiteX6" fmla="*/ 23153 w 3056068"/>
                <a:gd name="connsiteY6" fmla="*/ 1487852 h 2161605"/>
                <a:gd name="connsiteX7" fmla="*/ 183936 w 3056068"/>
                <a:gd name="connsiteY7" fmla="*/ 649547 h 2161605"/>
                <a:gd name="connsiteX8" fmla="*/ 501138 w 3056068"/>
                <a:gd name="connsiteY8" fmla="*/ 217642 h 2161605"/>
                <a:gd name="connsiteX0" fmla="*/ 501138 w 3000859"/>
                <a:gd name="connsiteY0" fmla="*/ 217642 h 2161605"/>
                <a:gd name="connsiteX1" fmla="*/ 1126521 w 3000859"/>
                <a:gd name="connsiteY1" fmla="*/ 2181 h 2161605"/>
                <a:gd name="connsiteX2" fmla="*/ 2148579 w 3000859"/>
                <a:gd name="connsiteY2" fmla="*/ 427745 h 2161605"/>
                <a:gd name="connsiteX3" fmla="*/ 2894445 w 3000859"/>
                <a:gd name="connsiteY3" fmla="*/ 1177134 h 2161605"/>
                <a:gd name="connsiteX4" fmla="*/ 2712381 w 3000859"/>
                <a:gd name="connsiteY4" fmla="*/ 2071383 h 2161605"/>
                <a:gd name="connsiteX5" fmla="*/ 301038 w 3000859"/>
                <a:gd name="connsiteY5" fmla="*/ 2064901 h 2161605"/>
                <a:gd name="connsiteX6" fmla="*/ 23153 w 3000859"/>
                <a:gd name="connsiteY6" fmla="*/ 1487852 h 2161605"/>
                <a:gd name="connsiteX7" fmla="*/ 183936 w 3000859"/>
                <a:gd name="connsiteY7" fmla="*/ 649547 h 2161605"/>
                <a:gd name="connsiteX8" fmla="*/ 501138 w 3000859"/>
                <a:gd name="connsiteY8" fmla="*/ 217642 h 2161605"/>
                <a:gd name="connsiteX0" fmla="*/ 501138 w 3059308"/>
                <a:gd name="connsiteY0" fmla="*/ 217642 h 2161605"/>
                <a:gd name="connsiteX1" fmla="*/ 1126521 w 3059308"/>
                <a:gd name="connsiteY1" fmla="*/ 2181 h 2161605"/>
                <a:gd name="connsiteX2" fmla="*/ 2148579 w 3059308"/>
                <a:gd name="connsiteY2" fmla="*/ 427745 h 2161605"/>
                <a:gd name="connsiteX3" fmla="*/ 2894445 w 3059308"/>
                <a:gd name="connsiteY3" fmla="*/ 1177134 h 2161605"/>
                <a:gd name="connsiteX4" fmla="*/ 2712381 w 3059308"/>
                <a:gd name="connsiteY4" fmla="*/ 2071383 h 2161605"/>
                <a:gd name="connsiteX5" fmla="*/ 301038 w 3059308"/>
                <a:gd name="connsiteY5" fmla="*/ 2064901 h 2161605"/>
                <a:gd name="connsiteX6" fmla="*/ 23153 w 3059308"/>
                <a:gd name="connsiteY6" fmla="*/ 1487852 h 2161605"/>
                <a:gd name="connsiteX7" fmla="*/ 183936 w 3059308"/>
                <a:gd name="connsiteY7" fmla="*/ 649547 h 2161605"/>
                <a:gd name="connsiteX8" fmla="*/ 501138 w 3059308"/>
                <a:gd name="connsiteY8" fmla="*/ 217642 h 2161605"/>
                <a:gd name="connsiteX0" fmla="*/ 501138 w 3041312"/>
                <a:gd name="connsiteY0" fmla="*/ 217642 h 2161605"/>
                <a:gd name="connsiteX1" fmla="*/ 1126521 w 3041312"/>
                <a:gd name="connsiteY1" fmla="*/ 2181 h 2161605"/>
                <a:gd name="connsiteX2" fmla="*/ 2148579 w 3041312"/>
                <a:gd name="connsiteY2" fmla="*/ 427745 h 2161605"/>
                <a:gd name="connsiteX3" fmla="*/ 2894445 w 3041312"/>
                <a:gd name="connsiteY3" fmla="*/ 1177134 h 2161605"/>
                <a:gd name="connsiteX4" fmla="*/ 2712381 w 3041312"/>
                <a:gd name="connsiteY4" fmla="*/ 2071383 h 2161605"/>
                <a:gd name="connsiteX5" fmla="*/ 301038 w 3041312"/>
                <a:gd name="connsiteY5" fmla="*/ 2064901 h 2161605"/>
                <a:gd name="connsiteX6" fmla="*/ 23153 w 3041312"/>
                <a:gd name="connsiteY6" fmla="*/ 1487852 h 2161605"/>
                <a:gd name="connsiteX7" fmla="*/ 183936 w 3041312"/>
                <a:gd name="connsiteY7" fmla="*/ 649547 h 2161605"/>
                <a:gd name="connsiteX8" fmla="*/ 501138 w 3041312"/>
                <a:gd name="connsiteY8" fmla="*/ 217642 h 2161605"/>
                <a:gd name="connsiteX0" fmla="*/ 501138 w 3041312"/>
                <a:gd name="connsiteY0" fmla="*/ 217642 h 2171391"/>
                <a:gd name="connsiteX1" fmla="*/ 1126521 w 3041312"/>
                <a:gd name="connsiteY1" fmla="*/ 2181 h 2171391"/>
                <a:gd name="connsiteX2" fmla="*/ 2148579 w 3041312"/>
                <a:gd name="connsiteY2" fmla="*/ 427745 h 2171391"/>
                <a:gd name="connsiteX3" fmla="*/ 2894445 w 3041312"/>
                <a:gd name="connsiteY3" fmla="*/ 1177134 h 2171391"/>
                <a:gd name="connsiteX4" fmla="*/ 2712381 w 3041312"/>
                <a:gd name="connsiteY4" fmla="*/ 2071383 h 2171391"/>
                <a:gd name="connsiteX5" fmla="*/ 301038 w 3041312"/>
                <a:gd name="connsiteY5" fmla="*/ 2064901 h 2171391"/>
                <a:gd name="connsiteX6" fmla="*/ 23153 w 3041312"/>
                <a:gd name="connsiteY6" fmla="*/ 1313681 h 2171391"/>
                <a:gd name="connsiteX7" fmla="*/ 183936 w 3041312"/>
                <a:gd name="connsiteY7" fmla="*/ 649547 h 2171391"/>
                <a:gd name="connsiteX8" fmla="*/ 501138 w 3041312"/>
                <a:gd name="connsiteY8" fmla="*/ 217642 h 2171391"/>
                <a:gd name="connsiteX0" fmla="*/ 501138 w 3041312"/>
                <a:gd name="connsiteY0" fmla="*/ 217642 h 2171391"/>
                <a:gd name="connsiteX1" fmla="*/ 1126521 w 3041312"/>
                <a:gd name="connsiteY1" fmla="*/ 2181 h 2171391"/>
                <a:gd name="connsiteX2" fmla="*/ 2148579 w 3041312"/>
                <a:gd name="connsiteY2" fmla="*/ 427745 h 2171391"/>
                <a:gd name="connsiteX3" fmla="*/ 2894445 w 3041312"/>
                <a:gd name="connsiteY3" fmla="*/ 1177134 h 2171391"/>
                <a:gd name="connsiteX4" fmla="*/ 2712381 w 3041312"/>
                <a:gd name="connsiteY4" fmla="*/ 2071383 h 2171391"/>
                <a:gd name="connsiteX5" fmla="*/ 301038 w 3041312"/>
                <a:gd name="connsiteY5" fmla="*/ 2064901 h 2171391"/>
                <a:gd name="connsiteX6" fmla="*/ 23153 w 3041312"/>
                <a:gd name="connsiteY6" fmla="*/ 1313681 h 2171391"/>
                <a:gd name="connsiteX7" fmla="*/ 183936 w 3041312"/>
                <a:gd name="connsiteY7" fmla="*/ 649547 h 2171391"/>
                <a:gd name="connsiteX8" fmla="*/ 501138 w 3041312"/>
                <a:gd name="connsiteY8" fmla="*/ 217642 h 2171391"/>
                <a:gd name="connsiteX0" fmla="*/ 525514 w 3065688"/>
                <a:gd name="connsiteY0" fmla="*/ 217642 h 2171391"/>
                <a:gd name="connsiteX1" fmla="*/ 1150897 w 3065688"/>
                <a:gd name="connsiteY1" fmla="*/ 2181 h 2171391"/>
                <a:gd name="connsiteX2" fmla="*/ 2172955 w 3065688"/>
                <a:gd name="connsiteY2" fmla="*/ 427745 h 2171391"/>
                <a:gd name="connsiteX3" fmla="*/ 2918821 w 3065688"/>
                <a:gd name="connsiteY3" fmla="*/ 1177134 h 2171391"/>
                <a:gd name="connsiteX4" fmla="*/ 2736757 w 3065688"/>
                <a:gd name="connsiteY4" fmla="*/ 2071383 h 2171391"/>
                <a:gd name="connsiteX5" fmla="*/ 325414 w 3065688"/>
                <a:gd name="connsiteY5" fmla="*/ 2064901 h 2171391"/>
                <a:gd name="connsiteX6" fmla="*/ 47529 w 3065688"/>
                <a:gd name="connsiteY6" fmla="*/ 1313681 h 2171391"/>
                <a:gd name="connsiteX7" fmla="*/ 208312 w 3065688"/>
                <a:gd name="connsiteY7" fmla="*/ 649547 h 2171391"/>
                <a:gd name="connsiteX8" fmla="*/ 525514 w 3065688"/>
                <a:gd name="connsiteY8" fmla="*/ 217642 h 217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65688" h="2171391">
                  <a:moveTo>
                    <a:pt x="525514" y="217642"/>
                  </a:moveTo>
                  <a:cubicBezTo>
                    <a:pt x="682611" y="109748"/>
                    <a:pt x="687639" y="-18321"/>
                    <a:pt x="1150897" y="2181"/>
                  </a:cubicBezTo>
                  <a:cubicBezTo>
                    <a:pt x="1614155" y="22683"/>
                    <a:pt x="1878301" y="231920"/>
                    <a:pt x="2172955" y="427745"/>
                  </a:cubicBezTo>
                  <a:cubicBezTo>
                    <a:pt x="2467609" y="623570"/>
                    <a:pt x="2723254" y="874165"/>
                    <a:pt x="2918821" y="1177134"/>
                  </a:cubicBezTo>
                  <a:cubicBezTo>
                    <a:pt x="3114388" y="1480103"/>
                    <a:pt x="3168992" y="1923422"/>
                    <a:pt x="2736757" y="2071383"/>
                  </a:cubicBezTo>
                  <a:cubicBezTo>
                    <a:pt x="2304523" y="2219344"/>
                    <a:pt x="773619" y="2191185"/>
                    <a:pt x="325414" y="2064901"/>
                  </a:cubicBezTo>
                  <a:cubicBezTo>
                    <a:pt x="-122791" y="1938617"/>
                    <a:pt x="10187" y="1584238"/>
                    <a:pt x="47529" y="1313681"/>
                  </a:cubicBezTo>
                  <a:cubicBezTo>
                    <a:pt x="55843" y="985066"/>
                    <a:pt x="128648" y="832220"/>
                    <a:pt x="208312" y="649547"/>
                  </a:cubicBezTo>
                  <a:cubicBezTo>
                    <a:pt x="287976" y="466874"/>
                    <a:pt x="368417" y="325536"/>
                    <a:pt x="525514" y="217642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endParaRPr>
            </a:p>
          </p:txBody>
        </p:sp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230" y="2358112"/>
              <a:ext cx="231115" cy="354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8459" y="2281899"/>
              <a:ext cx="255443" cy="355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3344" y="2073651"/>
              <a:ext cx="162810" cy="416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3025" y="1848606"/>
              <a:ext cx="140353" cy="354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Oval 18"/>
            <p:cNvSpPr/>
            <p:nvPr/>
          </p:nvSpPr>
          <p:spPr>
            <a:xfrm>
              <a:off x="5243202" y="2237071"/>
              <a:ext cx="70177" cy="6560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078813" y="2515001"/>
              <a:ext cx="70177" cy="6560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456472" y="2486644"/>
              <a:ext cx="70177" cy="6560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665272" y="2162554"/>
              <a:ext cx="70177" cy="6560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661739" y="1711519"/>
              <a:ext cx="1566501" cy="2195852"/>
            </a:xfrm>
            <a:prstGeom prst="roundRect">
              <a:avLst/>
            </a:prstGeom>
            <a:noFill/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ea typeface="Arial Unicode MS" pitchFamily="34" charset="-120"/>
                  <a:cs typeface="Arial Unicode MS" pitchFamily="34" charset="-120"/>
                </a:rPr>
                <a:t>Natural Posture </a:t>
              </a:r>
              <a:r>
                <a:rPr lang="en-US" sz="2000" dirty="0" smtClean="0">
                  <a:solidFill>
                    <a:schemeClr val="tx1"/>
                  </a:solidFill>
                  <a:ea typeface="Arial Unicode MS" pitchFamily="34" charset="-120"/>
                  <a:cs typeface="Arial Unicode MS" pitchFamily="34" charset="-120"/>
                </a:rPr>
                <a:t>Space</a:t>
              </a:r>
              <a:endParaRPr lang="en-US" sz="2000" dirty="0">
                <a:solidFill>
                  <a:schemeClr val="tx1"/>
                </a:solidFill>
                <a:ea typeface="Arial Unicode MS" pitchFamily="34" charset="-120"/>
                <a:cs typeface="Arial Unicode MS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16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Local Principal Component Analysis</a:t>
            </a:r>
          </a:p>
          <a:p>
            <a:pPr lvl="1"/>
            <a:r>
              <a:rPr lang="en-US" dirty="0" smtClean="0"/>
              <a:t>Find the K Nearest Neighbour postures from a motion database that are similar to </a:t>
            </a:r>
            <a:r>
              <a:rPr lang="en-US" smtClean="0"/>
              <a:t>the Kinect posture</a:t>
            </a:r>
            <a:endParaRPr lang="en-US" dirty="0" smtClean="0"/>
          </a:p>
          <a:p>
            <a:pPr lvl="1"/>
            <a:r>
              <a:rPr lang="en-US" dirty="0" smtClean="0"/>
              <a:t>Distance function considers the reliability value of each body part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Apply Principal Component Analysis (PCA) to reduce the redundant dimensions</a:t>
            </a:r>
          </a:p>
          <a:p>
            <a:r>
              <a:rPr lang="en-US" dirty="0"/>
              <a:t>Result: Natural Posture </a:t>
            </a:r>
            <a:r>
              <a:rPr lang="en-US" dirty="0" smtClean="0"/>
              <a:t>Space</a:t>
            </a:r>
          </a:p>
          <a:p>
            <a:pPr lvl="1"/>
            <a:r>
              <a:rPr lang="en-US" dirty="0" smtClean="0"/>
              <a:t>A low dimensional space that contain natural postures similar to the true posture</a:t>
            </a:r>
          </a:p>
          <a:p>
            <a:pPr lvl="1"/>
            <a:r>
              <a:rPr lang="en-US" dirty="0" smtClean="0"/>
              <a:t>Apply optimization to find the true posture in the space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Lazy Learning </a:t>
            </a:r>
            <a:r>
              <a:rPr lang="en-US" dirty="0" smtClean="0"/>
              <a:t>with </a:t>
            </a:r>
            <a:br>
              <a:rPr lang="en-US" dirty="0" smtClean="0"/>
            </a:br>
            <a:r>
              <a:rPr lang="en-US" dirty="0" smtClean="0"/>
              <a:t>Local Principal Component Analysis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8" b="8247"/>
          <a:stretch/>
        </p:blipFill>
        <p:spPr bwMode="auto">
          <a:xfrm>
            <a:off x="1206499" y="3124200"/>
            <a:ext cx="3517399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247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72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Guide the optimized posture towards the Kinect posture</a:t>
            </a:r>
          </a:p>
          <a:p>
            <a:pPr lvl="1"/>
            <a:r>
              <a:rPr lang="en-US" dirty="0" smtClean="0"/>
              <a:t>Minimize the difference between the Kinect posture and the optimized posture</a:t>
            </a:r>
          </a:p>
          <a:p>
            <a:r>
              <a:rPr lang="en-US" sz="2800" dirty="0"/>
              <a:t> </a:t>
            </a:r>
            <a:endParaRPr lang="en-US" sz="2800" dirty="0" smtClean="0"/>
          </a:p>
          <a:p>
            <a:pPr lvl="1"/>
            <a:endParaRPr lang="en-US" sz="2800" dirty="0" smtClean="0"/>
          </a:p>
          <a:p>
            <a:pPr lvl="1"/>
            <a:r>
              <a:rPr lang="en-US" sz="2800" i="1" dirty="0" err="1" smtClean="0"/>
              <a:t>p</a:t>
            </a:r>
            <a:r>
              <a:rPr lang="en-US" sz="2800" i="1" baseline="30000" dirty="0" err="1" smtClean="0"/>
              <a:t>x</a:t>
            </a:r>
            <a:r>
              <a:rPr lang="en-US" sz="2800" dirty="0" smtClean="0"/>
              <a:t> is the optimized posture</a:t>
            </a:r>
          </a:p>
          <a:p>
            <a:pPr lvl="1"/>
            <a:r>
              <a:rPr lang="en-US" sz="2800" i="1" dirty="0" err="1" smtClean="0"/>
              <a:t>p</a:t>
            </a:r>
            <a:r>
              <a:rPr lang="en-US" sz="2800" i="1" baseline="30000" dirty="0" err="1" smtClean="0"/>
              <a:t>k</a:t>
            </a:r>
            <a:r>
              <a:rPr lang="en-US" sz="2800" dirty="0" smtClean="0"/>
              <a:t> is the Kinect posture</a:t>
            </a:r>
          </a:p>
          <a:p>
            <a:pPr lvl="1"/>
            <a:r>
              <a:rPr lang="en-US" sz="2800" dirty="0" smtClean="0"/>
              <a:t>Notice that the distance function considers </a:t>
            </a:r>
            <a:r>
              <a:rPr lang="en-US" sz="2800" dirty="0"/>
              <a:t>the reliability </a:t>
            </a:r>
            <a:r>
              <a:rPr lang="en-US" sz="2800" dirty="0" smtClean="0"/>
              <a:t>value as weight </a:t>
            </a:r>
            <a:r>
              <a:rPr lang="en-US" sz="2800" smtClean="0"/>
              <a:t>for the body parts</a:t>
            </a:r>
            <a:endParaRPr lang="en-US" sz="2800" dirty="0" smtClean="0"/>
          </a:p>
          <a:p>
            <a:pPr lvl="1"/>
            <a:endParaRPr lang="en-US" sz="28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Control </a:t>
            </a:r>
            <a:r>
              <a:rPr lang="en-US" dirty="0" smtClean="0"/>
              <a:t>Energy Term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"/>
          <a:stretch/>
        </p:blipFill>
        <p:spPr bwMode="auto">
          <a:xfrm>
            <a:off x="838200" y="3276600"/>
            <a:ext cx="2438400" cy="643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011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000" dirty="0" smtClean="0"/>
              <a:t>Encourage the optimized posture to follow the movement style in the natural posture space</a:t>
            </a:r>
          </a:p>
          <a:p>
            <a:pPr lvl="1"/>
            <a:r>
              <a:rPr lang="en-US" sz="2800" dirty="0" smtClean="0"/>
              <a:t>Minimize the </a:t>
            </a:r>
            <a:r>
              <a:rPr lang="en-US" sz="2800" dirty="0"/>
              <a:t>difference </a:t>
            </a:r>
            <a:r>
              <a:rPr lang="en-US" sz="2800" dirty="0" smtClean="0"/>
              <a:t>between the optimized posture and the corresponding nearest neighbour in the natural posture space</a:t>
            </a:r>
          </a:p>
          <a:p>
            <a:r>
              <a:rPr lang="en-US" sz="3000" dirty="0"/>
              <a:t> </a:t>
            </a:r>
          </a:p>
          <a:p>
            <a:endParaRPr lang="en-US" sz="3000" dirty="0" smtClean="0"/>
          </a:p>
          <a:p>
            <a:pPr lvl="1"/>
            <a:r>
              <a:rPr lang="en-US" sz="2800" i="1" dirty="0" err="1" smtClean="0"/>
              <a:t>i</a:t>
            </a:r>
            <a:r>
              <a:rPr lang="en-US" sz="2800" i="1" baseline="30000" dirty="0" err="1" smtClean="0"/>
              <a:t>total</a:t>
            </a:r>
            <a:r>
              <a:rPr lang="en-US" sz="2800" i="1" dirty="0"/>
              <a:t> </a:t>
            </a:r>
            <a:r>
              <a:rPr lang="en-US" sz="2800" dirty="0" smtClean="0"/>
              <a:t>is the total number of parts</a:t>
            </a:r>
          </a:p>
          <a:p>
            <a:pPr lvl="1"/>
            <a:r>
              <a:rPr lang="en-US" sz="2800" i="1" dirty="0" err="1" smtClean="0"/>
              <a:t>p</a:t>
            </a:r>
            <a:r>
              <a:rPr lang="en-US" sz="2800" i="1" baseline="30000" dirty="0" err="1" smtClean="0"/>
              <a:t>n</a:t>
            </a:r>
            <a:r>
              <a:rPr lang="en-US" sz="2800" dirty="0" smtClean="0"/>
              <a:t> is the neighbour that is the most similar to the optimized posture, </a:t>
            </a:r>
            <a:r>
              <a:rPr lang="en-US" sz="2800" i="1" dirty="0" err="1" smtClean="0"/>
              <a:t>p</a:t>
            </a:r>
            <a:r>
              <a:rPr lang="en-US" sz="2800" i="1" baseline="30000" dirty="0" err="1" smtClean="0"/>
              <a:t>x</a:t>
            </a:r>
            <a:endParaRPr lang="en-US" sz="2800" i="1" baseline="30000" dirty="0" smtClean="0"/>
          </a:p>
          <a:p>
            <a:endParaRPr lang="en-US" sz="3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Style </a:t>
            </a:r>
            <a:r>
              <a:rPr lang="en-US" dirty="0" smtClean="0"/>
              <a:t>Energy Term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27" y="3644022"/>
            <a:ext cx="3387573" cy="927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86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Make sure the optimized posture obey kinematics constraints</a:t>
            </a:r>
          </a:p>
          <a:p>
            <a:pPr lvl="1"/>
            <a:r>
              <a:rPr lang="en-US" dirty="0" smtClean="0"/>
              <a:t>Minimize the </a:t>
            </a:r>
            <a:r>
              <a:rPr lang="en-US" smtClean="0"/>
              <a:t>different of the </a:t>
            </a:r>
            <a:r>
              <a:rPr lang="en-US" dirty="0" smtClean="0"/>
              <a:t>segment lengths in the optimized posture with respect to that of the database posture</a:t>
            </a:r>
          </a:p>
          <a:p>
            <a:r>
              <a:rPr lang="en-US" sz="2800" dirty="0" smtClean="0"/>
              <a:t> </a:t>
            </a:r>
          </a:p>
          <a:p>
            <a:endParaRPr lang="en-US" sz="2800" dirty="0" smtClean="0"/>
          </a:p>
          <a:p>
            <a:pPr lvl="1"/>
            <a:r>
              <a:rPr lang="en-US" i="1" dirty="0" smtClean="0"/>
              <a:t>l</a:t>
            </a:r>
            <a:r>
              <a:rPr lang="en-US" i="1" baseline="30000" dirty="0" smtClean="0"/>
              <a:t>x</a:t>
            </a:r>
            <a:r>
              <a:rPr lang="en-US" i="1" dirty="0" smtClean="0"/>
              <a:t> </a:t>
            </a:r>
            <a:r>
              <a:rPr lang="en-US" dirty="0" smtClean="0"/>
              <a:t>is the segment length in the optimized posture</a:t>
            </a:r>
          </a:p>
          <a:p>
            <a:pPr lvl="1"/>
            <a:r>
              <a:rPr lang="en-US" i="1" dirty="0" err="1" smtClean="0"/>
              <a:t>l</a:t>
            </a:r>
            <a:r>
              <a:rPr lang="en-US" i="1" baseline="30000" dirty="0" err="1" smtClean="0"/>
              <a:t>database</a:t>
            </a:r>
            <a:r>
              <a:rPr lang="en-US" dirty="0" smtClean="0"/>
              <a:t> is the reference segment length</a:t>
            </a:r>
          </a:p>
          <a:p>
            <a:pPr lvl="1"/>
            <a:r>
              <a:rPr lang="en-US" i="1" dirty="0" err="1" smtClean="0"/>
              <a:t>s</a:t>
            </a:r>
            <a:r>
              <a:rPr lang="en-US" i="1" baseline="-25000" dirty="0" err="1" smtClean="0"/>
              <a:t>total</a:t>
            </a:r>
            <a:r>
              <a:rPr lang="en-US" dirty="0" smtClean="0"/>
              <a:t> is the total number of segments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Kinematics </a:t>
            </a:r>
            <a:r>
              <a:rPr lang="en-US" dirty="0" smtClean="0"/>
              <a:t>Energy Term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11" y="3657600"/>
            <a:ext cx="3959089" cy="897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188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Maintain smooth movement across frames</a:t>
            </a:r>
          </a:p>
          <a:p>
            <a:pPr lvl="1"/>
            <a:r>
              <a:rPr lang="en-US" dirty="0" smtClean="0"/>
              <a:t>Minimize the square difference of velocity for each body parts with respect to the previous frame</a:t>
            </a:r>
          </a:p>
          <a:p>
            <a:r>
              <a:rPr lang="en-US" sz="2800" dirty="0"/>
              <a:t> </a:t>
            </a:r>
            <a:endParaRPr lang="en-US" sz="2800" dirty="0" smtClean="0"/>
          </a:p>
          <a:p>
            <a:endParaRPr lang="en-US" sz="2800" dirty="0"/>
          </a:p>
          <a:p>
            <a:pPr lvl="1"/>
            <a:r>
              <a:rPr lang="en-US" i="1" dirty="0" err="1" smtClean="0"/>
              <a:t>p</a:t>
            </a:r>
            <a:r>
              <a:rPr lang="en-US" i="1" baseline="30000" dirty="0" err="1" smtClean="0"/>
              <a:t>x</a:t>
            </a:r>
            <a:r>
              <a:rPr lang="en-US" dirty="0" smtClean="0"/>
              <a:t> is the optimized posture</a:t>
            </a:r>
          </a:p>
          <a:p>
            <a:pPr lvl="1"/>
            <a:r>
              <a:rPr lang="en-US" i="1" dirty="0" smtClean="0"/>
              <a:t>p</a:t>
            </a:r>
            <a:r>
              <a:rPr lang="en-US" i="1" baseline="30000" dirty="0" smtClean="0"/>
              <a:t>x-1</a:t>
            </a:r>
            <a:r>
              <a:rPr lang="en-US" dirty="0" smtClean="0"/>
              <a:t> is the optimized posture in the last frame</a:t>
            </a:r>
          </a:p>
          <a:p>
            <a:pPr lvl="1"/>
            <a:r>
              <a:rPr lang="en-US" i="1" dirty="0" smtClean="0"/>
              <a:t>p</a:t>
            </a:r>
            <a:r>
              <a:rPr lang="en-US" i="1" baseline="30000" dirty="0" smtClean="0"/>
              <a:t>x-2</a:t>
            </a:r>
            <a:r>
              <a:rPr lang="en-US" dirty="0" smtClean="0"/>
              <a:t> is the optimized posture two frames before</a:t>
            </a:r>
          </a:p>
          <a:p>
            <a:endParaRPr lang="en-US" sz="2800" dirty="0"/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Movement Continuity Term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838200" y="2895600"/>
            <a:ext cx="5953488" cy="83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862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3999"/>
            <a:ext cx="4410858" cy="4576281"/>
          </a:xfrm>
        </p:spPr>
        <p:txBody>
          <a:bodyPr>
            <a:normAutofit/>
          </a:bodyPr>
          <a:lstStyle/>
          <a:p>
            <a:r>
              <a:rPr lang="en-US" dirty="0" smtClean="0"/>
              <a:t>Features</a:t>
            </a:r>
          </a:p>
          <a:p>
            <a:pPr lvl="1"/>
            <a:r>
              <a:rPr lang="en-US" dirty="0" smtClean="0"/>
              <a:t>Depth and color sensors</a:t>
            </a:r>
          </a:p>
          <a:p>
            <a:pPr lvl="1"/>
            <a:r>
              <a:rPr lang="en-US" dirty="0" smtClean="0"/>
              <a:t>Body posture estimations</a:t>
            </a:r>
          </a:p>
          <a:p>
            <a:r>
              <a:rPr lang="en-US" dirty="0" smtClean="0"/>
              <a:t>Challenges</a:t>
            </a:r>
          </a:p>
          <a:p>
            <a:pPr lvl="1"/>
            <a:r>
              <a:rPr lang="en-US" dirty="0" smtClean="0"/>
              <a:t>Some body parts may be unavailable, and tracked part may be unreliable</a:t>
            </a:r>
          </a:p>
          <a:p>
            <a:pPr lvl="1"/>
            <a:r>
              <a:rPr lang="en-US" dirty="0" smtClean="0"/>
              <a:t>Need to reconstruct the true body posture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Microsoft Kinect</a:t>
            </a:r>
            <a:endParaRPr lang="en-US" dirty="0"/>
          </a:p>
        </p:txBody>
      </p:sp>
      <p:pic>
        <p:nvPicPr>
          <p:cNvPr id="3074" name="Picture 2" descr="http://upload.wikimedia.org/wikipedia/commons/6/67/Xbox-360-Kinect-Standalo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058" y="4487382"/>
            <a:ext cx="4214905" cy="145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2</a:t>
            </a:fld>
            <a:endParaRPr lang="en-US"/>
          </a:p>
        </p:txBody>
      </p:sp>
      <p:pic>
        <p:nvPicPr>
          <p:cNvPr id="7" name="e02 Kinect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0" end="22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9200" y="1667982"/>
            <a:ext cx="3892622" cy="259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Local Stochastic Search</a:t>
            </a:r>
          </a:p>
          <a:p>
            <a:pPr lvl="1"/>
            <a:r>
              <a:rPr lang="en-US" dirty="0" smtClean="0"/>
              <a:t>In each optimization step, a number of postures are randomly sample on the natural posture space</a:t>
            </a:r>
          </a:p>
          <a:p>
            <a:pPr lvl="1"/>
            <a:r>
              <a:rPr lang="en-US" dirty="0" smtClean="0"/>
              <a:t>Evaluate the total energy for the samples, and pick the optimal one with minimal energy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Continue to sample around the optimal result, until:</a:t>
            </a:r>
          </a:p>
          <a:p>
            <a:pPr lvl="2"/>
            <a:r>
              <a:rPr lang="en-US" dirty="0" smtClean="0"/>
              <a:t>Energy cannot be minimized further</a:t>
            </a:r>
          </a:p>
          <a:p>
            <a:pPr lvl="2"/>
            <a:r>
              <a:rPr lang="en-US" dirty="0" smtClean="0"/>
              <a:t>The total number of </a:t>
            </a:r>
            <a:r>
              <a:rPr lang="en-US" smtClean="0"/>
              <a:t>steps exceeds </a:t>
            </a:r>
            <a:r>
              <a:rPr lang="en-US" dirty="0" smtClean="0"/>
              <a:t>a predefined value</a:t>
            </a:r>
          </a:p>
          <a:p>
            <a:pPr lvl="1"/>
            <a:r>
              <a:rPr lang="en-US" i="1" dirty="0" err="1" smtClean="0"/>
              <a:t>w</a:t>
            </a:r>
            <a:r>
              <a:rPr lang="en-US" i="1" baseline="-25000" dirty="0" err="1" smtClean="0"/>
              <a:t>c</a:t>
            </a:r>
            <a:r>
              <a:rPr lang="en-US" dirty="0" smtClean="0"/>
              <a:t> = 1.0, </a:t>
            </a:r>
            <a:r>
              <a:rPr lang="en-US" i="1" dirty="0" err="1" smtClean="0"/>
              <a:t>w</a:t>
            </a:r>
            <a:r>
              <a:rPr lang="en-US" i="1" baseline="-25000" dirty="0" err="1" smtClean="0"/>
              <a:t>s</a:t>
            </a:r>
            <a:r>
              <a:rPr lang="en-US" dirty="0"/>
              <a:t> </a:t>
            </a:r>
            <a:r>
              <a:rPr lang="en-US" dirty="0" smtClean="0"/>
              <a:t>= 0.5, </a:t>
            </a:r>
            <a:r>
              <a:rPr lang="en-US" i="1" dirty="0" err="1" smtClean="0"/>
              <a:t>w</a:t>
            </a:r>
            <a:r>
              <a:rPr lang="en-US" i="1" baseline="-25000" dirty="0" err="1" smtClean="0"/>
              <a:t>k</a:t>
            </a:r>
            <a:r>
              <a:rPr lang="en-US" dirty="0" smtClean="0"/>
              <a:t> = 1.5, </a:t>
            </a:r>
            <a:r>
              <a:rPr lang="en-US" i="1" dirty="0" err="1" smtClean="0"/>
              <a:t>w</a:t>
            </a:r>
            <a:r>
              <a:rPr lang="en-US" i="1" baseline="-25000" dirty="0" err="1" smtClean="0"/>
              <a:t>m</a:t>
            </a:r>
            <a:r>
              <a:rPr lang="en-US" dirty="0" smtClean="0"/>
              <a:t> = 0.25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 smtClean="0"/>
              <a:t>Posture Optimization in the </a:t>
            </a:r>
            <a:br>
              <a:rPr lang="en-US" sz="3800" dirty="0" smtClean="0"/>
            </a:br>
            <a:r>
              <a:rPr lang="en-US" sz="3800" dirty="0" smtClean="0"/>
              <a:t>Natural Posture Space</a:t>
            </a:r>
            <a:endParaRPr lang="en-US" sz="3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3"/>
          <a:stretch/>
        </p:blipFill>
        <p:spPr bwMode="auto">
          <a:xfrm>
            <a:off x="1218340" y="3733800"/>
            <a:ext cx="5715860" cy="45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141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ffice_OurMetho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524000"/>
            <a:ext cx="6858000" cy="45720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– Our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569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ffice_VRS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524000"/>
            <a:ext cx="6858000" cy="45720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 – Without </a:t>
            </a:r>
            <a:r>
              <a:rPr lang="en-US" dirty="0"/>
              <a:t>Reliability </a:t>
            </a:r>
            <a:r>
              <a:rPr lang="en-US" dirty="0" smtClean="0"/>
              <a:t>Estimation and Optimization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87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ffice_WithoutError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524000"/>
            <a:ext cx="6858000" cy="45720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 – Without Reliability Estimation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95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2362200"/>
          </a:xfrm>
        </p:spPr>
        <p:txBody>
          <a:bodyPr numCol="2">
            <a:normAutofit lnSpcReduction="10000"/>
          </a:bodyPr>
          <a:lstStyle/>
          <a:p>
            <a:r>
              <a:rPr lang="en-US" dirty="0" smtClean="0"/>
              <a:t>Hardware</a:t>
            </a:r>
          </a:p>
          <a:p>
            <a:pPr lvl="1"/>
            <a:r>
              <a:rPr lang="en-US" dirty="0"/>
              <a:t>Intel Core i7-2630 CPU (2.00GHz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8GB RAM</a:t>
            </a:r>
            <a:endParaRPr lang="en-US" dirty="0"/>
          </a:p>
          <a:p>
            <a:pPr lvl="1"/>
            <a:r>
              <a:rPr lang="en-US" dirty="0"/>
              <a:t>GeForce GTX </a:t>
            </a:r>
            <a:r>
              <a:rPr lang="en-US" dirty="0" smtClean="0"/>
              <a:t>560M</a:t>
            </a:r>
          </a:p>
          <a:p>
            <a:pPr lvl="1"/>
            <a:r>
              <a:rPr lang="en-US" dirty="0" smtClean="0"/>
              <a:t>36.7 frame per second</a:t>
            </a:r>
          </a:p>
          <a:p>
            <a:r>
              <a:rPr lang="en-US" dirty="0" smtClean="0"/>
              <a:t>Motion Database</a:t>
            </a:r>
          </a:p>
          <a:p>
            <a:pPr lvl="1"/>
            <a:r>
              <a:rPr lang="en-US" dirty="0"/>
              <a:t>21590  raw postures</a:t>
            </a:r>
          </a:p>
          <a:p>
            <a:pPr lvl="1"/>
            <a:r>
              <a:rPr lang="en-US" dirty="0"/>
              <a:t>Filtered into 2574 by removing similar postures</a:t>
            </a:r>
          </a:p>
          <a:p>
            <a:pPr marL="365760" lvl="1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Setup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8747451"/>
              </p:ext>
            </p:extLst>
          </p:nvPr>
        </p:nvGraphicFramePr>
        <p:xfrm>
          <a:off x="685800" y="4038600"/>
          <a:ext cx="7696200" cy="2064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099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ox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524000"/>
            <a:ext cx="6858000" cy="45720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Holding a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173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per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524000"/>
            <a:ext cx="6858000" cy="45720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Holding a Flipchart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18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sketball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524000"/>
            <a:ext cx="6858000" cy="45720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27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Playing with a Basketball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969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air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524000"/>
            <a:ext cx="6858000" cy="45720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Sitting on a Chair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551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Real-Time Posture Reconstruction for Microsoft Kinect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Perceptual Analysis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4421649"/>
              </p:ext>
            </p:extLst>
          </p:nvPr>
        </p:nvGraphicFramePr>
        <p:xfrm>
          <a:off x="685800" y="1828800"/>
          <a:ext cx="7845454" cy="4006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483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Previous Works</a:t>
            </a:r>
            <a:endParaRPr lang="en-U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"/>
          <a:stretch/>
        </p:blipFill>
        <p:spPr bwMode="auto">
          <a:xfrm>
            <a:off x="3200400" y="1510684"/>
            <a:ext cx="2374279" cy="2610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9"/>
          <a:stretch/>
        </p:blipFill>
        <p:spPr bwMode="auto">
          <a:xfrm>
            <a:off x="457200" y="1517342"/>
            <a:ext cx="2362200" cy="26041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4292600"/>
            <a:ext cx="25752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Chai et al. 2005</a:t>
            </a:r>
            <a:br>
              <a:rPr lang="en-US" dirty="0"/>
            </a:br>
            <a:r>
              <a:rPr lang="en-US" dirty="0"/>
              <a:t>Performance </a:t>
            </a:r>
            <a:r>
              <a:rPr lang="en-US" dirty="0" smtClean="0"/>
              <a:t>Animation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smtClean="0"/>
              <a:t>Low-Dimensional </a:t>
            </a:r>
            <a:br>
              <a:rPr lang="en-US" dirty="0" smtClean="0"/>
            </a:br>
            <a:r>
              <a:rPr lang="en-US" dirty="0" smtClean="0"/>
              <a:t>Control Signals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43600" y="4286071"/>
            <a:ext cx="28712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Liu et </a:t>
            </a:r>
            <a:r>
              <a:rPr lang="en-US" dirty="0"/>
              <a:t>al. 2011</a:t>
            </a:r>
            <a:br>
              <a:rPr lang="en-US" dirty="0"/>
            </a:br>
            <a:r>
              <a:rPr lang="en-US" dirty="0" err="1"/>
              <a:t>Realtime</a:t>
            </a:r>
            <a:r>
              <a:rPr lang="en-US" dirty="0"/>
              <a:t> Human Motion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Control </a:t>
            </a:r>
            <a:r>
              <a:rPr lang="en-US" dirty="0"/>
              <a:t>with A Small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Number </a:t>
            </a:r>
            <a:r>
              <a:rPr lang="en-US" dirty="0"/>
              <a:t>of Inertial Sensors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24200" y="4292598"/>
            <a:ext cx="25507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Tautges</a:t>
            </a:r>
            <a:r>
              <a:rPr lang="en-US" dirty="0" smtClean="0"/>
              <a:t> et </a:t>
            </a:r>
            <a:r>
              <a:rPr lang="en-US" dirty="0"/>
              <a:t>al. 2011</a:t>
            </a:r>
            <a:br>
              <a:rPr lang="en-US" dirty="0"/>
            </a:br>
            <a:r>
              <a:rPr lang="en-US" dirty="0"/>
              <a:t>Motion </a:t>
            </a:r>
            <a:r>
              <a:rPr lang="en-US" dirty="0" smtClean="0"/>
              <a:t>Reconstruction </a:t>
            </a:r>
            <a:br>
              <a:rPr lang="en-US" dirty="0" smtClean="0"/>
            </a:br>
            <a:r>
              <a:rPr lang="en-US" dirty="0" smtClean="0"/>
              <a:t>using Sparse </a:t>
            </a:r>
            <a:br>
              <a:rPr lang="en-US" dirty="0" smtClean="0"/>
            </a:br>
            <a:r>
              <a:rPr lang="en-US" dirty="0"/>
              <a:t>A</a:t>
            </a:r>
            <a:r>
              <a:rPr lang="en-US" dirty="0" smtClean="0"/>
              <a:t>ccelerometer Data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101" y="1517343"/>
            <a:ext cx="2467099" cy="26041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569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Posture reconstruction framework for Microsoft Kinect</a:t>
            </a:r>
          </a:p>
          <a:p>
            <a:pPr lvl="1"/>
            <a:r>
              <a:rPr lang="en-US" dirty="0"/>
              <a:t>Designing a set of measurements to evaluate the reliability of tracked body parts </a:t>
            </a:r>
          </a:p>
          <a:p>
            <a:pPr lvl="1"/>
            <a:r>
              <a:rPr lang="en-US" dirty="0"/>
              <a:t>Creating a natural posture space using local PCA with runtime information</a:t>
            </a:r>
          </a:p>
          <a:p>
            <a:pPr lvl="1"/>
            <a:r>
              <a:rPr lang="en-US" dirty="0"/>
              <a:t>Synthesizing a stable full body posture with optimization</a:t>
            </a:r>
          </a:p>
          <a:p>
            <a:r>
              <a:rPr lang="en-US" dirty="0"/>
              <a:t>Applicable in other systems such as optical mocap</a:t>
            </a:r>
          </a:p>
          <a:p>
            <a:r>
              <a:rPr lang="en-US" dirty="0"/>
              <a:t>Potentially enhancing multi-user applications</a:t>
            </a:r>
          </a:p>
          <a:p>
            <a:r>
              <a:rPr lang="en-US" dirty="0"/>
              <a:t>Potential applications on sport training and rehabilitation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 and Discussions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4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66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3124200" cy="4572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Noisy tracking due to </a:t>
            </a:r>
            <a:r>
              <a:rPr lang="en-US" sz="2400" dirty="0"/>
              <a:t>the </a:t>
            </a:r>
            <a:r>
              <a:rPr lang="en-US" sz="2400" dirty="0" smtClean="0"/>
              <a:t>occlusion problem</a:t>
            </a:r>
            <a:r>
              <a:rPr lang="en-US" sz="2400" dirty="0"/>
              <a:t> </a:t>
            </a:r>
            <a:r>
              <a:rPr lang="en-US" sz="2400" dirty="0" smtClean="0"/>
              <a:t>and the small capture area</a:t>
            </a:r>
          </a:p>
          <a:p>
            <a:r>
              <a:rPr lang="en-US" sz="2400" dirty="0" smtClean="0"/>
              <a:t>Need to evaluate the reliability of the tracked joints</a:t>
            </a:r>
            <a:endParaRPr lang="en-US" sz="2400" dirty="0"/>
          </a:p>
          <a:p>
            <a:pPr lvl="1"/>
            <a:endParaRPr lang="en-US" sz="2000" dirty="0" smtClean="0"/>
          </a:p>
          <a:p>
            <a:endParaRPr lang="en-US" sz="2400" dirty="0" smtClean="0"/>
          </a:p>
          <a:p>
            <a:pPr lvl="1"/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Reliability Estimation</a:t>
            </a:r>
          </a:p>
        </p:txBody>
      </p:sp>
      <p:pic>
        <p:nvPicPr>
          <p:cNvPr id="7" name="Theory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1676400"/>
            <a:ext cx="52578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91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</a:t>
            </a:r>
            <a:r>
              <a:rPr lang="en-US" dirty="0"/>
              <a:t>presence of abnormal behaviour of </a:t>
            </a:r>
            <a:r>
              <a:rPr lang="en-US" dirty="0" smtClean="0"/>
              <a:t>a tracked parts</a:t>
            </a:r>
          </a:p>
          <a:p>
            <a:pPr lvl="1"/>
            <a:r>
              <a:rPr lang="en-US" dirty="0" smtClean="0"/>
              <a:t>In Kinect, we consider the high </a:t>
            </a:r>
            <a:r>
              <a:rPr lang="en-US" dirty="0"/>
              <a:t>frequency </a:t>
            </a:r>
            <a:r>
              <a:rPr lang="en-US" dirty="0" smtClean="0"/>
              <a:t>vibration of part positions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 lvl="2"/>
            <a:r>
              <a:rPr lang="en-US" i="1" dirty="0" err="1" smtClean="0">
                <a:latin typeface="Cambria Math"/>
                <a:ea typeface="Cambria Math"/>
              </a:rPr>
              <a:t>Ɵ</a:t>
            </a:r>
            <a:r>
              <a:rPr lang="en-US" i="1" baseline="-25000" dirty="0" err="1" smtClean="0">
                <a:latin typeface="Cambria Math"/>
                <a:ea typeface="Cambria Math"/>
              </a:rPr>
              <a:t>i</a:t>
            </a:r>
            <a:r>
              <a:rPr lang="en-US" dirty="0" smtClean="0">
                <a:latin typeface="Cambria Math"/>
                <a:ea typeface="Cambria Math"/>
              </a:rPr>
              <a:t> is the angle change of the displacement vector in the past frames for body part </a:t>
            </a:r>
            <a:r>
              <a:rPr lang="en-US" i="1" dirty="0" err="1" smtClean="0">
                <a:latin typeface="Cambria Math"/>
                <a:ea typeface="Cambria Math"/>
              </a:rPr>
              <a:t>i</a:t>
            </a:r>
            <a:endParaRPr lang="en-US" i="1" dirty="0" smtClean="0">
              <a:latin typeface="Cambria Math"/>
              <a:ea typeface="Cambria Math"/>
            </a:endParaRPr>
          </a:p>
          <a:p>
            <a:pPr lvl="2"/>
            <a:r>
              <a:rPr lang="en-US" i="1" dirty="0" err="1">
                <a:latin typeface="Cambria Math"/>
                <a:ea typeface="Cambria Math"/>
              </a:rPr>
              <a:t>Ɵ</a:t>
            </a:r>
            <a:r>
              <a:rPr lang="en-US" i="1" baseline="-25000" dirty="0" err="1">
                <a:latin typeface="Cambria Math"/>
                <a:ea typeface="Cambria Math"/>
              </a:rPr>
              <a:t>roof</a:t>
            </a:r>
            <a:r>
              <a:rPr lang="en-US" i="1" baseline="-25000" dirty="0">
                <a:latin typeface="Cambria Math"/>
                <a:ea typeface="Cambria Math"/>
              </a:rPr>
              <a:t> </a:t>
            </a:r>
            <a:r>
              <a:rPr lang="en-US" dirty="0">
                <a:latin typeface="Cambria Math"/>
                <a:ea typeface="Cambria Math"/>
              </a:rPr>
              <a:t> and</a:t>
            </a:r>
            <a:r>
              <a:rPr lang="en-US" i="1" dirty="0">
                <a:latin typeface="Cambria Math"/>
                <a:ea typeface="Cambria Math"/>
              </a:rPr>
              <a:t> </a:t>
            </a:r>
            <a:r>
              <a:rPr lang="en-US" i="1" dirty="0" err="1">
                <a:latin typeface="Cambria Math"/>
                <a:ea typeface="Cambria Math"/>
              </a:rPr>
              <a:t>Ɵ</a:t>
            </a:r>
            <a:r>
              <a:rPr lang="en-US" i="1" baseline="-25000" dirty="0" err="1">
                <a:latin typeface="Cambria Math"/>
                <a:ea typeface="Cambria Math"/>
              </a:rPr>
              <a:t>floor</a:t>
            </a:r>
            <a:r>
              <a:rPr lang="en-US" i="1" dirty="0">
                <a:latin typeface="Cambria Math"/>
                <a:ea typeface="Cambria Math"/>
              </a:rPr>
              <a:t> </a:t>
            </a:r>
            <a:r>
              <a:rPr lang="en-US" dirty="0">
                <a:latin typeface="Cambria Math"/>
                <a:ea typeface="Cambria Math"/>
              </a:rPr>
              <a:t>are used for normalization</a:t>
            </a:r>
            <a:endParaRPr lang="en-US" dirty="0" smtClean="0">
              <a:latin typeface="Cambria Math"/>
              <a:ea typeface="Cambria Math"/>
            </a:endParaRPr>
          </a:p>
          <a:p>
            <a:pPr lvl="2"/>
            <a:r>
              <a:rPr lang="en-US" i="1" dirty="0" err="1">
                <a:latin typeface="Cambria Math"/>
                <a:ea typeface="Cambria Math"/>
              </a:rPr>
              <a:t>f</a:t>
            </a:r>
            <a:r>
              <a:rPr lang="en-US" i="1" baseline="-25000" dirty="0" err="1">
                <a:latin typeface="Cambria Math"/>
                <a:ea typeface="Cambria Math"/>
              </a:rPr>
              <a:t>b</a:t>
            </a:r>
            <a:r>
              <a:rPr lang="en-US" i="1" dirty="0">
                <a:latin typeface="Cambria Math"/>
                <a:ea typeface="Cambria Math"/>
              </a:rPr>
              <a:t> </a:t>
            </a:r>
            <a:r>
              <a:rPr lang="en-US" dirty="0">
                <a:latin typeface="Cambria Math"/>
                <a:ea typeface="Cambria Math"/>
              </a:rPr>
              <a:t>is the number of frames we considered for the </a:t>
            </a:r>
            <a:r>
              <a:rPr lang="en-US" dirty="0" smtClean="0">
                <a:latin typeface="Cambria Math"/>
                <a:ea typeface="Cambria Math"/>
              </a:rPr>
              <a:t>evaluation</a:t>
            </a:r>
          </a:p>
          <a:p>
            <a:pPr lvl="2"/>
            <a:r>
              <a:rPr lang="en-US" dirty="0" smtClean="0">
                <a:latin typeface="Cambria Math"/>
                <a:ea typeface="Cambria Math"/>
              </a:rPr>
              <a:t>e.g. In our setup, we consider 135</a:t>
            </a:r>
            <a:r>
              <a:rPr lang="en-US" baseline="30000" dirty="0" smtClean="0">
                <a:latin typeface="Cambria Math"/>
                <a:ea typeface="Cambria Math"/>
              </a:rPr>
              <a:t>o</a:t>
            </a:r>
            <a:r>
              <a:rPr lang="en-US" dirty="0" smtClean="0">
                <a:latin typeface="Cambria Math"/>
                <a:ea typeface="Cambria Math"/>
              </a:rPr>
              <a:t> angle change per frame on average over the past 3 frames to be abnormal</a:t>
            </a:r>
          </a:p>
          <a:p>
            <a:r>
              <a:rPr lang="en-US" dirty="0" smtClean="0">
                <a:latin typeface="Cambria Math"/>
                <a:ea typeface="Cambria Math"/>
              </a:rPr>
              <a:t>Possible designs in other systems</a:t>
            </a:r>
          </a:p>
          <a:p>
            <a:pPr lvl="1"/>
            <a:r>
              <a:rPr lang="en-US" dirty="0">
                <a:latin typeface="Cambria Math"/>
                <a:ea typeface="Cambria Math"/>
              </a:rPr>
              <a:t>In traditional optical and magnetic motion capturer, we could consider the vibration of the track points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Behaviours </a:t>
            </a:r>
            <a:r>
              <a:rPr lang="en-US" dirty="0" smtClean="0"/>
              <a:t>Reliability Term</a:t>
            </a:r>
            <a:endParaRPr lang="en-US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2425654"/>
            <a:ext cx="5500687" cy="890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986588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kinematic correctness of the recognized posture</a:t>
            </a:r>
          </a:p>
          <a:p>
            <a:pPr lvl="1"/>
            <a:r>
              <a:rPr lang="en-US" dirty="0" smtClean="0"/>
              <a:t>In Kinect, we consider the consistency of segment length</a:t>
            </a:r>
          </a:p>
          <a:p>
            <a:pPr lvl="1"/>
            <a:r>
              <a:rPr lang="en-US" dirty="0"/>
              <a:t> 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2"/>
            <a:r>
              <a:rPr lang="en-US" i="1" dirty="0" smtClean="0"/>
              <a:t>d</a:t>
            </a:r>
            <a:r>
              <a:rPr lang="en-US" i="1" baseline="-25000" dirty="0" smtClean="0"/>
              <a:t>s</a:t>
            </a:r>
            <a:r>
              <a:rPr lang="en-US" dirty="0" smtClean="0"/>
              <a:t> is the ratio of difference of segment length comparing to the reference value</a:t>
            </a:r>
          </a:p>
          <a:p>
            <a:pPr lvl="2"/>
            <a:r>
              <a:rPr lang="en-US" i="1" dirty="0" err="1" smtClean="0"/>
              <a:t>s</a:t>
            </a:r>
            <a:r>
              <a:rPr lang="en-US" i="1" baseline="-25000" dirty="0" err="1" smtClean="0"/>
              <a:t>part_total</a:t>
            </a:r>
            <a:r>
              <a:rPr lang="en-US" dirty="0" smtClean="0"/>
              <a:t> is the total number of body parts</a:t>
            </a:r>
          </a:p>
          <a:p>
            <a:r>
              <a:rPr lang="en-US" dirty="0">
                <a:latin typeface="Cambria Math"/>
                <a:ea typeface="Cambria Math"/>
              </a:rPr>
              <a:t>Possible </a:t>
            </a:r>
            <a:r>
              <a:rPr lang="en-US" dirty="0" smtClean="0">
                <a:latin typeface="Cambria Math"/>
                <a:ea typeface="Cambria Math"/>
              </a:rPr>
              <a:t>designs in </a:t>
            </a:r>
            <a:r>
              <a:rPr lang="en-US" dirty="0">
                <a:latin typeface="Cambria Math"/>
                <a:ea typeface="Cambria Math"/>
              </a:rPr>
              <a:t>other </a:t>
            </a:r>
            <a:r>
              <a:rPr lang="en-US" dirty="0" smtClean="0">
                <a:latin typeface="Cambria Math"/>
                <a:ea typeface="Cambria Math"/>
              </a:rPr>
              <a:t>systems</a:t>
            </a:r>
            <a:endParaRPr lang="en-US" dirty="0" smtClean="0"/>
          </a:p>
          <a:p>
            <a:pPr lvl="1"/>
            <a:r>
              <a:rPr lang="en-US" dirty="0" smtClean="0"/>
              <a:t>In traditional optical motion capturer, we could monitor the distance between markers</a:t>
            </a:r>
          </a:p>
          <a:p>
            <a:pPr lvl="1"/>
            <a:r>
              <a:rPr lang="en-US" dirty="0" smtClean="0"/>
              <a:t>In magnetic and mechanical motion capturer, we could monitor segment orientation limit</a:t>
            </a:r>
          </a:p>
          <a:p>
            <a:pPr lvl="1"/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Kinematics </a:t>
            </a:r>
            <a:r>
              <a:rPr lang="en-US" dirty="0" smtClean="0"/>
              <a:t>Reliability Term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 b="11111"/>
          <a:stretch/>
        </p:blipFill>
        <p:spPr bwMode="auto">
          <a:xfrm>
            <a:off x="1219201" y="2362200"/>
            <a:ext cx="3733800" cy="719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79129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tracking state based on hardware feedback</a:t>
            </a:r>
          </a:p>
          <a:p>
            <a:pPr lvl="1"/>
            <a:r>
              <a:rPr lang="en-US" dirty="0" smtClean="0"/>
              <a:t>In Kinect, the state “tracked”, “inferred” and “not tracked” is provided</a:t>
            </a:r>
          </a:p>
          <a:p>
            <a:pPr lvl="1"/>
            <a:r>
              <a:rPr lang="en-US" dirty="0"/>
              <a:t> 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Possible designs in other system</a:t>
            </a:r>
          </a:p>
          <a:p>
            <a:pPr lvl="1"/>
            <a:r>
              <a:rPr lang="en-US" dirty="0" smtClean="0"/>
              <a:t>In optical motion capturer, we could monitor if a marker is tracked</a:t>
            </a:r>
          </a:p>
          <a:p>
            <a:pPr lvl="1"/>
            <a:r>
              <a:rPr lang="en-US" dirty="0" smtClean="0"/>
              <a:t>In accelerometer motion capturer, we could monitor if the forces exceed the sensor limit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</a:t>
            </a:r>
            <a:r>
              <a:rPr lang="en-US" dirty="0" smtClean="0"/>
              <a:t>State Reliability Term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2736896"/>
            <a:ext cx="3124199" cy="1070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816327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Combine the three reliability terms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Include a Gaussian filter over the past 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total</a:t>
            </a:r>
            <a:r>
              <a:rPr lang="en-US" dirty="0" smtClean="0"/>
              <a:t> frames to stabilize the reading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Reliability </a:t>
            </a:r>
            <a:r>
              <a:rPr lang="en-US" dirty="0" smtClean="0"/>
              <a:t>Value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8" b="6901"/>
          <a:stretch/>
        </p:blipFill>
        <p:spPr bwMode="auto">
          <a:xfrm>
            <a:off x="1219200" y="2133600"/>
            <a:ext cx="5638800" cy="873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844087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eoryB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524000"/>
            <a:ext cx="6858000" cy="45720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Real-Time Posture Reconstruction for Microsoft Kinect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Reliability </a:t>
            </a:r>
            <a:r>
              <a:rPr lang="en-US" dirty="0" smtClean="0"/>
              <a:t>Estimation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677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宣紙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宣紙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ThemeBlack</Template>
  <TotalTime>1059</TotalTime>
  <Words>1050</Words>
  <Application>Microsoft Office PowerPoint</Application>
  <PresentationFormat>On-screen Show (4:3)</PresentationFormat>
  <Paragraphs>252</Paragraphs>
  <Slides>31</Slides>
  <Notes>1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ThemeDefault</vt:lpstr>
      <vt:lpstr>Real-Time Posture Reconstruction for  Microsoft Kinect </vt:lpstr>
      <vt:lpstr>Microsoft Kinect</vt:lpstr>
      <vt:lpstr>Previous Works</vt:lpstr>
      <vt:lpstr>Reliability Estimation</vt:lpstr>
      <vt:lpstr>Behaviours Reliability Term</vt:lpstr>
      <vt:lpstr>Kinematics Reliability Term</vt:lpstr>
      <vt:lpstr>Tracking State Reliability Term</vt:lpstr>
      <vt:lpstr>Reliability Value</vt:lpstr>
      <vt:lpstr>Reliability Estimation Results</vt:lpstr>
      <vt:lpstr>True Posture Reconstruction</vt:lpstr>
      <vt:lpstr>Traditional Machine Learning</vt:lpstr>
      <vt:lpstr>Lazy Learning</vt:lpstr>
      <vt:lpstr>Traditional Machine Learning vs.  Lazy Learning</vt:lpstr>
      <vt:lpstr>Lazy Learning in Posture Reconstruction</vt:lpstr>
      <vt:lpstr>Lazy Learning with  Local Principal Component Analysis</vt:lpstr>
      <vt:lpstr>Control Energy Term</vt:lpstr>
      <vt:lpstr>Style Energy Term</vt:lpstr>
      <vt:lpstr>Kinematics Energy Term</vt:lpstr>
      <vt:lpstr>Movement Continuity Term</vt:lpstr>
      <vt:lpstr>Posture Optimization in the  Natural Posture Space</vt:lpstr>
      <vt:lpstr>Comparison – Our Method</vt:lpstr>
      <vt:lpstr>Comparison – Without Reliability Estimation and Optimization</vt:lpstr>
      <vt:lpstr>Comparison – Without Reliability Estimation</vt:lpstr>
      <vt:lpstr>Experiment Setup</vt:lpstr>
      <vt:lpstr>Holding a Box</vt:lpstr>
      <vt:lpstr>Holding a Flipchart</vt:lpstr>
      <vt:lpstr>Playing with a Basketball</vt:lpstr>
      <vt:lpstr>Sitting on a Chair</vt:lpstr>
      <vt:lpstr>Perceptual Analysis</vt:lpstr>
      <vt:lpstr>Conclusion and Discussions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Hubert Shum</dc:creator>
  <cp:lastModifiedBy>Hubert Shum</cp:lastModifiedBy>
  <cp:revision>400</cp:revision>
  <dcterms:created xsi:type="dcterms:W3CDTF">2012-11-16T17:18:03Z</dcterms:created>
  <dcterms:modified xsi:type="dcterms:W3CDTF">2015-04-08T16:11:07Z</dcterms:modified>
</cp:coreProperties>
</file>