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</p:sldMasterIdLst>
  <p:notesMasterIdLst>
    <p:notesMasterId r:id="rId20"/>
  </p:notesMasterIdLst>
  <p:handoutMasterIdLst>
    <p:handoutMasterId r:id="rId21"/>
  </p:handoutMasterIdLst>
  <p:sldIdLst>
    <p:sldId id="258" r:id="rId2"/>
    <p:sldId id="338" r:id="rId3"/>
    <p:sldId id="339" r:id="rId4"/>
    <p:sldId id="340" r:id="rId5"/>
    <p:sldId id="341" r:id="rId6"/>
    <p:sldId id="344" r:id="rId7"/>
    <p:sldId id="345" r:id="rId8"/>
    <p:sldId id="346" r:id="rId9"/>
    <p:sldId id="347" r:id="rId10"/>
    <p:sldId id="348" r:id="rId11"/>
    <p:sldId id="352" r:id="rId12"/>
    <p:sldId id="349" r:id="rId13"/>
    <p:sldId id="353" r:id="rId14"/>
    <p:sldId id="354" r:id="rId15"/>
    <p:sldId id="355" r:id="rId16"/>
    <p:sldId id="356" r:id="rId17"/>
    <p:sldId id="350" r:id="rId18"/>
    <p:sldId id="357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81" autoAdjust="0"/>
    <p:restoredTop sz="92579" autoAdjust="0"/>
  </p:normalViewPr>
  <p:slideViewPr>
    <p:cSldViewPr snapToGrid="0">
      <p:cViewPr varScale="1">
        <p:scale>
          <a:sx n="79" d="100"/>
          <a:sy n="79" d="100"/>
        </p:scale>
        <p:origin x="864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27E5BF1-F561-4038-8798-A58398AAE0F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939278-E48D-4FC9-95BA-21A50F04403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F363C8-7A5F-4013-96A2-E4CCE57C8DED}" type="datetimeFigureOut">
              <a:rPr lang="en-GB" smtClean="0"/>
              <a:t>16/11/2020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1D7441-DE15-4D82-83AD-97A7C0F1B5B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EA3D9B-06D5-49B5-85E9-B4C40C8BB2A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7DF651-892E-4263-9AEE-5DC7341DD9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135349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5DF37E-A94D-4423-8B30-0B72FA682221}" type="datetimeFigureOut">
              <a:rPr lang="en-GB" smtClean="0"/>
              <a:t>16/11/2020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C22BAA-9BB6-43DE-B3E7-D12690A7B3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391689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C22BAA-9BB6-43DE-B3E7-D12690A7B325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24690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l">
              <a:buFont typeface="Arial" panose="020B0604020202020204" pitchFamily="34" charset="0"/>
              <a:buNone/>
            </a:pPr>
            <a:endParaRPr lang="en-GB" sz="1200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C22BAA-9BB6-43DE-B3E7-D12690A7B325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8362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l">
              <a:buFont typeface="Arial" panose="020B0604020202020204" pitchFamily="34" charset="0"/>
              <a:buNone/>
            </a:pPr>
            <a:endParaRPr lang="en-GB" sz="1200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C22BAA-9BB6-43DE-B3E7-D12690A7B325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12801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l">
              <a:buFont typeface="Arial" panose="020B0604020202020204" pitchFamily="34" charset="0"/>
              <a:buNone/>
            </a:pPr>
            <a:endParaRPr lang="en-GB" sz="1200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C22BAA-9BB6-43DE-B3E7-D12690A7B325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49307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l">
              <a:buFont typeface="Arial" panose="020B0604020202020204" pitchFamily="34" charset="0"/>
              <a:buNone/>
            </a:pPr>
            <a:endParaRPr lang="en-GB" sz="1200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C22BAA-9BB6-43DE-B3E7-D12690A7B325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84697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l">
              <a:buFont typeface="Arial" panose="020B0604020202020204" pitchFamily="34" charset="0"/>
              <a:buNone/>
            </a:pPr>
            <a:endParaRPr lang="en-GB" sz="1200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C22BAA-9BB6-43DE-B3E7-D12690A7B325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92000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l">
              <a:buFont typeface="Arial" panose="020B0604020202020204" pitchFamily="34" charset="0"/>
              <a:buNone/>
            </a:pPr>
            <a:endParaRPr lang="en-GB" sz="1200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C22BAA-9BB6-43DE-B3E7-D12690A7B325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52903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C22BAA-9BB6-43DE-B3E7-D12690A7B325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34366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Undirected graph can not describe the diversity of information delivery between joint nodes.</a:t>
            </a:r>
            <a:endParaRPr lang="en-GB" sz="1200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C22BAA-9BB6-43DE-B3E7-D12690A7B325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14101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Undirected graph can not describe the diversity of information delivery between joint nodes.</a:t>
            </a:r>
            <a:endParaRPr lang="en-GB" sz="1200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C22BAA-9BB6-43DE-B3E7-D12690A7B325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30993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l">
              <a:buFont typeface="Arial" panose="020B0604020202020204" pitchFamily="34" charset="0"/>
              <a:buNone/>
            </a:pPr>
            <a:endParaRPr lang="en-GB" sz="1200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C22BAA-9BB6-43DE-B3E7-D12690A7B325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74133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l">
              <a:buFont typeface="Arial" panose="020B0604020202020204" pitchFamily="34" charset="0"/>
              <a:buNone/>
            </a:pPr>
            <a:endParaRPr lang="en-GB" sz="1200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C22BAA-9BB6-43DE-B3E7-D12690A7B325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84723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l">
              <a:buFont typeface="Arial" panose="020B0604020202020204" pitchFamily="34" charset="0"/>
              <a:buNone/>
            </a:pPr>
            <a:endParaRPr lang="en-GB" sz="1200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C22BAA-9BB6-43DE-B3E7-D12690A7B325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69938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l">
              <a:buFont typeface="Arial" panose="020B0604020202020204" pitchFamily="34" charset="0"/>
              <a:buNone/>
            </a:pPr>
            <a:endParaRPr lang="en-GB" sz="1200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C22BAA-9BB6-43DE-B3E7-D12690A7B325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4000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l">
              <a:buFont typeface="Arial" panose="020B0604020202020204" pitchFamily="34" charset="0"/>
              <a:buNone/>
            </a:pPr>
            <a:endParaRPr lang="en-GB" sz="1200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C22BAA-9BB6-43DE-B3E7-D12690A7B325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00129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副標題 8"/>
          <p:cNvSpPr>
            <a:spLocks noGrp="1"/>
          </p:cNvSpPr>
          <p:nvPr>
            <p:ph type="subTitle" idx="1"/>
          </p:nvPr>
        </p:nvSpPr>
        <p:spPr>
          <a:xfrm>
            <a:off x="609600" y="3699804"/>
            <a:ext cx="11074400" cy="1143000"/>
          </a:xfrm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marL="0" indent="0" algn="ctr">
              <a:buNone/>
              <a:defRPr sz="2000" b="1" spc="100" baseline="0">
                <a:solidFill>
                  <a:schemeClr val="tx2">
                    <a:lumMod val="25000"/>
                  </a:schemeClr>
                </a:solidFill>
              </a:defRPr>
            </a:lvl1pPr>
            <a:lvl2pPr marL="457189" indent="0" algn="ctr">
              <a:buNone/>
            </a:lvl2pPr>
            <a:lvl3pPr marL="914378" indent="0" algn="ctr">
              <a:buNone/>
            </a:lvl3pPr>
            <a:lvl4pPr marL="1371566" indent="0" algn="ctr">
              <a:buNone/>
            </a:lvl4pPr>
            <a:lvl5pPr marL="1828754" indent="0" algn="ctr">
              <a:buNone/>
            </a:lvl5pPr>
            <a:lvl6pPr marL="2285943" indent="0" algn="ctr">
              <a:buNone/>
            </a:lvl6pPr>
            <a:lvl7pPr marL="2743132" indent="0" algn="ctr">
              <a:buNone/>
            </a:lvl7pPr>
            <a:lvl8pPr marL="3200320" indent="0" algn="ctr">
              <a:buNone/>
            </a:lvl8pPr>
            <a:lvl9pPr marL="3657509" indent="0" algn="ctr">
              <a:buNone/>
            </a:lvl9pPr>
          </a:lstStyle>
          <a:p>
            <a:endParaRPr kumimoji="0" lang="en-US" dirty="0"/>
          </a:p>
        </p:txBody>
      </p:sp>
      <p:sp>
        <p:nvSpPr>
          <p:cNvPr id="28" name="標題 27"/>
          <p:cNvSpPr>
            <a:spLocks noGrp="1"/>
          </p:cNvSpPr>
          <p:nvPr>
            <p:ph type="ctrTitle"/>
          </p:nvPr>
        </p:nvSpPr>
        <p:spPr>
          <a:xfrm>
            <a:off x="609600" y="1433732"/>
            <a:ext cx="11074400" cy="1981200"/>
          </a:xfrm>
          <a:ln w="6350" cap="rnd">
            <a:noFill/>
          </a:ln>
        </p:spPr>
        <p:txBody>
          <a:bodyPr anchor="b" anchorCtr="0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>
              <a:defRPr lang="en-US" sz="3600" b="1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bg1">
                    <a:lumMod val="85000"/>
                    <a:lumOff val="15000"/>
                  </a:schemeClr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endParaRPr kumimoji="0" lang="en-US" dirty="0"/>
          </a:p>
        </p:txBody>
      </p:sp>
      <p:cxnSp>
        <p:nvCxnSpPr>
          <p:cNvPr id="8" name="直線接點 7"/>
          <p:cNvCxnSpPr/>
          <p:nvPr/>
        </p:nvCxnSpPr>
        <p:spPr>
          <a:xfrm>
            <a:off x="1951501" y="3550127"/>
            <a:ext cx="39624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接點 12"/>
          <p:cNvCxnSpPr/>
          <p:nvPr/>
        </p:nvCxnSpPr>
        <p:spPr>
          <a:xfrm>
            <a:off x="6278099" y="3550127"/>
            <a:ext cx="39624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橢圓 13"/>
          <p:cNvSpPr/>
          <p:nvPr/>
        </p:nvSpPr>
        <p:spPr>
          <a:xfrm>
            <a:off x="6053797" y="3526303"/>
            <a:ext cx="6096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15" name="日期版面配置區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A3E4E-7A71-4DE8-B121-29633643B4F8}" type="datetime1">
              <a:rPr lang="en-GB" smtClean="0"/>
              <a:t>16/11/2020</a:t>
            </a:fld>
            <a:endParaRPr lang="en-GB"/>
          </a:p>
        </p:txBody>
      </p:sp>
      <p:sp>
        <p:nvSpPr>
          <p:cNvPr id="16" name="投影片編號版面配置區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C53208-37B1-4C2B-82C1-C02C6BAB97A7}" type="slidenum">
              <a:rPr lang="en-GB" smtClean="0"/>
              <a:t>‹#›</a:t>
            </a:fld>
            <a:endParaRPr lang="en-GB"/>
          </a:p>
        </p:txBody>
      </p:sp>
      <p:sp>
        <p:nvSpPr>
          <p:cNvPr id="17" name="頁尾版面配置區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72609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altLang="zh-TW"/>
              <a:t>Click to edit Master title style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altLang="zh-TW"/>
              <a:t>Click to edit Master text styles</a:t>
            </a:r>
          </a:p>
          <a:p>
            <a:pPr lvl="1" eaLnBrk="1" latinLnBrk="0" hangingPunct="1"/>
            <a:r>
              <a:rPr lang="en-US" altLang="zh-TW"/>
              <a:t>Second level</a:t>
            </a:r>
          </a:p>
          <a:p>
            <a:pPr lvl="2" eaLnBrk="1" latinLnBrk="0" hangingPunct="1"/>
            <a:r>
              <a:rPr lang="en-US" altLang="zh-TW"/>
              <a:t>Third level</a:t>
            </a:r>
          </a:p>
          <a:p>
            <a:pPr lvl="3" eaLnBrk="1" latinLnBrk="0" hangingPunct="1"/>
            <a:r>
              <a:rPr lang="en-US" altLang="zh-TW"/>
              <a:t>Fourth level</a:t>
            </a:r>
          </a:p>
          <a:p>
            <a:pPr lvl="4" eaLnBrk="1" latinLnBrk="0" hangingPunct="1"/>
            <a:r>
              <a:rPr lang="en-US" altLang="zh-TW"/>
              <a:t>Fifth level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93BBD-91CC-4AFF-B6C5-5FD40C657651}" type="datetime1">
              <a:rPr lang="en-GB" smtClean="0"/>
              <a:t>16/11/2020</a:t>
            </a:fld>
            <a:endParaRPr lang="en-GB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3208-37B1-4C2B-82C1-C02C6BAB97A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63074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839200" y="274642"/>
            <a:ext cx="2743200" cy="5851525"/>
          </a:xfrm>
        </p:spPr>
        <p:txBody>
          <a:bodyPr vert="eaVert"/>
          <a:lstStyle/>
          <a:p>
            <a:r>
              <a:rPr kumimoji="0" lang="en-US" altLang="zh-TW"/>
              <a:t>Click to edit Master title style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601" y="274642"/>
            <a:ext cx="8026400" cy="5851525"/>
          </a:xfrm>
        </p:spPr>
        <p:txBody>
          <a:bodyPr vert="eaVert"/>
          <a:lstStyle/>
          <a:p>
            <a:pPr lvl="0" eaLnBrk="1" latinLnBrk="0" hangingPunct="1"/>
            <a:r>
              <a:rPr lang="en-US" altLang="zh-TW"/>
              <a:t>Click to edit Master text styles</a:t>
            </a:r>
          </a:p>
          <a:p>
            <a:pPr lvl="1" eaLnBrk="1" latinLnBrk="0" hangingPunct="1"/>
            <a:r>
              <a:rPr lang="en-US" altLang="zh-TW"/>
              <a:t>Second level</a:t>
            </a:r>
          </a:p>
          <a:p>
            <a:pPr lvl="2" eaLnBrk="1" latinLnBrk="0" hangingPunct="1"/>
            <a:r>
              <a:rPr lang="en-US" altLang="zh-TW"/>
              <a:t>Third level</a:t>
            </a:r>
          </a:p>
          <a:p>
            <a:pPr lvl="3" eaLnBrk="1" latinLnBrk="0" hangingPunct="1"/>
            <a:r>
              <a:rPr lang="en-US" altLang="zh-TW"/>
              <a:t>Fourth level</a:t>
            </a:r>
          </a:p>
          <a:p>
            <a:pPr lvl="4" eaLnBrk="1" latinLnBrk="0" hangingPunct="1"/>
            <a:r>
              <a:rPr lang="en-US" altLang="zh-TW"/>
              <a:t>Fifth level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948A3-410F-4577-A9A6-4A6B56369BCD}" type="datetime1">
              <a:rPr lang="en-GB" smtClean="0"/>
              <a:t>16/11/2020</a:t>
            </a:fld>
            <a:endParaRPr lang="en-GB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3208-37B1-4C2B-82C1-C02C6BAB97A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92254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3208-37B1-4C2B-82C1-C02C6BAB97A7}" type="slidenum">
              <a:rPr lang="en-GB" smtClean="0"/>
              <a:t>‹#›</a:t>
            </a:fld>
            <a:endParaRPr lang="en-GB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9FAE9-E33C-4B49-842E-C6302D9B5E28}" type="datetime1">
              <a:rPr lang="en-GB" smtClean="0"/>
              <a:t>16/11/2020</a:t>
            </a:fld>
            <a:endParaRPr lang="en-GB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399593"/>
            <a:ext cx="5386917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>
                    <a:lumMod val="2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endParaRPr kumimoji="0" lang="en-US" altLang="zh-TW" dirty="0"/>
          </a:p>
        </p:txBody>
      </p:sp>
      <p:sp>
        <p:nvSpPr>
          <p:cNvPr id="32" name="內容版面配置區 31"/>
          <p:cNvSpPr>
            <a:spLocks noGrp="1"/>
          </p:cNvSpPr>
          <p:nvPr>
            <p:ph sz="half" idx="2"/>
          </p:nvPr>
        </p:nvSpPr>
        <p:spPr>
          <a:xfrm>
            <a:off x="609601" y="2201896"/>
            <a:ext cx="5384800" cy="3913632"/>
          </a:xfrm>
        </p:spPr>
        <p:txBody>
          <a:bodyPr/>
          <a:lstStyle>
            <a:lvl1pPr eaLnBrk="1" latinLnBrk="0" hangingPunct="1">
              <a:defRPr/>
            </a:lvl1pPr>
            <a:lvl2pPr eaLnBrk="1" latinLnBrk="0" hangingPunct="1">
              <a:defRPr/>
            </a:lvl2pPr>
            <a:lvl3pPr eaLnBrk="1" latinLnBrk="0" hangingPunct="1">
              <a:defRPr/>
            </a:lvl3pPr>
            <a:lvl4pPr eaLnBrk="1" latinLnBrk="0" hangingPunct="1">
              <a:defRPr/>
            </a:lvl4pPr>
            <a:lvl5pPr eaLnBrk="1" latinLnBrk="0" hangingPunct="1">
              <a:defRPr/>
            </a:lvl5pPr>
          </a:lstStyle>
          <a:p>
            <a:pPr lvl="0" eaLnBrk="1" latinLnBrk="0" hangingPunct="1"/>
            <a:r>
              <a:rPr lang="en-US" altLang="zh-TW" dirty="0"/>
              <a:t>Click to edit Master text styles</a:t>
            </a:r>
          </a:p>
          <a:p>
            <a:pPr lvl="1" eaLnBrk="1" latinLnBrk="0" hangingPunct="1"/>
            <a:r>
              <a:rPr lang="en-US" altLang="zh-TW" dirty="0"/>
              <a:t>Second level</a:t>
            </a:r>
          </a:p>
          <a:p>
            <a:pPr lvl="2" eaLnBrk="1" latinLnBrk="0" hangingPunct="1"/>
            <a:r>
              <a:rPr lang="en-US" altLang="zh-TW" dirty="0"/>
              <a:t>Third level</a:t>
            </a:r>
          </a:p>
          <a:p>
            <a:pPr lvl="3" eaLnBrk="1" latinLnBrk="0" hangingPunct="1"/>
            <a:r>
              <a:rPr lang="en-US" altLang="zh-TW" dirty="0"/>
              <a:t>Fourth level</a:t>
            </a:r>
          </a:p>
          <a:p>
            <a:pPr lvl="4" eaLnBrk="1" latinLnBrk="0" hangingPunct="1"/>
            <a:r>
              <a:rPr lang="en-US" altLang="zh-TW" dirty="0"/>
              <a:t>Fifth level</a:t>
            </a:r>
            <a:endParaRPr kumimoji="0" lang="en-US" dirty="0"/>
          </a:p>
          <a:p>
            <a:pPr lvl="0" eaLnBrk="1" latinLnBrk="0" hangingPunct="1"/>
            <a:endParaRPr kumimoji="0" lang="en-US" dirty="0"/>
          </a:p>
        </p:txBody>
      </p:sp>
      <p:sp>
        <p:nvSpPr>
          <p:cNvPr id="34" name="內容版面配置區 33"/>
          <p:cNvSpPr>
            <a:spLocks noGrp="1"/>
          </p:cNvSpPr>
          <p:nvPr>
            <p:ph sz="quarter" idx="4"/>
          </p:nvPr>
        </p:nvSpPr>
        <p:spPr>
          <a:xfrm>
            <a:off x="6199717" y="2201896"/>
            <a:ext cx="5384800" cy="3913632"/>
          </a:xfrm>
        </p:spPr>
        <p:txBody>
          <a:bodyPr/>
          <a:lstStyle>
            <a:lvl1pPr marL="274313" marR="0" indent="-274313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0504D"/>
              </a:buClr>
              <a:buSzPct val="85000"/>
              <a:buFont typeface="Wingdings 2"/>
              <a:buChar char=""/>
              <a:tabLst/>
              <a:defRPr/>
            </a:lvl1pPr>
            <a:lvl2pPr marL="640064" marR="0" indent="-274313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C0504D">
                  <a:shade val="75000"/>
                </a:srgbClr>
              </a:buClr>
              <a:buSzPct val="85000"/>
              <a:buFont typeface="Wingdings 2"/>
              <a:buChar char=""/>
              <a:tabLst/>
              <a:defRPr/>
            </a:lvl2pPr>
            <a:lvl3pPr marL="1005815" marR="0" indent="-228594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C0504D">
                  <a:shade val="50000"/>
                </a:srgbClr>
              </a:buClr>
              <a:buSzPct val="85000"/>
              <a:buFont typeface="Wingdings 2"/>
              <a:buChar char=""/>
              <a:tabLst/>
              <a:defRPr/>
            </a:lvl3pPr>
            <a:lvl4pPr marL="1280128" marR="0" indent="-228594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C0504D">
                  <a:shade val="75000"/>
                </a:srgbClr>
              </a:buClr>
              <a:buSzPct val="85000"/>
              <a:buFont typeface="Wingdings 2" pitchFamily="18" charset="2"/>
              <a:buChar char=""/>
              <a:tabLst/>
              <a:defRPr/>
            </a:lvl4pPr>
            <a:lvl5pPr marL="1554441" marR="0" indent="-228594" algn="l" defTabSz="914400" rtl="0" eaLnBrk="1" fontAlgn="auto" latinLnBrk="0" hangingPunct="1">
              <a:lnSpc>
                <a:spcPct val="100000"/>
              </a:lnSpc>
              <a:spcBef>
                <a:spcPts val="340"/>
              </a:spcBef>
              <a:spcAft>
                <a:spcPts val="0"/>
              </a:spcAft>
              <a:buClr>
                <a:srgbClr val="C0504D">
                  <a:shade val="75000"/>
                </a:srgbClr>
              </a:buClr>
              <a:buSzPct val="85000"/>
              <a:buFont typeface="Wingdings 2" pitchFamily="18" charset="2"/>
              <a:buChar char=""/>
              <a:tabLst/>
              <a:defRPr/>
            </a:lvl5pPr>
          </a:lstStyle>
          <a:p>
            <a:pPr marL="274313" marR="0" lvl="0" indent="-274313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0504D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en-US" altLang="zh-TW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+mn-lt"/>
                <a:cs typeface="+mn-cs"/>
              </a:rPr>
              <a:t>Click to edit Master text styles</a:t>
            </a:r>
          </a:p>
          <a:p>
            <a:pPr marL="640064" marR="0" lvl="1" indent="-274313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C0504D">
                  <a:shade val="75000"/>
                </a:srgbClr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Second level</a:t>
            </a:r>
          </a:p>
          <a:p>
            <a:pPr marL="1005815" marR="0" lvl="2" indent="-228594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C0504D">
                  <a:shade val="50000"/>
                </a:srgbClr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en-US" altLang="zh-TW" sz="2100" b="0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Third level</a:t>
            </a:r>
          </a:p>
          <a:p>
            <a:pPr marL="1280128" marR="0" lvl="3" indent="-228594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C0504D">
                  <a:shade val="75000"/>
                </a:srgbClr>
              </a:buClr>
              <a:buSzPct val="85000"/>
              <a:buFont typeface="Wingdings 2" pitchFamily="18" charset="2"/>
              <a:buChar char=""/>
              <a:tabLst/>
              <a:defRPr/>
            </a:pPr>
            <a:r>
              <a:rPr kumimoji="0" lang="en-US" altLang="zh-TW" sz="1900" b="0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Fourth level</a:t>
            </a:r>
          </a:p>
          <a:p>
            <a:pPr marL="1554441" marR="0" lvl="4" indent="-228594" algn="l" defTabSz="914400" rtl="0" eaLnBrk="1" fontAlgn="auto" latinLnBrk="0" hangingPunct="1">
              <a:lnSpc>
                <a:spcPct val="100000"/>
              </a:lnSpc>
              <a:spcBef>
                <a:spcPts val="340"/>
              </a:spcBef>
              <a:spcAft>
                <a:spcPts val="0"/>
              </a:spcAft>
              <a:buClr>
                <a:srgbClr val="C0504D">
                  <a:shade val="75000"/>
                </a:srgbClr>
              </a:buClr>
              <a:buSzPct val="85000"/>
              <a:buFont typeface="Wingdings 2" pitchFamily="18" charset="2"/>
              <a:buChar char=""/>
              <a:tabLst/>
              <a:defRPr/>
            </a:pP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Fifth level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EEECE1">
                  <a:lumMod val="25000"/>
                </a:srgb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Arial" panose="020B0604020202020204" pitchFamily="34" charset="0"/>
              <a:buChar char="•"/>
              <a:tabLst/>
              <a:defRPr/>
            </a:pPr>
            <a:endParaRPr kumimoji="0" lang="en-US" dirty="0"/>
          </a:p>
          <a:p>
            <a:pPr lvl="0" eaLnBrk="1" latinLnBrk="0" hangingPunct="1"/>
            <a:endParaRPr lang="en-US" altLang="zh-TW" dirty="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155448"/>
            <a:ext cx="10972800" cy="1143000"/>
          </a:xfrm>
        </p:spPr>
        <p:txBody>
          <a:bodyPr anchor="b" anchorCtr="0">
            <a:noAutofit/>
          </a:bodyPr>
          <a:lstStyle>
            <a:lvl1pPr>
              <a:defRPr sz="4000"/>
            </a:lvl1pPr>
          </a:lstStyle>
          <a:p>
            <a:endParaRPr kumimoji="0" lang="en-US" dirty="0"/>
          </a:p>
        </p:txBody>
      </p:sp>
      <p:sp>
        <p:nvSpPr>
          <p:cNvPr id="12" name="文字版面配置區 11"/>
          <p:cNvSpPr>
            <a:spLocks noGrp="1"/>
          </p:cNvSpPr>
          <p:nvPr>
            <p:ph type="body" idx="3"/>
          </p:nvPr>
        </p:nvSpPr>
        <p:spPr>
          <a:xfrm>
            <a:off x="6197600" y="1399593"/>
            <a:ext cx="5386917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>
                    <a:lumMod val="2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altLang="zh-TW" dirty="0"/>
              <a:t>Click to edit Master text styles</a:t>
            </a:r>
          </a:p>
        </p:txBody>
      </p:sp>
      <p:cxnSp>
        <p:nvCxnSpPr>
          <p:cNvPr id="10" name="直線接點 9"/>
          <p:cNvCxnSpPr/>
          <p:nvPr/>
        </p:nvCxnSpPr>
        <p:spPr>
          <a:xfrm>
            <a:off x="750595" y="2180219"/>
            <a:ext cx="499872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接點 16"/>
          <p:cNvCxnSpPr/>
          <p:nvPr/>
        </p:nvCxnSpPr>
        <p:spPr>
          <a:xfrm>
            <a:off x="6339840" y="2180219"/>
            <a:ext cx="499872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67777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內容版面配置區 8"/>
          <p:cNvSpPr>
            <a:spLocks noGrp="1"/>
          </p:cNvSpPr>
          <p:nvPr>
            <p:ph idx="1"/>
          </p:nvPr>
        </p:nvSpPr>
        <p:spPr>
          <a:xfrm>
            <a:off x="609600" y="1524000"/>
            <a:ext cx="10972800" cy="4572000"/>
          </a:xfrm>
        </p:spPr>
        <p:txBody>
          <a:bodyPr/>
          <a:lstStyle/>
          <a:p>
            <a:pPr lvl="0" eaLnBrk="1" latinLnBrk="0" hangingPunct="1"/>
            <a:r>
              <a:rPr lang="en-US" altLang="zh-TW" dirty="0"/>
              <a:t>Click to edit Master text styles</a:t>
            </a:r>
          </a:p>
          <a:p>
            <a:pPr lvl="1" eaLnBrk="1" latinLnBrk="0" hangingPunct="1"/>
            <a:r>
              <a:rPr lang="en-US" altLang="zh-TW" dirty="0"/>
              <a:t>Second level</a:t>
            </a:r>
          </a:p>
          <a:p>
            <a:pPr lvl="2" eaLnBrk="1" latinLnBrk="0" hangingPunct="1"/>
            <a:r>
              <a:rPr lang="en-US" altLang="zh-TW" dirty="0"/>
              <a:t>Third level</a:t>
            </a:r>
          </a:p>
          <a:p>
            <a:pPr lvl="3" eaLnBrk="1" latinLnBrk="0" hangingPunct="1"/>
            <a:r>
              <a:rPr lang="en-US" altLang="zh-TW" dirty="0"/>
              <a:t>Fourth level</a:t>
            </a:r>
          </a:p>
          <a:p>
            <a:pPr lvl="4" eaLnBrk="1" latinLnBrk="0" hangingPunct="1"/>
            <a:r>
              <a:rPr lang="en-US" altLang="zh-TW" dirty="0"/>
              <a:t>Fifth level</a:t>
            </a:r>
            <a:endParaRPr kumimoji="0" lang="en-US" dirty="0"/>
          </a:p>
        </p:txBody>
      </p:sp>
      <p:sp>
        <p:nvSpPr>
          <p:cNvPr id="14" name="日期版面配置區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6AE4610-785D-4158-8378-863F13DE6D50}" type="datetime1">
              <a:rPr lang="en-GB" smtClean="0"/>
              <a:t>16/11/2020</a:t>
            </a:fld>
            <a:endParaRPr lang="en-GB"/>
          </a:p>
        </p:txBody>
      </p:sp>
      <p:sp>
        <p:nvSpPr>
          <p:cNvPr id="15" name="投影片編號版面配置區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03C53208-37B1-4C2B-82C1-C02C6BAB97A7}" type="slidenum">
              <a:rPr lang="en-GB" smtClean="0"/>
              <a:t>‹#›</a:t>
            </a:fld>
            <a:endParaRPr lang="en-GB"/>
          </a:p>
        </p:txBody>
      </p:sp>
      <p:sp>
        <p:nvSpPr>
          <p:cNvPr id="16" name="頁尾版面配置區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7" name="標題 16"/>
          <p:cNvSpPr>
            <a:spLocks noGrp="1"/>
          </p:cNvSpPr>
          <p:nvPr>
            <p:ph type="title"/>
          </p:nvPr>
        </p:nvSpPr>
        <p:spPr/>
        <p:txBody>
          <a:bodyPr rtlCol="0" anchor="b" anchorCtr="0">
            <a:noAutofit/>
          </a:bodyPr>
          <a:lstStyle>
            <a:lvl1pPr>
              <a:defRPr sz="3200"/>
            </a:lvl1pPr>
          </a:lstStyle>
          <a:p>
            <a:endParaRPr kumimoji="0" lang="en-US" dirty="0"/>
          </a:p>
        </p:txBody>
      </p:sp>
      <p:cxnSp>
        <p:nvCxnSpPr>
          <p:cNvPr id="7" name="直線接點 12"/>
          <p:cNvCxnSpPr/>
          <p:nvPr/>
        </p:nvCxnSpPr>
        <p:spPr>
          <a:xfrm>
            <a:off x="761963" y="1357299"/>
            <a:ext cx="10001320" cy="4008"/>
          </a:xfrm>
          <a:prstGeom prst="line">
            <a:avLst/>
          </a:prstGeom>
          <a:ln w="9525" cap="flat" cmpd="sng" algn="ctr">
            <a:gradFill flip="none" rotWithShape="1">
              <a:gsLst>
                <a:gs pos="0">
                  <a:schemeClr val="tx1"/>
                </a:gs>
                <a:gs pos="50000">
                  <a:schemeClr val="bg1">
                    <a:lumMod val="65000"/>
                    <a:lumOff val="3500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接點 12"/>
          <p:cNvCxnSpPr/>
          <p:nvPr/>
        </p:nvCxnSpPr>
        <p:spPr>
          <a:xfrm>
            <a:off x="761963" y="1357299"/>
            <a:ext cx="10001320" cy="4008"/>
          </a:xfrm>
          <a:prstGeom prst="line">
            <a:avLst/>
          </a:prstGeom>
          <a:ln w="9525" cap="flat" cmpd="sng" algn="ctr">
            <a:gradFill flip="none" rotWithShape="1">
              <a:gsLst>
                <a:gs pos="0">
                  <a:schemeClr val="tx1"/>
                </a:gs>
                <a:gs pos="50000">
                  <a:schemeClr val="bg1">
                    <a:lumMod val="65000"/>
                    <a:lumOff val="3500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接點 12"/>
          <p:cNvCxnSpPr/>
          <p:nvPr/>
        </p:nvCxnSpPr>
        <p:spPr>
          <a:xfrm>
            <a:off x="761963" y="1357299"/>
            <a:ext cx="10001320" cy="4008"/>
          </a:xfrm>
          <a:prstGeom prst="line">
            <a:avLst/>
          </a:prstGeom>
          <a:ln w="9525" cap="flat" cmpd="sng" algn="ctr">
            <a:gradFill flip="none" rotWithShape="1">
              <a:gsLst>
                <a:gs pos="0">
                  <a:schemeClr val="tx1"/>
                </a:gs>
                <a:gs pos="50000">
                  <a:schemeClr val="bg1">
                    <a:lumMod val="65000"/>
                    <a:lumOff val="3500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82078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4AA7D-F9C8-45B3-87F3-FE724EFAB77E}" type="datetime1">
              <a:rPr lang="en-GB" smtClean="0"/>
              <a:t>16/11/2020</a:t>
            </a:fld>
            <a:endParaRPr lang="en-GB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3208-37B1-4C2B-82C1-C02C6BAB97A7}" type="slidenum">
              <a:rPr lang="en-GB" smtClean="0"/>
              <a:t>‹#›</a:t>
            </a:fld>
            <a:endParaRPr lang="en-GB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14401" y="3505200"/>
            <a:ext cx="10566400" cy="1371600"/>
          </a:xfrm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en-US" sz="3600" b="1" kern="1200" spc="-100" baseline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bg1">
                    <a:lumMod val="85000"/>
                    <a:lumOff val="15000"/>
                  </a:schemeClr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altLang="zh-TW"/>
              <a:t>Click to edit Master title style</a:t>
            </a:r>
            <a:endParaRPr kumimoji="0" 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14401" y="4958864"/>
            <a:ext cx="10566400" cy="984736"/>
          </a:xfrm>
        </p:spPr>
        <p:txBody>
          <a:bodyPr anchor="t">
            <a:normAutofit/>
          </a:bodyPr>
          <a:lstStyle>
            <a:lvl1pPr marL="0" indent="0" algn="l" rtl="0" eaLnBrk="1" latinLnBrk="0" hangingPunct="1">
              <a:spcBef>
                <a:spcPts val="600"/>
              </a:spcBef>
              <a:buClr>
                <a:schemeClr val="accent2"/>
              </a:buClr>
              <a:buSzPct val="85000"/>
              <a:buFont typeface="Wingdings 2"/>
              <a:buNone/>
              <a:defRPr kumimoji="0" lang="en-US" altLang="zh-TW" sz="2000" b="1" kern="1200" spc="100" baseline="0" dirty="0" smtClean="0">
                <a:solidFill>
                  <a:schemeClr val="tx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altLang="zh-TW"/>
              <a:t>Click to edit Master text styles</a:t>
            </a:r>
          </a:p>
        </p:txBody>
      </p:sp>
      <p:cxnSp>
        <p:nvCxnSpPr>
          <p:cNvPr id="7" name="直線接點 6"/>
          <p:cNvCxnSpPr/>
          <p:nvPr/>
        </p:nvCxnSpPr>
        <p:spPr>
          <a:xfrm>
            <a:off x="914401" y="4916997"/>
            <a:ext cx="105664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97279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CFDF0-6D99-4C4D-93EF-FE304499453B}" type="datetime1">
              <a:rPr lang="en-GB" smtClean="0"/>
              <a:t>16/11/2020</a:t>
            </a:fld>
            <a:endParaRPr lang="en-GB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3208-37B1-4C2B-82C1-C02C6BAB97A7}" type="slidenum">
              <a:rPr lang="en-GB" smtClean="0"/>
              <a:t>‹#›</a:t>
            </a:fld>
            <a:endParaRPr lang="en-GB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altLang="zh-TW"/>
              <a:t>Click to edit Master title style</a:t>
            </a:r>
            <a:endParaRPr kumimoji="0" lang="en-US"/>
          </a:p>
        </p:txBody>
      </p:sp>
      <p:sp>
        <p:nvSpPr>
          <p:cNvPr id="11" name="內容版面配置區 10"/>
          <p:cNvSpPr>
            <a:spLocks noGrp="1"/>
          </p:cNvSpPr>
          <p:nvPr>
            <p:ph sz="half" idx="1"/>
          </p:nvPr>
        </p:nvSpPr>
        <p:spPr>
          <a:xfrm>
            <a:off x="609600" y="1524000"/>
            <a:ext cx="5413248" cy="4572000"/>
          </a:xfrm>
        </p:spPr>
        <p:txBody>
          <a:bodyPr/>
          <a:lstStyle/>
          <a:p>
            <a:pPr lvl="0" eaLnBrk="1" latinLnBrk="0" hangingPunct="1"/>
            <a:r>
              <a:rPr lang="en-US" altLang="zh-TW"/>
              <a:t>Click to edit Master text styles</a:t>
            </a:r>
          </a:p>
          <a:p>
            <a:pPr lvl="1" eaLnBrk="1" latinLnBrk="0" hangingPunct="1"/>
            <a:r>
              <a:rPr lang="en-US" altLang="zh-TW"/>
              <a:t>Second level</a:t>
            </a:r>
          </a:p>
          <a:p>
            <a:pPr lvl="2" eaLnBrk="1" latinLnBrk="0" hangingPunct="1"/>
            <a:r>
              <a:rPr lang="en-US" altLang="zh-TW"/>
              <a:t>Third level</a:t>
            </a:r>
          </a:p>
          <a:p>
            <a:pPr lvl="3" eaLnBrk="1" latinLnBrk="0" hangingPunct="1"/>
            <a:r>
              <a:rPr lang="en-US" altLang="zh-TW"/>
              <a:t>Fourth level</a:t>
            </a:r>
          </a:p>
          <a:p>
            <a:pPr lvl="4" eaLnBrk="1" latinLnBrk="0" hangingPunct="1"/>
            <a:r>
              <a:rPr lang="en-US" altLang="zh-TW"/>
              <a:t>Fifth level</a:t>
            </a:r>
            <a:endParaRPr kumimoji="0" lang="en-US"/>
          </a:p>
        </p:txBody>
      </p:sp>
      <p:sp>
        <p:nvSpPr>
          <p:cNvPr id="13" name="內容版面配置區 12"/>
          <p:cNvSpPr>
            <a:spLocks noGrp="1"/>
          </p:cNvSpPr>
          <p:nvPr>
            <p:ph sz="half" idx="2"/>
          </p:nvPr>
        </p:nvSpPr>
        <p:spPr>
          <a:xfrm>
            <a:off x="6197600" y="1524000"/>
            <a:ext cx="5413248" cy="4572000"/>
          </a:xfrm>
        </p:spPr>
        <p:txBody>
          <a:bodyPr/>
          <a:lstStyle/>
          <a:p>
            <a:pPr lvl="0" eaLnBrk="1" latinLnBrk="0" hangingPunct="1"/>
            <a:r>
              <a:rPr lang="en-US" altLang="zh-TW" dirty="0"/>
              <a:t>Click to edit Master text styles</a:t>
            </a:r>
          </a:p>
          <a:p>
            <a:pPr lvl="1" eaLnBrk="1" latinLnBrk="0" hangingPunct="1"/>
            <a:r>
              <a:rPr lang="en-US" altLang="zh-TW" dirty="0"/>
              <a:t>Second level</a:t>
            </a:r>
          </a:p>
          <a:p>
            <a:pPr lvl="2" eaLnBrk="1" latinLnBrk="0" hangingPunct="1"/>
            <a:r>
              <a:rPr lang="en-US" altLang="zh-TW" dirty="0"/>
              <a:t>Third level</a:t>
            </a:r>
          </a:p>
          <a:p>
            <a:pPr lvl="3" eaLnBrk="1" latinLnBrk="0" hangingPunct="1"/>
            <a:r>
              <a:rPr lang="en-US" altLang="zh-TW" dirty="0"/>
              <a:t>Fourth level</a:t>
            </a:r>
          </a:p>
          <a:p>
            <a:pPr lvl="4" eaLnBrk="1" latinLnBrk="0" hangingPunct="1"/>
            <a:r>
              <a:rPr lang="en-US" altLang="zh-TW" dirty="0"/>
              <a:t>Fifth level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24603271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D5720-0137-4260-8D47-273F181CABEE}" type="datetime1">
              <a:rPr lang="en-GB" smtClean="0"/>
              <a:t>16/11/2020</a:t>
            </a:fld>
            <a:endParaRPr lang="en-GB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3208-37B1-4C2B-82C1-C02C6BAB97A7}" type="slidenum">
              <a:rPr lang="en-GB" smtClean="0"/>
              <a:t>‹#›</a:t>
            </a:fld>
            <a:endParaRPr lang="en-GB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altLang="zh-TW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7106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C002C-51E0-479C-82CD-C6559AEEA8C0}" type="datetime1">
              <a:rPr lang="en-GB" smtClean="0"/>
              <a:t>16/11/2020</a:t>
            </a:fld>
            <a:endParaRPr lang="en-GB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3208-37B1-4C2B-82C1-C02C6BAB97A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60273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內容版面配置區 28"/>
          <p:cNvSpPr>
            <a:spLocks noGrp="1"/>
          </p:cNvSpPr>
          <p:nvPr>
            <p:ph sz="quarter" idx="1"/>
          </p:nvPr>
        </p:nvSpPr>
        <p:spPr>
          <a:xfrm>
            <a:off x="609600" y="457200"/>
            <a:ext cx="8331200" cy="5715000"/>
          </a:xfrm>
        </p:spPr>
        <p:txBody>
          <a:bodyPr/>
          <a:lstStyle/>
          <a:p>
            <a:pPr lvl="0" eaLnBrk="1" latinLnBrk="0" hangingPunct="1"/>
            <a:r>
              <a:rPr lang="en-US" altLang="zh-TW"/>
              <a:t>Click to edit Master text styles</a:t>
            </a:r>
          </a:p>
          <a:p>
            <a:pPr lvl="1" eaLnBrk="1" latinLnBrk="0" hangingPunct="1"/>
            <a:r>
              <a:rPr lang="en-US" altLang="zh-TW"/>
              <a:t>Second level</a:t>
            </a:r>
          </a:p>
          <a:p>
            <a:pPr lvl="2" eaLnBrk="1" latinLnBrk="0" hangingPunct="1"/>
            <a:r>
              <a:rPr lang="en-US" altLang="zh-TW"/>
              <a:t>Third level</a:t>
            </a:r>
          </a:p>
          <a:p>
            <a:pPr lvl="3" eaLnBrk="1" latinLnBrk="0" hangingPunct="1"/>
            <a:r>
              <a:rPr lang="en-US" altLang="zh-TW"/>
              <a:t>Fourth level</a:t>
            </a:r>
          </a:p>
          <a:p>
            <a:pPr lvl="4" eaLnBrk="1" latinLnBrk="0" hangingPunct="1"/>
            <a:r>
              <a:rPr lang="en-US" altLang="zh-TW"/>
              <a:t>Fifth level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2"/>
          </p:nvPr>
        </p:nvSpPr>
        <p:spPr>
          <a:xfrm>
            <a:off x="9042400" y="1600200"/>
            <a:ext cx="2645664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>
                    <a:lumMod val="25000"/>
                  </a:schemeClr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altLang="zh-TW"/>
              <a:t>Click to edit Master text styles</a:t>
            </a:r>
          </a:p>
        </p:txBody>
      </p:sp>
      <p:sp>
        <p:nvSpPr>
          <p:cNvPr id="31" name="標題 30"/>
          <p:cNvSpPr>
            <a:spLocks noGrp="1"/>
          </p:cNvSpPr>
          <p:nvPr>
            <p:ph type="title"/>
          </p:nvPr>
        </p:nvSpPr>
        <p:spPr>
          <a:xfrm>
            <a:off x="9042400" y="457200"/>
            <a:ext cx="26416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>
                    <a:lumMod val="2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altLang="zh-TW"/>
              <a:t>Click to edit Master title style</a:t>
            </a:r>
            <a:endParaRPr kumimoji="0" lang="en-US" dirty="0"/>
          </a:p>
        </p:txBody>
      </p:sp>
      <p:sp>
        <p:nvSpPr>
          <p:cNvPr id="8" name="日期版面配置區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AE03EB0-10B2-4C32-941B-5B4295602F0E}" type="datetime1">
              <a:rPr lang="en-GB" smtClean="0"/>
              <a:t>16/11/2020</a:t>
            </a:fld>
            <a:endParaRPr lang="en-GB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3C53208-37B1-4C2B-82C1-C02C6BAB97A7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頁尾版面配置區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41015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839200" y="457200"/>
            <a:ext cx="2743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>
                    <a:lumMod val="2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altLang="zh-TW"/>
              <a:t>Click to edit Master title style</a:t>
            </a:r>
            <a:endParaRPr kumimoji="0" lang="en-US" dirty="0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609601" y="457200"/>
            <a:ext cx="80264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en-US" altLang="zh-TW"/>
              <a:t>Click icon to add picture</a:t>
            </a:r>
            <a:endParaRPr kumimoji="0" lang="en-US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839200" y="1600200"/>
            <a:ext cx="27432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>
                    <a:lumMod val="25000"/>
                  </a:schemeClr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altLang="zh-TW"/>
              <a:t>Click to edit Master text styles</a:t>
            </a:r>
          </a:p>
        </p:txBody>
      </p:sp>
      <p:sp>
        <p:nvSpPr>
          <p:cNvPr id="8" name="日期版面配置區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C17EE-C63F-47FC-B9BD-C71FE9672390}" type="datetime1">
              <a:rPr lang="en-GB" smtClean="0"/>
              <a:t>16/11/2020</a:t>
            </a:fld>
            <a:endParaRPr lang="en-GB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C53208-37B1-4C2B-82C1-C02C6BAB97A7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頁尾版面配置區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34688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字版面配置區 8"/>
          <p:cNvSpPr>
            <a:spLocks noGrp="1"/>
          </p:cNvSpPr>
          <p:nvPr>
            <p:ph type="body" idx="1"/>
          </p:nvPr>
        </p:nvSpPr>
        <p:spPr>
          <a:xfrm>
            <a:off x="609600" y="1447800"/>
            <a:ext cx="109728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zh-TW" altLang="en-US" dirty="0"/>
              <a:t>按一下以編輯母片文字樣式</a:t>
            </a:r>
          </a:p>
          <a:p>
            <a:pPr lvl="1" eaLnBrk="1" latinLnBrk="0" hangingPunct="1"/>
            <a:r>
              <a:rPr kumimoji="0" lang="zh-TW" altLang="en-US" dirty="0"/>
              <a:t>第二層</a:t>
            </a:r>
          </a:p>
          <a:p>
            <a:pPr lvl="2" eaLnBrk="1" latinLnBrk="0" hangingPunct="1"/>
            <a:r>
              <a:rPr kumimoji="0" lang="zh-TW" altLang="en-US" dirty="0"/>
              <a:t>第三層</a:t>
            </a:r>
          </a:p>
          <a:p>
            <a:pPr lvl="3" eaLnBrk="1" latinLnBrk="0" hangingPunct="1"/>
            <a:r>
              <a:rPr kumimoji="0" lang="zh-TW" altLang="en-US" dirty="0"/>
              <a:t>第四層</a:t>
            </a:r>
          </a:p>
          <a:p>
            <a:pPr lvl="4" eaLnBrk="1" latinLnBrk="0" hangingPunct="1"/>
            <a:r>
              <a:rPr kumimoji="0" lang="zh-TW" altLang="en-US" dirty="0"/>
              <a:t>第五層</a:t>
            </a:r>
            <a:endParaRPr kumimoji="0" lang="en-US" dirty="0"/>
          </a:p>
        </p:txBody>
      </p:sp>
      <p:sp>
        <p:nvSpPr>
          <p:cNvPr id="24" name="日期版面配置區 23"/>
          <p:cNvSpPr>
            <a:spLocks noGrp="1"/>
          </p:cNvSpPr>
          <p:nvPr>
            <p:ph type="dt" sz="half" idx="2"/>
          </p:nvPr>
        </p:nvSpPr>
        <p:spPr>
          <a:xfrm>
            <a:off x="7721600" y="6203667"/>
            <a:ext cx="34544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>
                    <a:lumMod val="25000"/>
                  </a:schemeClr>
                </a:solidFill>
              </a:defRPr>
            </a:lvl1pPr>
          </a:lstStyle>
          <a:p>
            <a:fld id="{363F05F1-299C-4745-AC6D-1877077170F8}" type="datetime1">
              <a:rPr lang="en-GB" smtClean="0"/>
              <a:t>16/11/2020</a:t>
            </a:fld>
            <a:endParaRPr lang="en-GB"/>
          </a:p>
        </p:txBody>
      </p:sp>
      <p:sp>
        <p:nvSpPr>
          <p:cNvPr id="10" name="頁尾版面配置區 9"/>
          <p:cNvSpPr>
            <a:spLocks noGrp="1"/>
          </p:cNvSpPr>
          <p:nvPr>
            <p:ph type="ftr" sz="quarter" idx="3"/>
          </p:nvPr>
        </p:nvSpPr>
        <p:spPr>
          <a:xfrm>
            <a:off x="571464" y="6203667"/>
            <a:ext cx="8095241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>
                    <a:lumMod val="2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22" name="投影片編號版面配置區 21"/>
          <p:cNvSpPr>
            <a:spLocks noGrp="1"/>
          </p:cNvSpPr>
          <p:nvPr>
            <p:ph type="sldNum" sz="quarter" idx="4"/>
          </p:nvPr>
        </p:nvSpPr>
        <p:spPr>
          <a:xfrm>
            <a:off x="11214100" y="6181531"/>
            <a:ext cx="8128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>
                    <a:lumMod val="25000"/>
                  </a:schemeClr>
                </a:solidFill>
              </a:defRPr>
            </a:lvl1pPr>
          </a:lstStyle>
          <a:p>
            <a:fld id="{03C53208-37B1-4C2B-82C1-C02C6BAB97A7}" type="slidenum">
              <a:rPr lang="en-GB" smtClean="0"/>
              <a:t>‹#›</a:t>
            </a:fld>
            <a:endParaRPr lang="en-GB"/>
          </a:p>
        </p:txBody>
      </p:sp>
      <p:sp>
        <p:nvSpPr>
          <p:cNvPr id="5" name="標題版面配置區 4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zh-TW" altLang="en-US" dirty="0"/>
              <a:t>按一下以編輯母片標題樣式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246282419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7" r:id="rId2"/>
    <p:sldLayoutId id="2147483674" r:id="rId3"/>
    <p:sldLayoutId id="2147483675" r:id="rId4"/>
    <p:sldLayoutId id="2147483676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chemeClr val="bg1">
              <a:lumMod val="85000"/>
              <a:lumOff val="15000"/>
            </a:schemeClr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13" indent="-274313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bg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640064" indent="-274313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>
              <a:lumMod val="25000"/>
            </a:schemeClr>
          </a:solidFill>
          <a:latin typeface="+mn-lt"/>
          <a:ea typeface="+mn-ea"/>
          <a:cs typeface="+mn-cs"/>
        </a:defRPr>
      </a:lvl2pPr>
      <a:lvl3pPr marL="1005815" indent="-228594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2">
              <a:lumMod val="25000"/>
            </a:schemeClr>
          </a:solidFill>
          <a:latin typeface="+mn-lt"/>
          <a:ea typeface="+mn-ea"/>
          <a:cs typeface="+mn-cs"/>
        </a:defRPr>
      </a:lvl3pPr>
      <a:lvl4pPr marL="1280128" indent="-228594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2">
              <a:lumMod val="25000"/>
            </a:schemeClr>
          </a:solidFill>
          <a:latin typeface="+mn-lt"/>
          <a:ea typeface="+mn-ea"/>
          <a:cs typeface="+mn-cs"/>
        </a:defRPr>
      </a:lvl4pPr>
      <a:lvl5pPr marL="1554441" indent="-228594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2">
              <a:lumMod val="25000"/>
            </a:schemeClr>
          </a:solidFill>
          <a:latin typeface="+mn-lt"/>
          <a:ea typeface="+mn-ea"/>
          <a:cs typeface="+mn-cs"/>
        </a:defRPr>
      </a:lvl5pPr>
      <a:lvl6pPr marL="1828754" indent="-228594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30" indent="-182876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5943" indent="-182876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256" indent="-182876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13" Type="http://schemas.openxmlformats.org/officeDocument/2006/relationships/image" Target="../media/image43.png"/><Relationship Id="rId18" Type="http://schemas.openxmlformats.org/officeDocument/2006/relationships/image" Target="../media/image48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7.jpg"/><Relationship Id="rId12" Type="http://schemas.openxmlformats.org/officeDocument/2006/relationships/image" Target="../media/image42.jpg"/><Relationship Id="rId17" Type="http://schemas.openxmlformats.org/officeDocument/2006/relationships/image" Target="../media/image47.png"/><Relationship Id="rId2" Type="http://schemas.openxmlformats.org/officeDocument/2006/relationships/video" Target="../media/media1.mp4"/><Relationship Id="rId16" Type="http://schemas.openxmlformats.org/officeDocument/2006/relationships/image" Target="../media/image46.png"/><Relationship Id="rId1" Type="http://schemas.microsoft.com/office/2007/relationships/media" Target="../media/media1.mp4"/><Relationship Id="rId6" Type="http://schemas.openxmlformats.org/officeDocument/2006/relationships/image" Target="../media/image36.png"/><Relationship Id="rId11" Type="http://schemas.openxmlformats.org/officeDocument/2006/relationships/image" Target="../media/image41.jpg"/><Relationship Id="rId5" Type="http://schemas.openxmlformats.org/officeDocument/2006/relationships/image" Target="../media/image26.gif"/><Relationship Id="rId15" Type="http://schemas.openxmlformats.org/officeDocument/2006/relationships/image" Target="../media/image45.png"/><Relationship Id="rId10" Type="http://schemas.openxmlformats.org/officeDocument/2006/relationships/image" Target="../media/image40.jp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39.jpg"/><Relationship Id="rId1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1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59.png"/><Relationship Id="rId4" Type="http://schemas.openxmlformats.org/officeDocument/2006/relationships/notesSlide" Target="../notesSlides/notesSlide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4.emf"/><Relationship Id="rId7" Type="http://schemas.openxmlformats.org/officeDocument/2006/relationships/image" Target="../media/image6.jpe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emf"/><Relationship Id="rId9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7" Type="http://schemas.openxmlformats.org/officeDocument/2006/relationships/image" Target="../media/image17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emf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7" Type="http://schemas.openxmlformats.org/officeDocument/2006/relationships/image" Target="../media/image1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emf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8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0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png"/><Relationship Id="rId4" Type="http://schemas.openxmlformats.org/officeDocument/2006/relationships/image" Target="../media/image2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C433E963-2549-4D86-9A32-AABD31B80C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46552" y="3699805"/>
            <a:ext cx="8876123" cy="325441"/>
          </a:xfrm>
        </p:spPr>
        <p:txBody>
          <a:bodyPr/>
          <a:lstStyle/>
          <a:p>
            <a:r>
              <a:rPr lang="en-US" dirty="0" err="1"/>
              <a:t>Qianhui</a:t>
            </a:r>
            <a:r>
              <a:rPr lang="en-US" dirty="0"/>
              <a:t> Men  Edmond S.L. Ho  Hubert P.H. Shum  Howard Leung</a:t>
            </a:r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A485310-A484-4CDE-BA86-FCFC27D9AE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404" y="1433732"/>
            <a:ext cx="11868346" cy="1981200"/>
          </a:xfrm>
        </p:spPr>
        <p:txBody>
          <a:bodyPr/>
          <a:lstStyle/>
          <a:p>
            <a:r>
              <a:rPr lang="en-GB" sz="4000" dirty="0"/>
              <a:t>A Quadruple Diffusion Convolutional Recurrent Network for Human Motion Prediction</a:t>
            </a:r>
          </a:p>
        </p:txBody>
      </p:sp>
    </p:spTree>
    <p:extLst>
      <p:ext uri="{BB962C8B-B14F-4D97-AF65-F5344CB8AC3E}">
        <p14:creationId xmlns:p14="http://schemas.microsoft.com/office/powerpoint/2010/main" val="25326740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lide Number Placeholder 27">
            <a:extLst>
              <a:ext uri="{FF2B5EF4-FFF2-40B4-BE49-F238E27FC236}">
                <a16:creationId xmlns:a16="http://schemas.microsoft.com/office/drawing/2014/main" id="{F04975B7-EAEF-4697-9A0D-665EBDE00B2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3C53208-37B1-4C2B-82C1-C02C6BAB97A7}" type="slidenum">
              <a:rPr lang="en-GB" smtClean="0"/>
              <a:t>10</a:t>
            </a:fld>
            <a:endParaRPr lang="en-GB" dirty="0"/>
          </a:p>
        </p:txBody>
      </p:sp>
      <p:sp>
        <p:nvSpPr>
          <p:cNvPr id="18" name="Title 3">
            <a:extLst>
              <a:ext uri="{FF2B5EF4-FFF2-40B4-BE49-F238E27FC236}">
                <a16:creationId xmlns:a16="http://schemas.microsoft.com/office/drawing/2014/main" id="{A5813A32-8505-4994-8AB4-CA65F08A2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1219200"/>
          </a:xfrm>
        </p:spPr>
        <p:txBody>
          <a:bodyPr/>
          <a:lstStyle/>
          <a:p>
            <a:r>
              <a:rPr lang="en-US" altLang="zh-CN" sz="4800" dirty="0"/>
              <a:t>Bi-directional Temporal Construction</a:t>
            </a:r>
            <a:endParaRPr lang="en-GB" sz="48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9466DC-EA71-41B5-BCEC-E25EA6682C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forward and backward adversarial discriminator </a:t>
            </a:r>
            <a:r>
              <a:rPr lang="en-US" i="1" dirty="0"/>
              <a:t>D</a:t>
            </a:r>
            <a:endParaRPr lang="en-US" sz="3600" i="1" dirty="0"/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D3CE9E-FF4D-4858-86F7-759AC1F5B8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3310" y="2611414"/>
            <a:ext cx="7273581" cy="207322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B39A04F-62EF-47A2-8CA3-E81A1831B8EC}"/>
              </a:ext>
            </a:extLst>
          </p:cNvPr>
          <p:cNvSpPr txBox="1"/>
          <p:nvPr/>
        </p:nvSpPr>
        <p:spPr>
          <a:xfrm>
            <a:off x="985961" y="5027890"/>
            <a:ext cx="10312842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accent6">
                    <a:lumMod val="75000"/>
                  </a:schemeClr>
                </a:solidFill>
              </a:rPr>
              <a:t>Velocity-based adversarial loss</a:t>
            </a:r>
            <a:r>
              <a:rPr lang="en-GB" sz="2000" dirty="0">
                <a:solidFill>
                  <a:schemeClr val="bg1"/>
                </a:solidFill>
              </a:rPr>
              <a:t>: rectify both short-term and long-term dynamics </a:t>
            </a:r>
            <a:r>
              <a:rPr lang="en-GB" sz="2000" dirty="0">
                <a:solidFill>
                  <a:schemeClr val="bg1"/>
                </a:solidFill>
                <a:sym typeface="Wingdings" panose="05000000000000000000" pitchFamily="2" charset="2"/>
              </a:rPr>
              <a:t></a:t>
            </a:r>
            <a:r>
              <a:rPr lang="en-GB" sz="2000" dirty="0">
                <a:solidFill>
                  <a:schemeClr val="bg1"/>
                </a:solidFill>
              </a:rPr>
              <a:t> reduce motion drift.</a:t>
            </a:r>
          </a:p>
          <a:p>
            <a:pPr algn="l"/>
            <a:endParaRPr lang="en-GB" sz="2000" dirty="0">
              <a:solidFill>
                <a:schemeClr val="bg1"/>
              </a:solidFill>
            </a:endParaRPr>
          </a:p>
          <a:p>
            <a:pPr algn="l"/>
            <a:endParaRPr lang="en-GB" sz="20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Weight and structure sharing </a:t>
            </a:r>
            <a:r>
              <a:rPr lang="en-US" sz="2000" dirty="0">
                <a:solidFill>
                  <a:schemeClr val="bg1"/>
                </a:solidFill>
              </a:rPr>
              <a:t>between predictor and discriminator in the same direction.</a:t>
            </a:r>
            <a:endParaRPr lang="en-GB" sz="2000" dirty="0">
              <a:solidFill>
                <a:schemeClr val="bg1"/>
              </a:solidFill>
            </a:endParaRPr>
          </a:p>
          <a:p>
            <a:pPr algn="l"/>
            <a:endParaRPr lang="en-GB" sz="2400" dirty="0">
              <a:solidFill>
                <a:schemeClr val="bg1"/>
              </a:solidFill>
            </a:endParaRPr>
          </a:p>
          <a:p>
            <a:pPr algn="l"/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8EC3470-25F3-4415-9BB5-F1CA21D034E8}"/>
              </a:ext>
            </a:extLst>
          </p:cNvPr>
          <p:cNvSpPr/>
          <p:nvPr/>
        </p:nvSpPr>
        <p:spPr>
          <a:xfrm>
            <a:off x="1697138" y="2138895"/>
            <a:ext cx="8204814" cy="2623930"/>
          </a:xfrm>
          <a:prstGeom prst="roundRect">
            <a:avLst>
              <a:gd name="adj" fmla="val 10159"/>
            </a:avLst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2CEA14B-26BA-4FB9-AA31-4F9E9BA1BEF4}"/>
                  </a:ext>
                </a:extLst>
              </p:cNvPr>
              <p:cNvSpPr txBox="1"/>
              <p:nvPr/>
            </p:nvSpPr>
            <p:spPr>
              <a:xfrm>
                <a:off x="2048453" y="2272860"/>
                <a:ext cx="3255067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solidFill>
                      <a:schemeClr val="bg1"/>
                    </a:solidFill>
                  </a:rPr>
                  <a:t>Forward discriminator</a:t>
                </a:r>
                <a:r>
                  <a:rPr lang="en-US" sz="1400" dirty="0">
                    <a:solidFill>
                      <a:schemeClr val="bg1"/>
                    </a:solidFill>
                  </a:rPr>
                  <a:t> (weights: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𝐰</m:t>
                        </m:r>
                      </m:e>
                      <m:sub>
                        <m:r>
                          <a:rPr lang="en-US" sz="1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</m:oMath>
                </a14:m>
                <a:r>
                  <a:rPr lang="en-US" sz="1400" dirty="0">
                    <a:solidFill>
                      <a:schemeClr val="bg1"/>
                    </a:solidFill>
                  </a:rPr>
                  <a:t>)</a:t>
                </a:r>
                <a:endParaRPr lang="en-GB" sz="16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2CEA14B-26BA-4FB9-AA31-4F9E9BA1BE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8453" y="2272860"/>
                <a:ext cx="3255067" cy="338554"/>
              </a:xfrm>
              <a:prstGeom prst="rect">
                <a:avLst/>
              </a:prstGeom>
              <a:blipFill>
                <a:blip r:embed="rId4"/>
                <a:stretch>
                  <a:fillRect l="-936" t="-7273" b="-2181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B325B3D-E80B-429F-AA75-B1996AC0FFB2}"/>
                  </a:ext>
                </a:extLst>
              </p:cNvPr>
              <p:cNvSpPr txBox="1"/>
              <p:nvPr/>
            </p:nvSpPr>
            <p:spPr>
              <a:xfrm>
                <a:off x="6533581" y="2268808"/>
                <a:ext cx="336837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solidFill>
                      <a:schemeClr val="bg1"/>
                    </a:solidFill>
                  </a:rPr>
                  <a:t>Backward discriminator </a:t>
                </a:r>
                <a:r>
                  <a:rPr lang="en-US" sz="1400" dirty="0">
                    <a:solidFill>
                      <a:schemeClr val="bg1"/>
                    </a:solidFill>
                  </a:rPr>
                  <a:t>(weights: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𝐰</m:t>
                        </m:r>
                      </m:e>
                      <m:sub>
                        <m:r>
                          <a:rPr lang="en-US" sz="1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</m:oMath>
                </a14:m>
                <a:r>
                  <a:rPr lang="en-US" sz="1400" dirty="0">
                    <a:solidFill>
                      <a:schemeClr val="bg1"/>
                    </a:solidFill>
                  </a:rPr>
                  <a:t>)</a:t>
                </a:r>
                <a:endParaRPr lang="en-GB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B325B3D-E80B-429F-AA75-B1996AC0FF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3581" y="2268808"/>
                <a:ext cx="3368371" cy="338554"/>
              </a:xfrm>
              <a:prstGeom prst="rect">
                <a:avLst/>
              </a:prstGeom>
              <a:blipFill>
                <a:blip r:embed="rId5"/>
                <a:stretch>
                  <a:fillRect l="-1087" t="-5357" r="-181" b="-2142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F7201E2-0D02-4D02-B425-2A55DCE4ECAE}"/>
                  </a:ext>
                </a:extLst>
              </p:cNvPr>
              <p:cNvSpPr txBox="1"/>
              <p:nvPr/>
            </p:nvSpPr>
            <p:spPr>
              <a:xfrm>
                <a:off x="1347745" y="5802270"/>
                <a:ext cx="9589273" cy="31303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𝑎𝑑𝑣</m:t>
                        </m:r>
                      </m:sub>
                    </m:sSub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𝔼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</m:sSub>
                    <m:func>
                      <m:funcPr>
                        <m:ctrlP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([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∇</m:t>
                            </m:r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+1:</m:t>
                            </m:r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b>
                        </m:sSub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∇</m:t>
                            </m:r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:</m:t>
                            </m:r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+1</m:t>
                            </m:r>
                          </m:sub>
                        </m:sSub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]|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𝐰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sub>
                        </m:sSub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𝐰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</m:sub>
                        </m:sSub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𝐰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</m:oMath>
                </a14:m>
                <a:r>
                  <a:rPr lang="en-GB" dirty="0">
                    <a:solidFill>
                      <a:schemeClr val="bg1"/>
                    </a:solidFill>
                  </a:rPr>
                  <a:t>+</a:t>
                </a:r>
                <a:r>
                  <a:rPr lang="en-US" dirty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𝔼</m:t>
                        </m:r>
                      </m:e>
                      <m:sub>
                        <m:acc>
                          <m:accPr>
                            <m:chr m:val="̂"/>
                            <m:ctrlPr>
                              <a:rPr lang="en-US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acc>
                      </m:sub>
                    </m:sSub>
                    <m:r>
                      <m:rPr>
                        <m:sty m:val="p"/>
                      </m:rPr>
                      <a:rPr lang="en-US" i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log</m:t>
                    </m:r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⁡(1−</m:t>
                    </m:r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([</m:t>
                    </m:r>
                    <m:sSub>
                      <m:sSub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∇</m:t>
                        </m:r>
                        <m:acc>
                          <m:accPr>
                            <m:chr m:val="̂"/>
                            <m:ctrlP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acc>
                      </m:e>
                      <m:sub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+1:</m:t>
                        </m:r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∇</m:t>
                        </m:r>
                        <m:acc>
                          <m:accPr>
                            <m:chr m:val="̂"/>
                            <m:ctrlP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acc>
                      </m:e>
                      <m:sub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:</m:t>
                        </m:r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]|</m:t>
                    </m:r>
                    <m:sSub>
                      <m:sSub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𝐰</m:t>
                        </m:r>
                      </m:e>
                      <m:sub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𝐰</m:t>
                        </m:r>
                      </m:e>
                      <m:sub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𝐰</m:t>
                        </m:r>
                      </m:e>
                      <m:sub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GB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F7201E2-0D02-4D02-B425-2A55DCE4EC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7745" y="5802270"/>
                <a:ext cx="9589273" cy="313034"/>
              </a:xfrm>
              <a:prstGeom prst="rect">
                <a:avLst/>
              </a:prstGeom>
              <a:blipFill>
                <a:blip r:embed="rId6"/>
                <a:stretch>
                  <a:fillRect t="-19608" b="-3921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8099F691-B620-475F-ACB1-935DA922BAD4}"/>
                  </a:ext>
                </a:extLst>
              </p:cNvPr>
              <p:cNvSpPr/>
              <p:nvPr/>
            </p:nvSpPr>
            <p:spPr>
              <a:xfrm>
                <a:off x="5187037" y="2860000"/>
                <a:ext cx="1225015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400" dirty="0">
                    <a:solidFill>
                      <a:schemeClr val="bg1"/>
                    </a:solidFill>
                  </a:rPr>
                  <a:t>(weights: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𝐰</m:t>
                        </m:r>
                      </m:e>
                      <m:sub>
                        <m:r>
                          <a:rPr lang="en-US" sz="1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1400" dirty="0">
                    <a:solidFill>
                      <a:schemeClr val="bg1"/>
                    </a:solidFill>
                  </a:rPr>
                  <a:t>)</a:t>
                </a:r>
                <a:endParaRPr lang="en-GB" sz="1400" dirty="0"/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8099F691-B620-475F-ACB1-935DA922BAD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7037" y="2860000"/>
                <a:ext cx="1225015" cy="307777"/>
              </a:xfrm>
              <a:prstGeom prst="rect">
                <a:avLst/>
              </a:prstGeom>
              <a:blipFill>
                <a:blip r:embed="rId7"/>
                <a:stretch>
                  <a:fillRect l="-1493" t="-3922" r="-498" b="-1960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26258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lide Number Placeholder 27">
            <a:extLst>
              <a:ext uri="{FF2B5EF4-FFF2-40B4-BE49-F238E27FC236}">
                <a16:creationId xmlns:a16="http://schemas.microsoft.com/office/drawing/2014/main" id="{F04975B7-EAEF-4697-9A0D-665EBDE00B2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3C53208-37B1-4C2B-82C1-C02C6BAB97A7}" type="slidenum">
              <a:rPr lang="en-GB" smtClean="0"/>
              <a:t>11</a:t>
            </a:fld>
            <a:endParaRPr lang="en-GB" dirty="0"/>
          </a:p>
        </p:txBody>
      </p:sp>
      <p:sp>
        <p:nvSpPr>
          <p:cNvPr id="18" name="Title 3">
            <a:extLst>
              <a:ext uri="{FF2B5EF4-FFF2-40B4-BE49-F238E27FC236}">
                <a16:creationId xmlns:a16="http://schemas.microsoft.com/office/drawing/2014/main" id="{A5813A32-8505-4994-8AB4-CA65F08A2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1219200"/>
          </a:xfrm>
        </p:spPr>
        <p:txBody>
          <a:bodyPr/>
          <a:lstStyle/>
          <a:p>
            <a:r>
              <a:rPr lang="en-US" altLang="zh-CN" sz="4800" dirty="0"/>
              <a:t>Datasets</a:t>
            </a:r>
            <a:endParaRPr lang="en-GB" sz="48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9466DC-EA71-41B5-BCEC-E25EA6682C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524000"/>
            <a:ext cx="2936682" cy="535388"/>
          </a:xfrm>
        </p:spPr>
        <p:txBody>
          <a:bodyPr/>
          <a:lstStyle/>
          <a:p>
            <a:r>
              <a:rPr lang="en-US" dirty="0"/>
              <a:t>Human3.6M</a:t>
            </a:r>
          </a:p>
          <a:p>
            <a:endParaRPr lang="en-GB" dirty="0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05BBD2F2-5878-42EC-9C8C-AA2A237F6C40}"/>
              </a:ext>
            </a:extLst>
          </p:cNvPr>
          <p:cNvSpPr txBox="1">
            <a:spLocks/>
          </p:cNvSpPr>
          <p:nvPr/>
        </p:nvSpPr>
        <p:spPr>
          <a:xfrm>
            <a:off x="4157207" y="1533277"/>
            <a:ext cx="2936682" cy="535388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13" indent="-274313" algn="l" rtl="0" eaLnBrk="1" latinLnBrk="0" hangingPunct="1">
              <a:spcBef>
                <a:spcPts val="60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bg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40064" indent="-274313" algn="l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05815" indent="-228594" algn="l" rtl="0" eaLnBrk="1" latinLnBrk="0" hangingPunct="1">
              <a:spcBef>
                <a:spcPts val="300"/>
              </a:spcBef>
              <a:buClr>
                <a:schemeClr val="accent2">
                  <a:shade val="50000"/>
                </a:schemeClr>
              </a:buClr>
              <a:buSzPct val="85000"/>
              <a:buFont typeface="Wingdings 2"/>
              <a:buChar char=""/>
              <a:defRPr kumimoji="0" sz="2100" kern="1200">
                <a:solidFill>
                  <a:schemeClr val="tx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80128" indent="-228594" algn="l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"/>
              <a:defRPr kumimoji="0" sz="1900" kern="1200">
                <a:solidFill>
                  <a:schemeClr val="tx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54441" indent="-228594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"/>
              <a:defRPr kumimoji="0" sz="1600" kern="1200">
                <a:solidFill>
                  <a:schemeClr val="tx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754" indent="-228594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11630" indent="-182876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5943" indent="-182876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60256" indent="-182876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CMU Mocap</a:t>
            </a:r>
          </a:p>
          <a:p>
            <a:endParaRPr lang="en-GB" dirty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4BDDDACC-FFE7-4007-8BB7-9AB909F34EFA}"/>
              </a:ext>
            </a:extLst>
          </p:cNvPr>
          <p:cNvSpPr txBox="1">
            <a:spLocks/>
          </p:cNvSpPr>
          <p:nvPr/>
        </p:nvSpPr>
        <p:spPr>
          <a:xfrm>
            <a:off x="7712765" y="1545205"/>
            <a:ext cx="2936682" cy="535388"/>
          </a:xfrm>
          <a:prstGeom prst="rect">
            <a:avLst/>
          </a:prstGeom>
        </p:spPr>
        <p:txBody>
          <a:bodyPr vert="horz">
            <a:normAutofit fontScale="92500"/>
          </a:bodyPr>
          <a:lstStyle>
            <a:lvl1pPr marL="274313" indent="-274313" algn="l" rtl="0" eaLnBrk="1" latinLnBrk="0" hangingPunct="1">
              <a:spcBef>
                <a:spcPts val="60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bg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40064" indent="-274313" algn="l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05815" indent="-228594" algn="l" rtl="0" eaLnBrk="1" latinLnBrk="0" hangingPunct="1">
              <a:spcBef>
                <a:spcPts val="300"/>
              </a:spcBef>
              <a:buClr>
                <a:schemeClr val="accent2">
                  <a:shade val="50000"/>
                </a:schemeClr>
              </a:buClr>
              <a:buSzPct val="85000"/>
              <a:buFont typeface="Wingdings 2"/>
              <a:buChar char=""/>
              <a:defRPr kumimoji="0" sz="2100" kern="1200">
                <a:solidFill>
                  <a:schemeClr val="tx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80128" indent="-228594" algn="l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"/>
              <a:defRPr kumimoji="0" sz="1900" kern="1200">
                <a:solidFill>
                  <a:schemeClr val="tx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54441" indent="-228594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"/>
              <a:defRPr kumimoji="0" sz="1600" kern="1200">
                <a:solidFill>
                  <a:schemeClr val="tx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754" indent="-228594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11630" indent="-182876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5943" indent="-182876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60256" indent="-182876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Penn Action (2D)</a:t>
            </a:r>
          </a:p>
          <a:p>
            <a:endParaRPr lang="en-GB" dirty="0"/>
          </a:p>
        </p:txBody>
      </p:sp>
      <p:pic>
        <p:nvPicPr>
          <p:cNvPr id="12" name="Picture 11" descr="Chart, radar chart&#10;&#10;Description automatically generated">
            <a:extLst>
              <a:ext uri="{FF2B5EF4-FFF2-40B4-BE49-F238E27FC236}">
                <a16:creationId xmlns:a16="http://schemas.microsoft.com/office/drawing/2014/main" id="{D937360B-91AA-411E-9BF8-C095E9E37B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307888"/>
            <a:ext cx="3381375" cy="3429000"/>
          </a:xfrm>
          <a:prstGeom prst="rect">
            <a:avLst/>
          </a:prstGeom>
        </p:spPr>
      </p:pic>
      <p:pic>
        <p:nvPicPr>
          <p:cNvPr id="14" name="13_19">
            <a:hlinkClick r:id="" action="ppaction://media"/>
            <a:extLst>
              <a:ext uri="{FF2B5EF4-FFF2-40B4-BE49-F238E27FC236}">
                <a16:creationId xmlns:a16="http://schemas.microsoft.com/office/drawing/2014/main" id="{79CE49E5-203D-42B5-B2E1-E787FD4B14F6}"/>
              </a:ext>
            </a:extLst>
          </p:cNvPr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16858" r="27673" b="27926"/>
          <a:stretch/>
        </p:blipFill>
        <p:spPr>
          <a:xfrm>
            <a:off x="4322579" y="2529194"/>
            <a:ext cx="2936682" cy="2879386"/>
          </a:xfrm>
          <a:prstGeom prst="rect">
            <a:avLst/>
          </a:prstGeom>
        </p:spPr>
      </p:pic>
      <p:pic>
        <p:nvPicPr>
          <p:cNvPr id="21" name="Picture 20" descr="A baseball player throwing a ball&#10;&#10;Description automatically generated">
            <a:extLst>
              <a:ext uri="{FF2B5EF4-FFF2-40B4-BE49-F238E27FC236}">
                <a16:creationId xmlns:a16="http://schemas.microsoft.com/office/drawing/2014/main" id="{6B51C3EB-9016-46F9-9BC4-3B1CB517B47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6291" y="2257310"/>
            <a:ext cx="1216528" cy="912396"/>
          </a:xfrm>
          <a:prstGeom prst="rect">
            <a:avLst/>
          </a:prstGeom>
        </p:spPr>
      </p:pic>
      <p:pic>
        <p:nvPicPr>
          <p:cNvPr id="22" name="Picture 21" descr="A person throwing a baseball during a game&#10;&#10;Description automatically generated">
            <a:extLst>
              <a:ext uri="{FF2B5EF4-FFF2-40B4-BE49-F238E27FC236}">
                <a16:creationId xmlns:a16="http://schemas.microsoft.com/office/drawing/2014/main" id="{037799B2-151D-4993-97C9-0A961CA7C04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7682" y="2257310"/>
            <a:ext cx="1216528" cy="912396"/>
          </a:xfrm>
          <a:prstGeom prst="rect">
            <a:avLst/>
          </a:prstGeom>
        </p:spPr>
      </p:pic>
      <p:pic>
        <p:nvPicPr>
          <p:cNvPr id="23" name="Picture 22" descr="A baseball player throwing a ball&#10;&#10;Description automatically generated">
            <a:extLst>
              <a:ext uri="{FF2B5EF4-FFF2-40B4-BE49-F238E27FC236}">
                <a16:creationId xmlns:a16="http://schemas.microsoft.com/office/drawing/2014/main" id="{822F4DFC-3A74-4221-833D-F97868FFF65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0877" y="2254198"/>
            <a:ext cx="1216528" cy="912396"/>
          </a:xfrm>
          <a:prstGeom prst="rect">
            <a:avLst/>
          </a:prstGeom>
        </p:spPr>
      </p:pic>
      <p:pic>
        <p:nvPicPr>
          <p:cNvPr id="24" name="Picture 23" descr="A star in the background&#10;&#10;Description automatically generated">
            <a:extLst>
              <a:ext uri="{FF2B5EF4-FFF2-40B4-BE49-F238E27FC236}">
                <a16:creationId xmlns:a16="http://schemas.microsoft.com/office/drawing/2014/main" id="{537EFC40-D70F-47A2-945C-101F7A6A0BD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6290" y="3170089"/>
            <a:ext cx="1216528" cy="912396"/>
          </a:xfrm>
          <a:prstGeom prst="rect">
            <a:avLst/>
          </a:prstGeom>
        </p:spPr>
      </p:pic>
      <p:pic>
        <p:nvPicPr>
          <p:cNvPr id="25" name="Picture 24" descr="A picture containing laptop, computer, black, fireworks&#10;&#10;Description automatically generated">
            <a:extLst>
              <a:ext uri="{FF2B5EF4-FFF2-40B4-BE49-F238E27FC236}">
                <a16:creationId xmlns:a16="http://schemas.microsoft.com/office/drawing/2014/main" id="{1E24D4CA-6C07-4059-952B-C097296E3AF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7682" y="3169400"/>
            <a:ext cx="1216528" cy="912396"/>
          </a:xfrm>
          <a:prstGeom prst="rect">
            <a:avLst/>
          </a:prstGeom>
        </p:spPr>
      </p:pic>
      <p:pic>
        <p:nvPicPr>
          <p:cNvPr id="26" name="Picture 25" descr="A close up of a light&#10;&#10;Description automatically generated">
            <a:extLst>
              <a:ext uri="{FF2B5EF4-FFF2-40B4-BE49-F238E27FC236}">
                <a16:creationId xmlns:a16="http://schemas.microsoft.com/office/drawing/2014/main" id="{6F1D14C0-1E1E-46B8-A8DB-F74CB370DF8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1870" y="3169840"/>
            <a:ext cx="1216528" cy="912396"/>
          </a:xfrm>
          <a:prstGeom prst="rect">
            <a:avLst/>
          </a:prstGeom>
        </p:spPr>
      </p:pic>
      <p:pic>
        <p:nvPicPr>
          <p:cNvPr id="27" name="Picture 26" descr="A person standing in a room&#10;&#10;Description automatically generated">
            <a:extLst>
              <a:ext uri="{FF2B5EF4-FFF2-40B4-BE49-F238E27FC236}">
                <a16:creationId xmlns:a16="http://schemas.microsoft.com/office/drawing/2014/main" id="{429DDECE-86D6-4067-B467-D6FB13A156A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6289" y="4081010"/>
            <a:ext cx="1241589" cy="910948"/>
          </a:xfrm>
          <a:prstGeom prst="rect">
            <a:avLst/>
          </a:prstGeom>
        </p:spPr>
      </p:pic>
      <p:pic>
        <p:nvPicPr>
          <p:cNvPr id="29" name="Picture 28" descr="A person standing in a room&#10;&#10;Description automatically generated">
            <a:extLst>
              <a:ext uri="{FF2B5EF4-FFF2-40B4-BE49-F238E27FC236}">
                <a16:creationId xmlns:a16="http://schemas.microsoft.com/office/drawing/2014/main" id="{35ACD88B-8470-4CA4-91C3-8481A594DB5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7953" y="4081010"/>
            <a:ext cx="1241589" cy="910948"/>
          </a:xfrm>
          <a:prstGeom prst="rect">
            <a:avLst/>
          </a:prstGeom>
        </p:spPr>
      </p:pic>
      <p:pic>
        <p:nvPicPr>
          <p:cNvPr id="30" name="Picture 29" descr="A picture containing indoor, standing, woman, young&#10;&#10;Description automatically generated">
            <a:extLst>
              <a:ext uri="{FF2B5EF4-FFF2-40B4-BE49-F238E27FC236}">
                <a16:creationId xmlns:a16="http://schemas.microsoft.com/office/drawing/2014/main" id="{515E8BBD-E5EC-47EE-AACA-BCA8C7473CB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5168" y="4082415"/>
            <a:ext cx="1241589" cy="910948"/>
          </a:xfrm>
          <a:prstGeom prst="rect">
            <a:avLst/>
          </a:prstGeom>
        </p:spPr>
      </p:pic>
      <p:pic>
        <p:nvPicPr>
          <p:cNvPr id="31" name="Picture 30" descr="A picture containing laptop, black, computer, clock&#10;&#10;Description automatically generated">
            <a:extLst>
              <a:ext uri="{FF2B5EF4-FFF2-40B4-BE49-F238E27FC236}">
                <a16:creationId xmlns:a16="http://schemas.microsoft.com/office/drawing/2014/main" id="{8934BCA0-10F1-4B7B-B8C0-B71C0D3C478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6858" y="4985460"/>
            <a:ext cx="1241589" cy="910948"/>
          </a:xfrm>
          <a:prstGeom prst="rect">
            <a:avLst/>
          </a:prstGeom>
        </p:spPr>
      </p:pic>
      <p:pic>
        <p:nvPicPr>
          <p:cNvPr id="32" name="Picture 31" descr="A picture containing laptop, computer, sitting, black&#10;&#10;Description automatically generated">
            <a:extLst>
              <a:ext uri="{FF2B5EF4-FFF2-40B4-BE49-F238E27FC236}">
                <a16:creationId xmlns:a16="http://schemas.microsoft.com/office/drawing/2014/main" id="{C0610EE2-F17F-45D5-A9BD-26614E2E098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7952" y="4984496"/>
            <a:ext cx="1241589" cy="910948"/>
          </a:xfrm>
          <a:prstGeom prst="rect">
            <a:avLst/>
          </a:prstGeom>
        </p:spPr>
      </p:pic>
      <p:pic>
        <p:nvPicPr>
          <p:cNvPr id="33" name="Picture 32" descr="A picture containing laptop, computer, clock&#10;&#10;Description automatically generated">
            <a:extLst>
              <a:ext uri="{FF2B5EF4-FFF2-40B4-BE49-F238E27FC236}">
                <a16:creationId xmlns:a16="http://schemas.microsoft.com/office/drawing/2014/main" id="{46875F49-01FF-4569-8F15-90DCF17C415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5167" y="4985459"/>
            <a:ext cx="1241589" cy="910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73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lide Number Placeholder 27">
            <a:extLst>
              <a:ext uri="{FF2B5EF4-FFF2-40B4-BE49-F238E27FC236}">
                <a16:creationId xmlns:a16="http://schemas.microsoft.com/office/drawing/2014/main" id="{F04975B7-EAEF-4697-9A0D-665EBDE00B2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3C53208-37B1-4C2B-82C1-C02C6BAB97A7}" type="slidenum">
              <a:rPr lang="en-GB" smtClean="0"/>
              <a:t>12</a:t>
            </a:fld>
            <a:endParaRPr lang="en-GB" dirty="0"/>
          </a:p>
        </p:txBody>
      </p:sp>
      <p:sp>
        <p:nvSpPr>
          <p:cNvPr id="18" name="Title 3">
            <a:extLst>
              <a:ext uri="{FF2B5EF4-FFF2-40B4-BE49-F238E27FC236}">
                <a16:creationId xmlns:a16="http://schemas.microsoft.com/office/drawing/2014/main" id="{A5813A32-8505-4994-8AB4-CA65F08A2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1219200"/>
          </a:xfrm>
        </p:spPr>
        <p:txBody>
          <a:bodyPr/>
          <a:lstStyle/>
          <a:p>
            <a:r>
              <a:rPr lang="en-US" altLang="zh-CN" sz="4800" dirty="0"/>
              <a:t>Experiments</a:t>
            </a:r>
            <a:endParaRPr lang="en-GB" sz="48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9466DC-EA71-41B5-BCEC-E25EA6682C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Evaluation metrics</a:t>
            </a:r>
          </a:p>
          <a:p>
            <a:pPr lvl="1" algn="just">
              <a:buSzPts val="1200"/>
            </a:pPr>
            <a:r>
              <a:rPr lang="en-GB" sz="2200" dirty="0">
                <a:solidFill>
                  <a:schemeClr val="bg1"/>
                </a:solidFill>
              </a:rPr>
              <a:t>MAE (mean angle error)</a:t>
            </a:r>
          </a:p>
          <a:p>
            <a:pPr lvl="2" algn="just">
              <a:buSzPts val="1200"/>
            </a:pPr>
            <a:r>
              <a:rPr lang="en-GB" sz="1900" dirty="0">
                <a:solidFill>
                  <a:schemeClr val="bg1"/>
                </a:solidFill>
              </a:rPr>
              <a:t>sometimes not accurate, the same pose may have different Euler angular sets</a:t>
            </a:r>
          </a:p>
          <a:p>
            <a:pPr marL="365751" lvl="1" indent="0" algn="just">
              <a:buSzPts val="1200"/>
              <a:buNone/>
            </a:pPr>
            <a:endParaRPr lang="en-GB" sz="2200" dirty="0">
              <a:solidFill>
                <a:schemeClr val="bg1"/>
              </a:solidFill>
            </a:endParaRPr>
          </a:p>
          <a:p>
            <a:pPr marL="365751" lvl="1" indent="0" algn="just">
              <a:buSzPts val="1200"/>
              <a:buNone/>
            </a:pPr>
            <a:endParaRPr lang="en-GB" sz="2200" dirty="0">
              <a:solidFill>
                <a:schemeClr val="bg1"/>
              </a:solidFill>
            </a:endParaRPr>
          </a:p>
          <a:p>
            <a:pPr lvl="1" algn="just">
              <a:buSzPts val="1200"/>
            </a:pPr>
            <a:r>
              <a:rPr lang="en-GB" sz="2200" dirty="0">
                <a:solidFill>
                  <a:schemeClr val="bg1"/>
                </a:solidFill>
              </a:rPr>
              <a:t>MPJPE (mean per joint position error)</a:t>
            </a:r>
          </a:p>
          <a:p>
            <a:pPr lvl="2" algn="just">
              <a:buSzPts val="1200"/>
            </a:pPr>
            <a:r>
              <a:rPr lang="en-GB" sz="1900" dirty="0">
                <a:solidFill>
                  <a:schemeClr val="bg1"/>
                </a:solidFill>
              </a:rPr>
              <a:t>directly calculate the deviation of the estimated joint points</a:t>
            </a:r>
          </a:p>
          <a:p>
            <a:pPr lvl="2" algn="just">
              <a:buSzPts val="1200"/>
            </a:pPr>
            <a:endParaRPr lang="en-GB" sz="1900" dirty="0">
              <a:solidFill>
                <a:schemeClr val="bg1"/>
              </a:solidFill>
            </a:endParaRPr>
          </a:p>
          <a:p>
            <a:pPr lvl="2" algn="just">
              <a:buSzPts val="1200"/>
            </a:pPr>
            <a:endParaRPr lang="en-GB" sz="1900" dirty="0">
              <a:solidFill>
                <a:schemeClr val="bg1"/>
              </a:solidFill>
            </a:endParaRPr>
          </a:p>
          <a:p>
            <a:pPr lvl="2" algn="just">
              <a:buSzPts val="1200"/>
            </a:pPr>
            <a:endParaRPr lang="en-GB" sz="1900" dirty="0">
              <a:solidFill>
                <a:schemeClr val="bg1"/>
              </a:solidFill>
            </a:endParaRPr>
          </a:p>
          <a:p>
            <a:pPr lvl="1" algn="just">
              <a:buSzPts val="1200"/>
            </a:pPr>
            <a:r>
              <a:rPr lang="en-GB" sz="2200" dirty="0">
                <a:solidFill>
                  <a:schemeClr val="bg1"/>
                </a:solidFill>
              </a:rPr>
              <a:t>PCK (percentage of corrected </a:t>
            </a:r>
            <a:r>
              <a:rPr lang="en-GB" sz="2200" dirty="0" err="1">
                <a:solidFill>
                  <a:schemeClr val="bg1"/>
                </a:solidFill>
              </a:rPr>
              <a:t>keypoint</a:t>
            </a:r>
            <a:r>
              <a:rPr lang="en-GB" sz="2200" dirty="0">
                <a:solidFill>
                  <a:schemeClr val="bg1"/>
                </a:solidFill>
              </a:rPr>
              <a:t>)</a:t>
            </a:r>
          </a:p>
          <a:p>
            <a:endParaRPr lang="en-US" sz="3600" i="1" dirty="0"/>
          </a:p>
          <a:p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2AD1DC97-9E95-49A3-87EC-D60C2E0D15FF}"/>
                  </a:ext>
                </a:extLst>
              </p:cNvPr>
              <p:cNvSpPr/>
              <p:nvPr/>
            </p:nvSpPr>
            <p:spPr>
              <a:xfrm>
                <a:off x="3901629" y="4149199"/>
                <a:ext cx="3320050" cy="9269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GB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en-GB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GB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GB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GB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  <m:e>
                          <m:r>
                            <a:rPr lang="en-GB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f>
                            <m:fPr>
                              <m:ctrlPr>
                                <a:rPr lang="en-GB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GB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</m:den>
                          </m:f>
                          <m:nary>
                            <m:naryPr>
                              <m:chr m:val="∑"/>
                              <m:ctrlPr>
                                <a:rPr lang="en-GB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GB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  <m:sup>
                              <m:r>
                                <a:rPr lang="en-GB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GB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||</m:t>
                                  </m:r>
                                  <m:sSubSup>
                                    <m:sSubSupPr>
                                      <m:ctrlPr>
                                        <a:rPr lang="en-GB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GB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GB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  <m:sup>
                                      <m:sSub>
                                        <m:sSubPr>
                                          <m:ctrlPr>
                                            <a:rPr lang="en-GB" i="1">
                                              <a:solidFill>
                                                <a:srgbClr val="0070C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GB" i="1">
                                              <a:solidFill>
                                                <a:srgbClr val="0070C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𝑝</m:t>
                                          </m:r>
                                        </m:e>
                                        <m:sub>
                                          <m:r>
                                            <a:rPr lang="en-GB" i="1">
                                              <a:solidFill>
                                                <a:srgbClr val="0070C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𝑗</m:t>
                                          </m:r>
                                        </m:sub>
                                      </m:sSub>
                                    </m:sup>
                                  </m:sSubSup>
                                  <m:r>
                                    <a:rPr lang="en-GB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Sup>
                                    <m:sSubSupPr>
                                      <m:ctrlPr>
                                        <a:rPr lang="en-GB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acc>
                                        <m:accPr>
                                          <m:chr m:val="̂"/>
                                          <m:ctrlPr>
                                            <a:rPr lang="en-GB" i="1">
                                              <a:solidFill>
                                                <a:srgbClr val="0070C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GB" i="1">
                                              <a:solidFill>
                                                <a:srgbClr val="0070C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GB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  <m:sup>
                                      <m:sSub>
                                        <m:sSubPr>
                                          <m:ctrlPr>
                                            <a:rPr lang="en-GB" i="1">
                                              <a:solidFill>
                                                <a:srgbClr val="0070C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GB" i="1">
                                              <a:solidFill>
                                                <a:srgbClr val="0070C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𝑝</m:t>
                                          </m:r>
                                        </m:e>
                                        <m:sub>
                                          <m:r>
                                            <a:rPr lang="en-GB" i="1">
                                              <a:solidFill>
                                                <a:srgbClr val="0070C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𝑗</m:t>
                                          </m:r>
                                        </m:sub>
                                      </m:sSub>
                                    </m:sup>
                                  </m:sSubSup>
                                  <m:r>
                                    <a:rPr lang="en-GB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||</m:t>
                                  </m:r>
                                </m:e>
                                <m:sub>
                                  <m:r>
                                    <a:rPr lang="en-GB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GB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nary>
                        </m:e>
                      </m:nary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2AD1DC97-9E95-49A3-87EC-D60C2E0D15F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1629" y="4149199"/>
                <a:ext cx="3320050" cy="9269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882CCAD6-812A-40C9-AFD3-B17C99A99BA5}"/>
                  </a:ext>
                </a:extLst>
              </p:cNvPr>
              <p:cNvSpPr/>
              <p:nvPr/>
            </p:nvSpPr>
            <p:spPr>
              <a:xfrm>
                <a:off x="4583021" y="2632729"/>
                <a:ext cx="1957266" cy="87120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GB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en-GB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GB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GB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GB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  <m:e>
                          <m:sSub>
                            <m:sSubPr>
                              <m:ctrlPr>
                                <a:rPr lang="en-GB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||</m:t>
                              </m:r>
                              <m:sSubSup>
                                <m:sSubSupPr>
                                  <m:ctrlPr>
                                    <a:rPr lang="en-GB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GB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GB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  <m:sup>
                                  <m:r>
                                    <a:rPr lang="en-GB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sup>
                              </m:sSubSup>
                              <m:r>
                                <a:rPr lang="en-GB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Sup>
                                <m:sSubSupPr>
                                  <m:ctrlPr>
                                    <a:rPr lang="en-GB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GB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GB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GB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  <m:sup>
                                  <m:r>
                                    <a:rPr lang="en-GB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sup>
                              </m:sSubSup>
                              <m:r>
                                <a:rPr lang="en-GB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||</m:t>
                              </m:r>
                            </m:e>
                            <m:sub>
                              <m:r>
                                <a:rPr lang="en-GB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882CCAD6-812A-40C9-AFD3-B17C99A99BA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83021" y="2632729"/>
                <a:ext cx="1957266" cy="87120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CF6C6F87-0E2D-4726-BE20-20BEFC5F44C6}"/>
                  </a:ext>
                </a:extLst>
              </p:cNvPr>
              <p:cNvSpPr/>
              <p:nvPr/>
            </p:nvSpPr>
            <p:spPr>
              <a:xfrm>
                <a:off x="3901629" y="5565239"/>
                <a:ext cx="3320050" cy="79585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GB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en-GB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GB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GB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/>
                        <m:e>
                          <m:r>
                            <m:rPr>
                              <m:nor/>
                            </m:rPr>
                            <a:rPr lang="en-GB">
                              <a:solidFill>
                                <a:srgbClr val="0070C0"/>
                              </a:solidFill>
                            </a:rPr>
                            <m:t>II</m:t>
                          </m:r>
                          <m:r>
                            <a:rPr lang="en-GB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 [</m:t>
                          </m:r>
                          <m:sSub>
                            <m:sSubPr>
                              <m:ctrlPr>
                                <a:rPr lang="en-GB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||</m:t>
                              </m:r>
                              <m:sSubSup>
                                <m:sSubSupPr>
                                  <m:ctrlPr>
                                    <a:rPr lang="en-GB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GB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GB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  <m:sup>
                                  <m:sSub>
                                    <m:sSubPr>
                                      <m:ctrlPr>
                                        <a:rPr lang="en-GB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 lang="en-GB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sup>
                              </m:sSubSup>
                              <m:r>
                                <a:rPr lang="en-GB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Sup>
                                <m:sSubSupPr>
                                  <m:ctrlPr>
                                    <a:rPr lang="en-GB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GB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GB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GB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  <m:sup>
                                  <m:sSub>
                                    <m:sSubPr>
                                      <m:ctrlPr>
                                        <a:rPr lang="en-GB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 lang="en-GB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sup>
                              </m:sSubSup>
                              <m:r>
                                <a:rPr lang="en-GB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||</m:t>
                              </m:r>
                            </m:e>
                            <m:sub>
                              <m:r>
                                <a:rPr lang="en-GB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GB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≤</m:t>
                          </m:r>
                          <m:r>
                            <a:rPr lang="en-GB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  <m:r>
                            <a:rPr lang="en-GB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]</m:t>
                          </m:r>
                        </m:e>
                      </m:nary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CF6C6F87-0E2D-4726-BE20-20BEFC5F44C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1629" y="5565239"/>
                <a:ext cx="3320050" cy="79585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E7180255-7F93-4B24-AD16-D696DBF7C58A}"/>
                  </a:ext>
                </a:extLst>
              </p:cNvPr>
              <p:cNvSpPr/>
              <p:nvPr/>
            </p:nvSpPr>
            <p:spPr>
              <a:xfrm>
                <a:off x="1118071" y="6344274"/>
                <a:ext cx="981627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buSzPts val="1200"/>
                </a:pPr>
                <a:r>
                  <a:rPr lang="en-GB" dirty="0">
                    <a:solidFill>
                      <a:schemeClr val="bg1"/>
                    </a:solidFill>
                  </a:rPr>
                  <a:t>(</a:t>
                </a:r>
                <a14:m>
                  <m:oMath xmlns:m="http://schemas.openxmlformats.org/officeDocument/2006/math">
                    <m:r>
                      <a:rPr lang="en-GB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GB" dirty="0">
                    <a:solidFill>
                      <a:schemeClr val="bg1"/>
                    </a:solidFill>
                  </a:rPr>
                  <a:t> Ground Truth,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GB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GB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en-GB" dirty="0">
                    <a:solidFill>
                      <a:schemeClr val="bg1"/>
                    </a:solidFill>
                  </a:rPr>
                  <a:t>: Predicted Pose, </a:t>
                </a:r>
                <a14:m>
                  <m:oMath xmlns:m="http://schemas.openxmlformats.org/officeDocument/2006/math">
                    <m:r>
                      <a:rPr lang="en-GB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</m:oMath>
                </a14:m>
                <a:r>
                  <a:rPr lang="en-GB" dirty="0">
                    <a:solidFill>
                      <a:schemeClr val="bg1"/>
                    </a:solidFill>
                  </a:rPr>
                  <a:t>: threshold of radius, II: </a:t>
                </a:r>
                <a:r>
                  <a:rPr lang="en-US" dirty="0">
                    <a:solidFill>
                      <a:schemeClr val="bg1"/>
                    </a:solidFill>
                  </a:rPr>
                  <a:t>returns 1 if true, and 0 otherwise.</a:t>
                </a:r>
                <a:r>
                  <a:rPr lang="en-GB" dirty="0">
                    <a:solidFill>
                      <a:schemeClr val="bg1"/>
                    </a:solidFill>
                  </a:rPr>
                  <a:t>)</a:t>
                </a: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E7180255-7F93-4B24-AD16-D696DBF7C58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8071" y="6344274"/>
                <a:ext cx="9816277" cy="369332"/>
              </a:xfrm>
              <a:prstGeom prst="rect">
                <a:avLst/>
              </a:prstGeom>
              <a:blipFill>
                <a:blip r:embed="rId6"/>
                <a:stretch>
                  <a:fillRect l="-497" t="-10000" b="-2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161144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lide Number Placeholder 27">
            <a:extLst>
              <a:ext uri="{FF2B5EF4-FFF2-40B4-BE49-F238E27FC236}">
                <a16:creationId xmlns:a16="http://schemas.microsoft.com/office/drawing/2014/main" id="{F04975B7-EAEF-4697-9A0D-665EBDE00B2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3C53208-37B1-4C2B-82C1-C02C6BAB97A7}" type="slidenum">
              <a:rPr lang="en-GB" smtClean="0"/>
              <a:t>13</a:t>
            </a:fld>
            <a:endParaRPr lang="en-GB" dirty="0"/>
          </a:p>
        </p:txBody>
      </p:sp>
      <p:sp>
        <p:nvSpPr>
          <p:cNvPr id="18" name="Title 3">
            <a:extLst>
              <a:ext uri="{FF2B5EF4-FFF2-40B4-BE49-F238E27FC236}">
                <a16:creationId xmlns:a16="http://schemas.microsoft.com/office/drawing/2014/main" id="{A5813A32-8505-4994-8AB4-CA65F08A2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1219200"/>
          </a:xfrm>
        </p:spPr>
        <p:txBody>
          <a:bodyPr/>
          <a:lstStyle/>
          <a:p>
            <a:r>
              <a:rPr lang="en-US" altLang="zh-CN" sz="4800" dirty="0"/>
              <a:t>Experiments</a:t>
            </a:r>
            <a:endParaRPr lang="en-GB" sz="48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9466DC-EA71-41B5-BCEC-E25EA6682C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Comparing with non-graph prediction models---Quantitative results</a:t>
            </a:r>
          </a:p>
          <a:p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D9C458A-E0A8-45D3-A2D2-3762BC87A4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493" y="2471983"/>
            <a:ext cx="11751013" cy="286201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0AC0DE0-7DA7-4CDB-B612-6B1CADBCABBD}"/>
              </a:ext>
            </a:extLst>
          </p:cNvPr>
          <p:cNvSpPr txBox="1"/>
          <p:nvPr/>
        </p:nvSpPr>
        <p:spPr>
          <a:xfrm>
            <a:off x="1979442" y="5486400"/>
            <a:ext cx="84486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rgbClr val="FF0000"/>
                </a:solidFill>
              </a:rPr>
              <a:t>Q-DCRN achieves lower errors in both short and long-term predictions.</a:t>
            </a:r>
            <a:endParaRPr lang="en-GB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67040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lide Number Placeholder 27">
            <a:extLst>
              <a:ext uri="{FF2B5EF4-FFF2-40B4-BE49-F238E27FC236}">
                <a16:creationId xmlns:a16="http://schemas.microsoft.com/office/drawing/2014/main" id="{F04975B7-EAEF-4697-9A0D-665EBDE00B2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3C53208-37B1-4C2B-82C1-C02C6BAB97A7}" type="slidenum">
              <a:rPr lang="en-GB" smtClean="0"/>
              <a:t>14</a:t>
            </a:fld>
            <a:endParaRPr lang="en-GB" dirty="0"/>
          </a:p>
        </p:txBody>
      </p:sp>
      <p:sp>
        <p:nvSpPr>
          <p:cNvPr id="18" name="Title 3">
            <a:extLst>
              <a:ext uri="{FF2B5EF4-FFF2-40B4-BE49-F238E27FC236}">
                <a16:creationId xmlns:a16="http://schemas.microsoft.com/office/drawing/2014/main" id="{A5813A32-8505-4994-8AB4-CA65F08A2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1219200"/>
          </a:xfrm>
        </p:spPr>
        <p:txBody>
          <a:bodyPr/>
          <a:lstStyle/>
          <a:p>
            <a:r>
              <a:rPr lang="en-US" altLang="zh-CN" sz="4800" dirty="0"/>
              <a:t>Experiments</a:t>
            </a:r>
            <a:endParaRPr lang="en-GB" sz="48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9466DC-EA71-41B5-BCEC-E25EA6682C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Comparing with non-graph prediction models---Qualitative results</a:t>
            </a:r>
          </a:p>
          <a:p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0AC0DE0-7DA7-4CDB-B612-6B1CADBCABBD}"/>
              </a:ext>
            </a:extLst>
          </p:cNvPr>
          <p:cNvSpPr txBox="1"/>
          <p:nvPr/>
        </p:nvSpPr>
        <p:spPr>
          <a:xfrm>
            <a:off x="1508669" y="6118276"/>
            <a:ext cx="97812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rgbClr val="FF0000"/>
                </a:solidFill>
              </a:rPr>
              <a:t>Q-DCRN preserves both the high-dynamic or low-dynamic moving trends.</a:t>
            </a:r>
            <a:endParaRPr lang="en-GB" sz="2000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B85BBB-03EC-49E6-98D2-52A796CBB3FA}"/>
              </a:ext>
            </a:extLst>
          </p:cNvPr>
          <p:cNvSpPr txBox="1"/>
          <p:nvPr/>
        </p:nvSpPr>
        <p:spPr>
          <a:xfrm>
            <a:off x="-38910" y="2587823"/>
            <a:ext cx="1520760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/>
                </a:solidFill>
              </a:rPr>
              <a:t>GT</a:t>
            </a:r>
          </a:p>
          <a:p>
            <a:pPr algn="r"/>
            <a:endParaRPr lang="en-US" sz="1600" dirty="0">
              <a:solidFill>
                <a:schemeClr val="bg1"/>
              </a:solidFill>
            </a:endParaRPr>
          </a:p>
          <a:p>
            <a:pPr algn="r"/>
            <a:endParaRPr lang="en-US" sz="1600" dirty="0">
              <a:solidFill>
                <a:schemeClr val="bg1"/>
              </a:solidFill>
            </a:endParaRPr>
          </a:p>
          <a:p>
            <a:pPr algn="r"/>
            <a:r>
              <a:rPr lang="en-US" sz="1600" dirty="0">
                <a:solidFill>
                  <a:schemeClr val="bg1"/>
                </a:solidFill>
              </a:rPr>
              <a:t>RRNN</a:t>
            </a:r>
          </a:p>
          <a:p>
            <a:pPr algn="r"/>
            <a:endParaRPr lang="en-US" sz="1600" dirty="0">
              <a:solidFill>
                <a:schemeClr val="bg1"/>
              </a:solidFill>
            </a:endParaRPr>
          </a:p>
          <a:p>
            <a:pPr algn="r"/>
            <a:endParaRPr lang="en-US" sz="1600" dirty="0">
              <a:solidFill>
                <a:schemeClr val="bg1"/>
              </a:solidFill>
            </a:endParaRPr>
          </a:p>
          <a:p>
            <a:pPr algn="r"/>
            <a:r>
              <a:rPr lang="en-US" sz="1600" dirty="0">
                <a:solidFill>
                  <a:schemeClr val="bg1"/>
                </a:solidFill>
              </a:rPr>
              <a:t>ConvSeq2seq</a:t>
            </a:r>
          </a:p>
          <a:p>
            <a:pPr algn="r"/>
            <a:endParaRPr lang="en-US" sz="1600" dirty="0">
              <a:solidFill>
                <a:schemeClr val="bg1"/>
              </a:solidFill>
            </a:endParaRPr>
          </a:p>
          <a:p>
            <a:pPr algn="r"/>
            <a:endParaRPr lang="en-US" sz="1600" dirty="0">
              <a:solidFill>
                <a:schemeClr val="bg1"/>
              </a:solidFill>
            </a:endParaRPr>
          </a:p>
          <a:p>
            <a:pPr algn="r"/>
            <a:r>
              <a:rPr lang="en-US" sz="1600" dirty="0">
                <a:solidFill>
                  <a:schemeClr val="bg1"/>
                </a:solidFill>
              </a:rPr>
              <a:t>Q-DCRN</a:t>
            </a:r>
          </a:p>
          <a:p>
            <a:pPr algn="l"/>
            <a:endParaRPr lang="en-GB" sz="2400" dirty="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52C86EF-9D0E-4590-AF31-48A47200FE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850" y="2477982"/>
            <a:ext cx="5014745" cy="285601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7107F2B-0730-4DD7-8EA8-C7F3BE0CBB9B}"/>
              </a:ext>
            </a:extLst>
          </p:cNvPr>
          <p:cNvSpPr txBox="1"/>
          <p:nvPr/>
        </p:nvSpPr>
        <p:spPr>
          <a:xfrm>
            <a:off x="2548648" y="5457835"/>
            <a:ext cx="33171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chemeClr val="bg1"/>
                </a:solidFill>
              </a:rPr>
              <a:t>walking (high dynamic)</a:t>
            </a:r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95E6B32-DD24-4865-8880-016B1B3EDB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4926" y="2477982"/>
            <a:ext cx="5011865" cy="2856018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5FAA0BD0-111C-456D-8321-5B3E7B333B38}"/>
              </a:ext>
            </a:extLst>
          </p:cNvPr>
          <p:cNvSpPr/>
          <p:nvPr/>
        </p:nvSpPr>
        <p:spPr>
          <a:xfrm>
            <a:off x="3443592" y="3212699"/>
            <a:ext cx="2879387" cy="367080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FA1058B1-939F-4B87-B1B1-250BED199EC7}"/>
              </a:ext>
            </a:extLst>
          </p:cNvPr>
          <p:cNvSpPr/>
          <p:nvPr/>
        </p:nvSpPr>
        <p:spPr>
          <a:xfrm>
            <a:off x="3443592" y="4319081"/>
            <a:ext cx="2879387" cy="230893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FE8C45B-B292-482D-AA81-21E8A1543D1F}"/>
              </a:ext>
            </a:extLst>
          </p:cNvPr>
          <p:cNvSpPr/>
          <p:nvPr/>
        </p:nvSpPr>
        <p:spPr>
          <a:xfrm>
            <a:off x="8410580" y="3429000"/>
            <a:ext cx="2999965" cy="367080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6960E77F-F3FE-4E46-B56C-42F234268FB3}"/>
              </a:ext>
            </a:extLst>
          </p:cNvPr>
          <p:cNvSpPr/>
          <p:nvPr/>
        </p:nvSpPr>
        <p:spPr>
          <a:xfrm>
            <a:off x="8410580" y="3881611"/>
            <a:ext cx="2999965" cy="367080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DB29C07-20E6-49CA-AD19-BB1B3A957BE0}"/>
              </a:ext>
            </a:extLst>
          </p:cNvPr>
          <p:cNvSpPr txBox="1"/>
          <p:nvPr/>
        </p:nvSpPr>
        <p:spPr>
          <a:xfrm>
            <a:off x="7759430" y="5457835"/>
            <a:ext cx="33171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chemeClr val="bg1"/>
                </a:solidFill>
              </a:rPr>
              <a:t>smoking (low dynamic)</a:t>
            </a:r>
            <a:endParaRPr lang="en-GB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8278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lide Number Placeholder 27">
            <a:extLst>
              <a:ext uri="{FF2B5EF4-FFF2-40B4-BE49-F238E27FC236}">
                <a16:creationId xmlns:a16="http://schemas.microsoft.com/office/drawing/2014/main" id="{F04975B7-EAEF-4697-9A0D-665EBDE00B2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3C53208-37B1-4C2B-82C1-C02C6BAB97A7}" type="slidenum">
              <a:rPr lang="en-GB" smtClean="0"/>
              <a:t>15</a:t>
            </a:fld>
            <a:endParaRPr lang="en-GB" dirty="0"/>
          </a:p>
        </p:txBody>
      </p:sp>
      <p:sp>
        <p:nvSpPr>
          <p:cNvPr id="18" name="Title 3">
            <a:extLst>
              <a:ext uri="{FF2B5EF4-FFF2-40B4-BE49-F238E27FC236}">
                <a16:creationId xmlns:a16="http://schemas.microsoft.com/office/drawing/2014/main" id="{A5813A32-8505-4994-8AB4-CA65F08A2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1219200"/>
          </a:xfrm>
        </p:spPr>
        <p:txBody>
          <a:bodyPr/>
          <a:lstStyle/>
          <a:p>
            <a:r>
              <a:rPr lang="en-US" altLang="zh-CN" sz="4800" dirty="0"/>
              <a:t>Experiments</a:t>
            </a:r>
            <a:endParaRPr lang="en-GB" sz="48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9466DC-EA71-41B5-BCEC-E25EA6682C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Comparing with graph-based prediction models</a:t>
            </a:r>
          </a:p>
          <a:p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0AC0DE0-7DA7-4CDB-B612-6B1CADBCABBD}"/>
              </a:ext>
            </a:extLst>
          </p:cNvPr>
          <p:cNvSpPr txBox="1"/>
          <p:nvPr/>
        </p:nvSpPr>
        <p:spPr>
          <a:xfrm>
            <a:off x="7895008" y="5032026"/>
            <a:ext cx="41318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Q-DCRN </a:t>
            </a:r>
            <a:r>
              <a:rPr lang="en-GB" sz="2000" dirty="0">
                <a:solidFill>
                  <a:srgbClr val="FF0000"/>
                </a:solidFill>
              </a:rPr>
              <a:t>averagely </a:t>
            </a:r>
            <a:r>
              <a:rPr lang="en-US" sz="2000" dirty="0">
                <a:solidFill>
                  <a:srgbClr val="FF0000"/>
                </a:solidFill>
              </a:rPr>
              <a:t>performs better in the long-term prediction.</a:t>
            </a:r>
            <a:endParaRPr lang="en-GB" sz="2000" dirty="0">
              <a:solidFill>
                <a:srgbClr val="FF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955642-7D2E-44FF-88DE-BF552E0E15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578" y="1987831"/>
            <a:ext cx="10212558" cy="2346128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8C19E4D-2851-4E19-BEFF-1264C51D9237}"/>
              </a:ext>
            </a:extLst>
          </p:cNvPr>
          <p:cNvSpPr/>
          <p:nvPr/>
        </p:nvSpPr>
        <p:spPr>
          <a:xfrm>
            <a:off x="2484363" y="2429412"/>
            <a:ext cx="1572072" cy="155048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4F6D8F4-B580-42E1-A8B2-1A6C7252FBA3}"/>
              </a:ext>
            </a:extLst>
          </p:cNvPr>
          <p:cNvSpPr/>
          <p:nvPr/>
        </p:nvSpPr>
        <p:spPr>
          <a:xfrm>
            <a:off x="7057746" y="4130712"/>
            <a:ext cx="1642026" cy="182329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FCCDB4E-8AA9-4127-9A50-6E03498F9D95}"/>
              </a:ext>
            </a:extLst>
          </p:cNvPr>
          <p:cNvSpPr/>
          <p:nvPr/>
        </p:nvSpPr>
        <p:spPr>
          <a:xfrm>
            <a:off x="4703032" y="4823002"/>
            <a:ext cx="1554135" cy="176619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5943BBE-9451-4A1D-BD02-E4647760F33C}"/>
              </a:ext>
            </a:extLst>
          </p:cNvPr>
          <p:cNvSpPr/>
          <p:nvPr/>
        </p:nvSpPr>
        <p:spPr>
          <a:xfrm>
            <a:off x="9374868" y="3580753"/>
            <a:ext cx="1512787" cy="176620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1E2CC6F-6357-4043-B713-27D86C2380D5}"/>
              </a:ext>
            </a:extLst>
          </p:cNvPr>
          <p:cNvSpPr/>
          <p:nvPr/>
        </p:nvSpPr>
        <p:spPr>
          <a:xfrm>
            <a:off x="2484363" y="3010262"/>
            <a:ext cx="1277000" cy="151310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69C7429-153C-43AE-AA89-035BA44F1A1F}"/>
              </a:ext>
            </a:extLst>
          </p:cNvPr>
          <p:cNvSpPr/>
          <p:nvPr/>
        </p:nvSpPr>
        <p:spPr>
          <a:xfrm>
            <a:off x="2484362" y="3561075"/>
            <a:ext cx="1277000" cy="182329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6BA43CA-FDC7-4B4B-8F11-C3EC42BE2FA9}"/>
              </a:ext>
            </a:extLst>
          </p:cNvPr>
          <p:cNvSpPr/>
          <p:nvPr/>
        </p:nvSpPr>
        <p:spPr>
          <a:xfrm>
            <a:off x="5055016" y="2436438"/>
            <a:ext cx="1040984" cy="155048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B87FF8C0-2938-47DF-8FDA-F1B1086F3314}"/>
              </a:ext>
            </a:extLst>
          </p:cNvPr>
          <p:cNvSpPr/>
          <p:nvPr/>
        </p:nvSpPr>
        <p:spPr>
          <a:xfrm>
            <a:off x="4782393" y="4130712"/>
            <a:ext cx="1313607" cy="182329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8E13AFE5-6F72-4744-948C-7D020F577FF8}"/>
              </a:ext>
            </a:extLst>
          </p:cNvPr>
          <p:cNvSpPr/>
          <p:nvPr/>
        </p:nvSpPr>
        <p:spPr>
          <a:xfrm>
            <a:off x="7385124" y="3009586"/>
            <a:ext cx="927377" cy="151309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DC00D26-E3BB-40ED-AED6-DEE13CFD06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379" y="4349916"/>
            <a:ext cx="6980783" cy="2482056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357B9363-FB21-4F61-BB08-AE56CBFA129C}"/>
              </a:ext>
            </a:extLst>
          </p:cNvPr>
          <p:cNvSpPr/>
          <p:nvPr/>
        </p:nvSpPr>
        <p:spPr>
          <a:xfrm>
            <a:off x="4782392" y="3580753"/>
            <a:ext cx="1313607" cy="162650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50165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lide Number Placeholder 27">
            <a:extLst>
              <a:ext uri="{FF2B5EF4-FFF2-40B4-BE49-F238E27FC236}">
                <a16:creationId xmlns:a16="http://schemas.microsoft.com/office/drawing/2014/main" id="{F04975B7-EAEF-4697-9A0D-665EBDE00B2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3C53208-37B1-4C2B-82C1-C02C6BAB97A7}" type="slidenum">
              <a:rPr lang="en-GB" smtClean="0"/>
              <a:t>16</a:t>
            </a:fld>
            <a:endParaRPr lang="en-GB" dirty="0"/>
          </a:p>
        </p:txBody>
      </p:sp>
      <p:sp>
        <p:nvSpPr>
          <p:cNvPr id="18" name="Title 3">
            <a:extLst>
              <a:ext uri="{FF2B5EF4-FFF2-40B4-BE49-F238E27FC236}">
                <a16:creationId xmlns:a16="http://schemas.microsoft.com/office/drawing/2014/main" id="{A5813A32-8505-4994-8AB4-CA65F08A2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1219200"/>
          </a:xfrm>
        </p:spPr>
        <p:txBody>
          <a:bodyPr/>
          <a:lstStyle/>
          <a:p>
            <a:r>
              <a:rPr lang="en-US" altLang="zh-CN" sz="4800" dirty="0"/>
              <a:t>Experiments</a:t>
            </a:r>
            <a:endParaRPr lang="en-GB" sz="48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9466DC-EA71-41B5-BCEC-E25EA6682C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524000"/>
            <a:ext cx="5265906" cy="4572000"/>
          </a:xfrm>
        </p:spPr>
        <p:txBody>
          <a:bodyPr/>
          <a:lstStyle/>
          <a:p>
            <a:r>
              <a:rPr lang="en-US" dirty="0"/>
              <a:t>Evaluation under MPJPE and PCK 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17" name="Picture 16" descr="Chart, line chart&#10;&#10;Description automatically generated">
            <a:extLst>
              <a:ext uri="{FF2B5EF4-FFF2-40B4-BE49-F238E27FC236}">
                <a16:creationId xmlns:a16="http://schemas.microsoft.com/office/drawing/2014/main" id="{BC4AB0AC-78CE-4E22-83EB-2EBC815A2E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387" y="4538457"/>
            <a:ext cx="3093396" cy="2320047"/>
          </a:xfrm>
          <a:prstGeom prst="rect">
            <a:avLst/>
          </a:prstGeom>
        </p:spPr>
      </p:pic>
      <p:pic>
        <p:nvPicPr>
          <p:cNvPr id="21" name="Picture 20" descr="Chart, line chart&#10;&#10;Description automatically generated">
            <a:extLst>
              <a:ext uri="{FF2B5EF4-FFF2-40B4-BE49-F238E27FC236}">
                <a16:creationId xmlns:a16="http://schemas.microsoft.com/office/drawing/2014/main" id="{DB5304F7-9032-4BCA-BC6A-9D6999627A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387" y="2111326"/>
            <a:ext cx="3093396" cy="232004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55DFA4C-D6D5-4DCA-B0CA-1492E0A9E659}"/>
              </a:ext>
            </a:extLst>
          </p:cNvPr>
          <p:cNvSpPr txBox="1"/>
          <p:nvPr/>
        </p:nvSpPr>
        <p:spPr>
          <a:xfrm>
            <a:off x="4058055" y="3071295"/>
            <a:ext cx="28502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MPJPE (</a:t>
            </a:r>
            <a:r>
              <a:rPr lang="en-GB" dirty="0">
                <a:solidFill>
                  <a:srgbClr val="FF0000"/>
                </a:solidFill>
              </a:rPr>
              <a:t>↓ </a:t>
            </a:r>
            <a:r>
              <a:rPr lang="en-US" sz="2000" dirty="0">
                <a:solidFill>
                  <a:srgbClr val="FF0000"/>
                </a:solidFill>
              </a:rPr>
              <a:t>better)</a:t>
            </a:r>
            <a:endParaRPr lang="en-GB" sz="2400" dirty="0">
              <a:solidFill>
                <a:srgbClr val="FF000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B1764DE-2E97-4073-AECA-B1DB2E4F3F83}"/>
              </a:ext>
            </a:extLst>
          </p:cNvPr>
          <p:cNvSpPr txBox="1"/>
          <p:nvPr/>
        </p:nvSpPr>
        <p:spPr>
          <a:xfrm>
            <a:off x="4058055" y="5418810"/>
            <a:ext cx="28502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PCK (</a:t>
            </a:r>
            <a:r>
              <a:rPr lang="en-GB" dirty="0">
                <a:solidFill>
                  <a:srgbClr val="FF0000"/>
                </a:solidFill>
              </a:rPr>
              <a:t>↑ </a:t>
            </a:r>
            <a:r>
              <a:rPr lang="en-US" sz="2000" dirty="0">
                <a:solidFill>
                  <a:srgbClr val="FF0000"/>
                </a:solidFill>
              </a:rPr>
              <a:t>better)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0530BE0-A517-475D-BC9B-D0E72DD0BF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2872" y="2727329"/>
            <a:ext cx="4391228" cy="1195149"/>
          </a:xfrm>
          <a:prstGeom prst="rect">
            <a:avLst/>
          </a:prstGeom>
        </p:spPr>
      </p:pic>
      <p:sp>
        <p:nvSpPr>
          <p:cNvPr id="29" name="Content Placeholder 3">
            <a:extLst>
              <a:ext uri="{FF2B5EF4-FFF2-40B4-BE49-F238E27FC236}">
                <a16:creationId xmlns:a16="http://schemas.microsoft.com/office/drawing/2014/main" id="{96DDB43C-1104-4695-9027-B3DDBBB4C721}"/>
              </a:ext>
            </a:extLst>
          </p:cNvPr>
          <p:cNvSpPr txBox="1">
            <a:spLocks/>
          </p:cNvSpPr>
          <p:nvPr/>
        </p:nvSpPr>
        <p:spPr>
          <a:xfrm>
            <a:off x="6096000" y="1507787"/>
            <a:ext cx="5265906" cy="45720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13" indent="-274313" algn="l" rtl="0" eaLnBrk="1" latinLnBrk="0" hangingPunct="1">
              <a:spcBef>
                <a:spcPts val="60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bg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40064" indent="-274313" algn="l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05815" indent="-228594" algn="l" rtl="0" eaLnBrk="1" latinLnBrk="0" hangingPunct="1">
              <a:spcBef>
                <a:spcPts val="300"/>
              </a:spcBef>
              <a:buClr>
                <a:schemeClr val="accent2">
                  <a:shade val="50000"/>
                </a:schemeClr>
              </a:buClr>
              <a:buSzPct val="85000"/>
              <a:buFont typeface="Wingdings 2"/>
              <a:buChar char=""/>
              <a:defRPr kumimoji="0" sz="2100" kern="1200">
                <a:solidFill>
                  <a:schemeClr val="tx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80128" indent="-228594" algn="l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"/>
              <a:defRPr kumimoji="0" sz="1900" kern="1200">
                <a:solidFill>
                  <a:schemeClr val="tx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54441" indent="-228594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"/>
              <a:defRPr kumimoji="0" sz="1600" kern="1200">
                <a:solidFill>
                  <a:schemeClr val="tx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754" indent="-228594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11630" indent="-182876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5943" indent="-182876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60256" indent="-182876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Comparisons under CMU Mocap and Penn Action datasets</a:t>
            </a:r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A5927DFE-C2A0-4FDF-9F02-CB52772A05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69439" y="4318560"/>
            <a:ext cx="5878851" cy="1044999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8702F99D-0B5B-4CC1-A35D-E3C37CE8E6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48272" y="5457184"/>
            <a:ext cx="4240178" cy="1000552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F8E5726C-BD71-4A54-929A-0E9537D85C84}"/>
              </a:ext>
            </a:extLst>
          </p:cNvPr>
          <p:cNvSpPr txBox="1"/>
          <p:nvPr/>
        </p:nvSpPr>
        <p:spPr>
          <a:xfrm>
            <a:off x="7975598" y="2356403"/>
            <a:ext cx="28502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CMU Mocap (MAE)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B30C16D-22A7-4B68-8C91-9C54414E5D03}"/>
              </a:ext>
            </a:extLst>
          </p:cNvPr>
          <p:cNvSpPr txBox="1"/>
          <p:nvPr/>
        </p:nvSpPr>
        <p:spPr>
          <a:xfrm>
            <a:off x="8079358" y="4032150"/>
            <a:ext cx="28502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Penn Action (PCK)</a:t>
            </a:r>
            <a:endParaRPr lang="en-GB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0464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lide Number Placeholder 27">
            <a:extLst>
              <a:ext uri="{FF2B5EF4-FFF2-40B4-BE49-F238E27FC236}">
                <a16:creationId xmlns:a16="http://schemas.microsoft.com/office/drawing/2014/main" id="{F04975B7-EAEF-4697-9A0D-665EBDE00B2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3C53208-37B1-4C2B-82C1-C02C6BAB97A7}" type="slidenum">
              <a:rPr lang="en-GB" smtClean="0"/>
              <a:t>17</a:t>
            </a:fld>
            <a:endParaRPr lang="en-GB" dirty="0"/>
          </a:p>
        </p:txBody>
      </p:sp>
      <p:sp>
        <p:nvSpPr>
          <p:cNvPr id="18" name="Title 3">
            <a:extLst>
              <a:ext uri="{FF2B5EF4-FFF2-40B4-BE49-F238E27FC236}">
                <a16:creationId xmlns:a16="http://schemas.microsoft.com/office/drawing/2014/main" id="{A5813A32-8505-4994-8AB4-CA65F08A2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1219200"/>
          </a:xfrm>
        </p:spPr>
        <p:txBody>
          <a:bodyPr/>
          <a:lstStyle/>
          <a:p>
            <a:r>
              <a:rPr lang="en-US" altLang="zh-CN" sz="4800" dirty="0"/>
              <a:t>Experiments</a:t>
            </a:r>
            <a:endParaRPr lang="en-GB" sz="48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9466DC-EA71-41B5-BCEC-E25EA6682C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More qualitative results</a:t>
            </a:r>
          </a:p>
          <a:p>
            <a:endParaRPr lang="en-GB" dirty="0"/>
          </a:p>
        </p:txBody>
      </p:sp>
      <p:pic>
        <p:nvPicPr>
          <p:cNvPr id="9" name="demo_new">
            <a:hlinkClick r:id="" action="ppaction://media"/>
            <a:extLst>
              <a:ext uri="{FF2B5EF4-FFF2-40B4-BE49-F238E27FC236}">
                <a16:creationId xmlns:a16="http://schemas.microsoft.com/office/drawing/2014/main" id="{D2FCC4B3-98F4-48C2-B017-F5F0A88EC9C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09887" y="1981649"/>
            <a:ext cx="7765493" cy="4565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610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36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lide Number Placeholder 27">
            <a:extLst>
              <a:ext uri="{FF2B5EF4-FFF2-40B4-BE49-F238E27FC236}">
                <a16:creationId xmlns:a16="http://schemas.microsoft.com/office/drawing/2014/main" id="{F04975B7-EAEF-4697-9A0D-665EBDE00B2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3C53208-37B1-4C2B-82C1-C02C6BAB97A7}" type="slidenum">
              <a:rPr lang="en-GB" smtClean="0"/>
              <a:t>18</a:t>
            </a:fld>
            <a:endParaRPr lang="en-GB" dirty="0"/>
          </a:p>
        </p:txBody>
      </p:sp>
      <p:sp>
        <p:nvSpPr>
          <p:cNvPr id="18" name="Title 3">
            <a:extLst>
              <a:ext uri="{FF2B5EF4-FFF2-40B4-BE49-F238E27FC236}">
                <a16:creationId xmlns:a16="http://schemas.microsoft.com/office/drawing/2014/main" id="{A5813A32-8505-4994-8AB4-CA65F08A2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1219200"/>
          </a:xfrm>
        </p:spPr>
        <p:txBody>
          <a:bodyPr/>
          <a:lstStyle/>
          <a:p>
            <a:r>
              <a:rPr lang="en-US" altLang="zh-CN" sz="4800" dirty="0"/>
              <a:t>Conclusion</a:t>
            </a:r>
            <a:endParaRPr lang="en-GB" sz="4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00AF2D-703A-4670-9DBA-429ADB0E8A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523999"/>
            <a:ext cx="10236740" cy="4974077"/>
          </a:xfrm>
        </p:spPr>
        <p:txBody>
          <a:bodyPr>
            <a:normAutofit lnSpcReduction="10000"/>
          </a:bodyPr>
          <a:lstStyle/>
          <a:p>
            <a:pPr algn="just"/>
            <a:r>
              <a:rPr lang="en-GB" sz="2000" dirty="0"/>
              <a:t>We propose a bi-directional diffusion graph under adaptive </a:t>
            </a:r>
            <a:r>
              <a:rPr lang="en-US" sz="2000" dirty="0"/>
              <a:t>joint connectivity to mine the spatial interdependency </a:t>
            </a:r>
            <a:r>
              <a:rPr lang="en-GB" sz="2000" dirty="0"/>
              <a:t>for human motion prediction;</a:t>
            </a:r>
          </a:p>
          <a:p>
            <a:pPr algn="just"/>
            <a:endParaRPr lang="en-GB" sz="2000" dirty="0"/>
          </a:p>
          <a:p>
            <a:pPr algn="just"/>
            <a:r>
              <a:rPr lang="en-US" sz="2000" dirty="0"/>
              <a:t> We propose to model velocity from the seed motion dynamics to reduce temporal discontinuity at early prediction meanwhile optimizing the restored poses to avoid </a:t>
            </a:r>
            <a:r>
              <a:rPr lang="en-GB" sz="2000" dirty="0"/>
              <a:t>unexpected generations;</a:t>
            </a:r>
          </a:p>
          <a:p>
            <a:pPr algn="just"/>
            <a:endParaRPr lang="en-GB" sz="2000" dirty="0"/>
          </a:p>
          <a:p>
            <a:pPr algn="just"/>
            <a:r>
              <a:rPr lang="en-US" sz="2000" dirty="0"/>
              <a:t> We propose a bi-directional temporal predictor to reduce error accumulation from both past and future motion </a:t>
            </a:r>
            <a:r>
              <a:rPr lang="en-GB" sz="2000" dirty="0"/>
              <a:t>dynamics in an adversarial manner;</a:t>
            </a:r>
          </a:p>
          <a:p>
            <a:pPr algn="just"/>
            <a:endParaRPr lang="en-GB" sz="2000" dirty="0"/>
          </a:p>
          <a:p>
            <a:pPr algn="just"/>
            <a:r>
              <a:rPr lang="en-GB" sz="2000" dirty="0"/>
              <a:t>Quantitative results show that we achieve SOTAs prediction performance with various evaluation metrics under 3D and 2D motion data;</a:t>
            </a:r>
          </a:p>
          <a:p>
            <a:pPr algn="just"/>
            <a:endParaRPr lang="en-GB" sz="2000" dirty="0"/>
          </a:p>
          <a:p>
            <a:pPr algn="just"/>
            <a:r>
              <a:rPr lang="en-GB" sz="2000" dirty="0"/>
              <a:t>Qualitative results show that we can better preserve the moving trends in both high and low-dynamic motions.</a:t>
            </a:r>
          </a:p>
        </p:txBody>
      </p:sp>
    </p:spTree>
    <p:extLst>
      <p:ext uri="{BB962C8B-B14F-4D97-AF65-F5344CB8AC3E}">
        <p14:creationId xmlns:p14="http://schemas.microsoft.com/office/powerpoint/2010/main" val="33884980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8F09C17-EE90-45E4-8D19-21860CC41C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Skeleton-based Human Motion Prediction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Applications</a:t>
            </a:r>
          </a:p>
          <a:p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12C1712-7C2A-4F82-8D9C-6033C997E67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3C53208-37B1-4C2B-82C1-C02C6BAB97A7}" type="slidenum">
              <a:rPr lang="en-GB" smtClean="0"/>
              <a:t>2</a:t>
            </a:fld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71DDBFA-BA79-4AFC-8832-8D88229C0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/>
              <a:t>Introduction</a:t>
            </a:r>
            <a:endParaRPr lang="en-GB" sz="4800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EBB353B-211F-41FD-9517-ABD4E598DF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177" y="2437899"/>
            <a:ext cx="1866271" cy="95448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137D2F8-8008-4131-9D35-2C7A130640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7823" y="2437899"/>
            <a:ext cx="2776740" cy="95448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8F13794-376C-4833-97C7-FFE9F685A4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2594" y="2437898"/>
            <a:ext cx="2776740" cy="954485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B89767C0-A2D5-47D5-AB10-5EC636241A0F}"/>
              </a:ext>
            </a:extLst>
          </p:cNvPr>
          <p:cNvSpPr txBox="1"/>
          <p:nvPr/>
        </p:nvSpPr>
        <p:spPr>
          <a:xfrm>
            <a:off x="7581266" y="2593207"/>
            <a:ext cx="8432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chemeClr val="bg1"/>
                </a:solidFill>
              </a:rPr>
              <a:t>…</a:t>
            </a:r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126C17B-D812-439F-A6EE-7CF3412A287B}"/>
              </a:ext>
            </a:extLst>
          </p:cNvPr>
          <p:cNvSpPr txBox="1"/>
          <p:nvPr/>
        </p:nvSpPr>
        <p:spPr>
          <a:xfrm>
            <a:off x="10545290" y="2597801"/>
            <a:ext cx="8432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chemeClr val="bg1"/>
                </a:solidFill>
              </a:rPr>
              <a:t>…</a:t>
            </a:r>
            <a:endParaRPr lang="en-GB" sz="2400" dirty="0">
              <a:solidFill>
                <a:schemeClr val="bg1"/>
              </a:solidFill>
            </a:endParaRP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556F2CC3-18A7-4FF2-B2E4-08B52B4FFD26}"/>
              </a:ext>
            </a:extLst>
          </p:cNvPr>
          <p:cNvCxnSpPr>
            <a:cxnSpLocks/>
            <a:stCxn id="18" idx="3"/>
            <a:endCxn id="19" idx="1"/>
          </p:cNvCxnSpPr>
          <p:nvPr/>
        </p:nvCxnSpPr>
        <p:spPr>
          <a:xfrm>
            <a:off x="3020448" y="2915142"/>
            <a:ext cx="1897375" cy="0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0B89E8A9-00C4-41CB-9791-90E1A1B6AE67}"/>
              </a:ext>
            </a:extLst>
          </p:cNvPr>
          <p:cNvSpPr/>
          <p:nvPr/>
        </p:nvSpPr>
        <p:spPr>
          <a:xfrm>
            <a:off x="3337089" y="2632119"/>
            <a:ext cx="1216853" cy="575793"/>
          </a:xfrm>
          <a:prstGeom prst="roundRect">
            <a:avLst/>
          </a:pr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Predictor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34B5567-BCE6-414A-A07A-6B7EF89DA35E}"/>
              </a:ext>
            </a:extLst>
          </p:cNvPr>
          <p:cNvSpPr txBox="1"/>
          <p:nvPr/>
        </p:nvSpPr>
        <p:spPr>
          <a:xfrm>
            <a:off x="780792" y="2593206"/>
            <a:ext cx="8432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chemeClr val="bg1"/>
                </a:solidFill>
              </a:rPr>
              <a:t>…</a:t>
            </a:r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B4F47B6-276D-49BF-9B05-50CDFE8D5289}"/>
              </a:ext>
            </a:extLst>
          </p:cNvPr>
          <p:cNvSpPr txBox="1"/>
          <p:nvPr/>
        </p:nvSpPr>
        <p:spPr>
          <a:xfrm>
            <a:off x="1134830" y="3585896"/>
            <a:ext cx="22022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>
                <a:solidFill>
                  <a:schemeClr val="bg1"/>
                </a:solidFill>
              </a:rPr>
              <a:t>motion history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CC2786B-5A7E-454E-8AF3-36392E37BC5A}"/>
              </a:ext>
            </a:extLst>
          </p:cNvPr>
          <p:cNvSpPr txBox="1"/>
          <p:nvPr/>
        </p:nvSpPr>
        <p:spPr>
          <a:xfrm>
            <a:off x="5036978" y="3585896"/>
            <a:ext cx="29960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i="1" dirty="0">
                <a:solidFill>
                  <a:schemeClr val="bg1"/>
                </a:solidFill>
              </a:rPr>
              <a:t>short-term prediction</a:t>
            </a:r>
            <a:endParaRPr lang="en-GB" sz="2000" i="1" dirty="0">
              <a:solidFill>
                <a:schemeClr val="bg1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081C05A-B360-40C3-B4F9-4AEDA62BFCD0}"/>
              </a:ext>
            </a:extLst>
          </p:cNvPr>
          <p:cNvSpPr txBox="1"/>
          <p:nvPr/>
        </p:nvSpPr>
        <p:spPr>
          <a:xfrm>
            <a:off x="8194049" y="3586583"/>
            <a:ext cx="29258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i="1" dirty="0">
                <a:solidFill>
                  <a:schemeClr val="bg1"/>
                </a:solidFill>
              </a:rPr>
              <a:t>long-term prediction</a:t>
            </a:r>
            <a:endParaRPr lang="en-GB" sz="2000" i="1" dirty="0">
              <a:solidFill>
                <a:schemeClr val="bg1"/>
              </a:solidFill>
            </a:endParaRP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2AE6DAF8-EF2E-4FC3-833F-EE57E3D62694}"/>
              </a:ext>
            </a:extLst>
          </p:cNvPr>
          <p:cNvCxnSpPr>
            <a:cxnSpLocks/>
          </p:cNvCxnSpPr>
          <p:nvPr/>
        </p:nvCxnSpPr>
        <p:spPr>
          <a:xfrm>
            <a:off x="875489" y="3472777"/>
            <a:ext cx="9747115" cy="0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571D7476-76BC-4F36-9BF8-CD3892423B26}"/>
              </a:ext>
            </a:extLst>
          </p:cNvPr>
          <p:cNvSpPr txBox="1"/>
          <p:nvPr/>
        </p:nvSpPr>
        <p:spPr>
          <a:xfrm>
            <a:off x="10658604" y="3245980"/>
            <a:ext cx="13682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chemeClr val="bg1"/>
                </a:solidFill>
              </a:rPr>
              <a:t>time</a:t>
            </a:r>
            <a:endParaRPr lang="en-GB" sz="20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02EDD4C0-DCAF-4F51-BD0D-46B0D7B90BCB}"/>
                  </a:ext>
                </a:extLst>
              </p:cNvPr>
              <p:cNvSpPr/>
              <p:nvPr/>
            </p:nvSpPr>
            <p:spPr>
              <a:xfrm>
                <a:off x="7739410" y="1920879"/>
                <a:ext cx="385041" cy="37677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GB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𝐗</m:t>
                          </m:r>
                        </m:e>
                      </m:acc>
                    </m:oMath>
                  </m:oMathPara>
                </a14:m>
                <a:endParaRPr lang="en-GB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02EDD4C0-DCAF-4F51-BD0D-46B0D7B90B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39410" y="1920879"/>
                <a:ext cx="385041" cy="376770"/>
              </a:xfrm>
              <a:prstGeom prst="rect">
                <a:avLst/>
              </a:prstGeom>
              <a:blipFill>
                <a:blip r:embed="rId5"/>
                <a:stretch>
                  <a:fillRect t="-1613" r="-317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9ECEA9EA-8DC7-4E92-9509-6252700E49AE}"/>
                  </a:ext>
                </a:extLst>
              </p:cNvPr>
              <p:cNvSpPr/>
              <p:nvPr/>
            </p:nvSpPr>
            <p:spPr>
              <a:xfrm>
                <a:off x="1674888" y="1923895"/>
                <a:ext cx="38183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𝐗</m:t>
                      </m:r>
                    </m:oMath>
                  </m:oMathPara>
                </a14:m>
                <a:endParaRPr lang="en-GB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9ECEA9EA-8DC7-4E92-9509-6252700E49A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4888" y="1923895"/>
                <a:ext cx="381835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Left Brace 41">
            <a:extLst>
              <a:ext uri="{FF2B5EF4-FFF2-40B4-BE49-F238E27FC236}">
                <a16:creationId xmlns:a16="http://schemas.microsoft.com/office/drawing/2014/main" id="{7E133018-99D9-4506-9EB5-85432C04F1C2}"/>
              </a:ext>
            </a:extLst>
          </p:cNvPr>
          <p:cNvSpPr/>
          <p:nvPr/>
        </p:nvSpPr>
        <p:spPr>
          <a:xfrm rot="5400000">
            <a:off x="7845989" y="-565314"/>
            <a:ext cx="171885" cy="5789910"/>
          </a:xfrm>
          <a:prstGeom prst="leftBrac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Left Brace 42">
            <a:extLst>
              <a:ext uri="{FF2B5EF4-FFF2-40B4-BE49-F238E27FC236}">
                <a16:creationId xmlns:a16="http://schemas.microsoft.com/office/drawing/2014/main" id="{26D9ACDD-7A18-4FBE-91F3-D6186E96C105}"/>
              </a:ext>
            </a:extLst>
          </p:cNvPr>
          <p:cNvSpPr/>
          <p:nvPr/>
        </p:nvSpPr>
        <p:spPr>
          <a:xfrm rot="5400000">
            <a:off x="1757448" y="1447451"/>
            <a:ext cx="171886" cy="1760707"/>
          </a:xfrm>
          <a:prstGeom prst="leftBrac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6" name="Picture 2" descr="PDF] Disentangling Human Dynamics for Pedestrian Locomotion Forecasting  with Noisy Supervision | Semantic Scholar">
            <a:extLst>
              <a:ext uri="{FF2B5EF4-FFF2-40B4-BE49-F238E27FC236}">
                <a16:creationId xmlns:a16="http://schemas.microsoft.com/office/drawing/2014/main" id="{83D7736A-8935-45E3-9C01-8820356DAF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5653" y="4580008"/>
            <a:ext cx="2695575" cy="169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4AB48704-6FDA-4BC2-8E4F-DBBC1827083F}"/>
              </a:ext>
            </a:extLst>
          </p:cNvPr>
          <p:cNvSpPr/>
          <p:nvPr/>
        </p:nvSpPr>
        <p:spPr>
          <a:xfrm>
            <a:off x="1405384" y="6213585"/>
            <a:ext cx="241611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autonomous driving</a:t>
            </a:r>
          </a:p>
        </p:txBody>
      </p:sp>
      <p:pic>
        <p:nvPicPr>
          <p:cNvPr id="1028" name="Picture 4" descr="Motion Synthesis">
            <a:extLst>
              <a:ext uri="{FF2B5EF4-FFF2-40B4-BE49-F238E27FC236}">
                <a16:creationId xmlns:a16="http://schemas.microsoft.com/office/drawing/2014/main" id="{FD4A72AB-2917-44A7-9E46-368975F506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3938" y="4727486"/>
            <a:ext cx="3133725" cy="1457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Rectangle 46">
            <a:extLst>
              <a:ext uri="{FF2B5EF4-FFF2-40B4-BE49-F238E27FC236}">
                <a16:creationId xmlns:a16="http://schemas.microsoft.com/office/drawing/2014/main" id="{7CEB27EC-753E-448A-909E-51E953D6104F}"/>
              </a:ext>
            </a:extLst>
          </p:cNvPr>
          <p:cNvSpPr/>
          <p:nvPr/>
        </p:nvSpPr>
        <p:spPr>
          <a:xfrm>
            <a:off x="4958659" y="6210076"/>
            <a:ext cx="206902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motion synthesis</a:t>
            </a:r>
          </a:p>
        </p:txBody>
      </p:sp>
      <p:pic>
        <p:nvPicPr>
          <p:cNvPr id="1030" name="Picture 6" descr="Summary-Human-Robot Handover | CARIS">
            <a:extLst>
              <a:ext uri="{FF2B5EF4-FFF2-40B4-BE49-F238E27FC236}">
                <a16:creationId xmlns:a16="http://schemas.microsoft.com/office/drawing/2014/main" id="{659B18CF-DD97-4251-8D4B-90464E79A5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5737" y="4610146"/>
            <a:ext cx="2099553" cy="1574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9E74CDDC-69E4-406C-9BA4-1F5E36812E91}"/>
              </a:ext>
            </a:extLst>
          </p:cNvPr>
          <p:cNvSpPr/>
          <p:nvPr/>
        </p:nvSpPr>
        <p:spPr>
          <a:xfrm>
            <a:off x="7970424" y="6184811"/>
            <a:ext cx="294285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human-robot interaction</a:t>
            </a:r>
          </a:p>
        </p:txBody>
      </p:sp>
    </p:spTree>
    <p:extLst>
      <p:ext uri="{BB962C8B-B14F-4D97-AF65-F5344CB8AC3E}">
        <p14:creationId xmlns:p14="http://schemas.microsoft.com/office/powerpoint/2010/main" val="2474540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8F09C17-EE90-45E4-8D19-21860CC41C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524000"/>
            <a:ext cx="4594698" cy="2542162"/>
          </a:xfrm>
        </p:spPr>
        <p:txBody>
          <a:bodyPr>
            <a:normAutofit/>
          </a:bodyPr>
          <a:lstStyle/>
          <a:p>
            <a:r>
              <a:rPr lang="en-US" dirty="0"/>
              <a:t>Residual RNN </a:t>
            </a:r>
            <a:r>
              <a:rPr lang="en-US" sz="2000" dirty="0"/>
              <a:t>[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Martinez et al. 2017</a:t>
            </a:r>
            <a:r>
              <a:rPr lang="en-US" sz="2000" dirty="0"/>
              <a:t>]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12C1712-7C2A-4F82-8D9C-6033C997E67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3C53208-37B1-4C2B-82C1-C02C6BAB97A7}" type="slidenum">
              <a:rPr lang="en-GB" smtClean="0"/>
              <a:t>3</a:t>
            </a:fld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71DDBFA-BA79-4AFC-8832-8D88229C0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/>
              <a:t>Related Work</a:t>
            </a:r>
            <a:endParaRPr lang="en-GB" sz="4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ECB2F0-42C6-434A-B98E-D84F810E28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382" y="2073639"/>
            <a:ext cx="3335979" cy="1809252"/>
          </a:xfrm>
          <a:prstGeom prst="rect">
            <a:avLst/>
          </a:prstGeom>
        </p:spPr>
      </p:pic>
      <p:sp>
        <p:nvSpPr>
          <p:cNvPr id="29" name="Content Placeholder 1">
            <a:extLst>
              <a:ext uri="{FF2B5EF4-FFF2-40B4-BE49-F238E27FC236}">
                <a16:creationId xmlns:a16="http://schemas.microsoft.com/office/drawing/2014/main" id="{78A8FF12-D645-47A6-827B-AB1EAC0E68F9}"/>
              </a:ext>
            </a:extLst>
          </p:cNvPr>
          <p:cNvSpPr txBox="1">
            <a:spLocks/>
          </p:cNvSpPr>
          <p:nvPr/>
        </p:nvSpPr>
        <p:spPr>
          <a:xfrm>
            <a:off x="6148388" y="1524000"/>
            <a:ext cx="6043612" cy="2542162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13" indent="-274313" algn="l" rtl="0" eaLnBrk="1" latinLnBrk="0" hangingPunct="1">
              <a:spcBef>
                <a:spcPts val="60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bg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40064" indent="-274313" algn="l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05815" indent="-228594" algn="l" rtl="0" eaLnBrk="1" latinLnBrk="0" hangingPunct="1">
              <a:spcBef>
                <a:spcPts val="300"/>
              </a:spcBef>
              <a:buClr>
                <a:schemeClr val="accent2">
                  <a:shade val="50000"/>
                </a:schemeClr>
              </a:buClr>
              <a:buSzPct val="85000"/>
              <a:buFont typeface="Wingdings 2"/>
              <a:buChar char=""/>
              <a:defRPr kumimoji="0" sz="2100" kern="1200">
                <a:solidFill>
                  <a:schemeClr val="tx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80128" indent="-228594" algn="l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"/>
              <a:defRPr kumimoji="0" sz="1900" kern="1200">
                <a:solidFill>
                  <a:schemeClr val="tx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54441" indent="-228594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"/>
              <a:defRPr kumimoji="0" sz="1600" kern="1200">
                <a:solidFill>
                  <a:schemeClr val="tx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754" indent="-228594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11630" indent="-182876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5943" indent="-182876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60256" indent="-182876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Convolutional seq2seq </a:t>
            </a:r>
            <a:r>
              <a:rPr lang="en-US" sz="2000" dirty="0"/>
              <a:t>[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Li et al. 2018</a:t>
            </a:r>
            <a:r>
              <a:rPr lang="en-US" sz="2000" dirty="0"/>
              <a:t>]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pPr marL="0" indent="0">
              <a:buFont typeface="Wingdings 2"/>
              <a:buNone/>
            </a:pP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816243A-F4C4-45CB-AF34-4DAF0559BF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3599" y="2073474"/>
            <a:ext cx="3724276" cy="2091584"/>
          </a:xfrm>
          <a:prstGeom prst="rect">
            <a:avLst/>
          </a:prstGeom>
        </p:spPr>
      </p:pic>
      <p:sp>
        <p:nvSpPr>
          <p:cNvPr id="37" name="Content Placeholder 1">
            <a:extLst>
              <a:ext uri="{FF2B5EF4-FFF2-40B4-BE49-F238E27FC236}">
                <a16:creationId xmlns:a16="http://schemas.microsoft.com/office/drawing/2014/main" id="{7AC96710-A27D-4A71-B54D-FA4456DB9C95}"/>
              </a:ext>
            </a:extLst>
          </p:cNvPr>
          <p:cNvSpPr txBox="1">
            <a:spLocks/>
          </p:cNvSpPr>
          <p:nvPr/>
        </p:nvSpPr>
        <p:spPr>
          <a:xfrm>
            <a:off x="609600" y="4140738"/>
            <a:ext cx="6043612" cy="2542162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13" indent="-274313" algn="l" rtl="0" eaLnBrk="1" latinLnBrk="0" hangingPunct="1">
              <a:spcBef>
                <a:spcPts val="60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bg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40064" indent="-274313" algn="l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05815" indent="-228594" algn="l" rtl="0" eaLnBrk="1" latinLnBrk="0" hangingPunct="1">
              <a:spcBef>
                <a:spcPts val="300"/>
              </a:spcBef>
              <a:buClr>
                <a:schemeClr val="accent2">
                  <a:shade val="50000"/>
                </a:schemeClr>
              </a:buClr>
              <a:buSzPct val="85000"/>
              <a:buFont typeface="Wingdings 2"/>
              <a:buChar char=""/>
              <a:defRPr kumimoji="0" sz="2100" kern="1200">
                <a:solidFill>
                  <a:schemeClr val="tx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80128" indent="-228594" algn="l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"/>
              <a:defRPr kumimoji="0" sz="1900" kern="1200">
                <a:solidFill>
                  <a:schemeClr val="tx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54441" indent="-228594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"/>
              <a:defRPr kumimoji="0" sz="1600" kern="1200">
                <a:solidFill>
                  <a:schemeClr val="tx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754" indent="-228594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11630" indent="-182876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5943" indent="-182876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60256" indent="-182876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Triangular-prism RNN </a:t>
            </a:r>
            <a:r>
              <a:rPr lang="en-US" sz="2000" dirty="0"/>
              <a:t>[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Chiu et al. 2019</a:t>
            </a:r>
            <a:r>
              <a:rPr lang="en-US" sz="2000" dirty="0"/>
              <a:t>]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pPr marL="0" indent="0">
              <a:buFont typeface="Wingdings 2"/>
              <a:buNone/>
            </a:pPr>
            <a:endParaRPr lang="en-GB" dirty="0"/>
          </a:p>
        </p:txBody>
      </p:sp>
      <p:sp>
        <p:nvSpPr>
          <p:cNvPr id="45" name="Content Placeholder 1">
            <a:extLst>
              <a:ext uri="{FF2B5EF4-FFF2-40B4-BE49-F238E27FC236}">
                <a16:creationId xmlns:a16="http://schemas.microsoft.com/office/drawing/2014/main" id="{0A854F13-E51E-4D64-B9C9-D0166D6B7B26}"/>
              </a:ext>
            </a:extLst>
          </p:cNvPr>
          <p:cNvSpPr txBox="1">
            <a:spLocks/>
          </p:cNvSpPr>
          <p:nvPr/>
        </p:nvSpPr>
        <p:spPr>
          <a:xfrm>
            <a:off x="6096000" y="4140738"/>
            <a:ext cx="6043612" cy="2542162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13" indent="-274313" algn="l" rtl="0" eaLnBrk="1" latinLnBrk="0" hangingPunct="1">
              <a:spcBef>
                <a:spcPts val="60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bg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40064" indent="-274313" algn="l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05815" indent="-228594" algn="l" rtl="0" eaLnBrk="1" latinLnBrk="0" hangingPunct="1">
              <a:spcBef>
                <a:spcPts val="300"/>
              </a:spcBef>
              <a:buClr>
                <a:schemeClr val="accent2">
                  <a:shade val="50000"/>
                </a:schemeClr>
              </a:buClr>
              <a:buSzPct val="85000"/>
              <a:buFont typeface="Wingdings 2"/>
              <a:buChar char=""/>
              <a:defRPr kumimoji="0" sz="2100" kern="1200">
                <a:solidFill>
                  <a:schemeClr val="tx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80128" indent="-228594" algn="l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"/>
              <a:defRPr kumimoji="0" sz="1900" kern="1200">
                <a:solidFill>
                  <a:schemeClr val="tx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54441" indent="-228594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"/>
              <a:defRPr kumimoji="0" sz="1600" kern="1200">
                <a:solidFill>
                  <a:schemeClr val="tx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754" indent="-228594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11630" indent="-182876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5943" indent="-182876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60256" indent="-182876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Dynamic multiscale GNN </a:t>
            </a:r>
            <a:r>
              <a:rPr lang="en-US" sz="2000" dirty="0"/>
              <a:t>[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Li et al. 2020</a:t>
            </a:r>
            <a:r>
              <a:rPr lang="en-US" sz="2000" dirty="0"/>
              <a:t>]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pPr marL="0" indent="0">
              <a:buFont typeface="Wingdings 2"/>
              <a:buNone/>
            </a:pPr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FA7F9A8-5EBA-4111-9A15-B93FFFB51E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3233" y="4613100"/>
            <a:ext cx="4367212" cy="20925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F924D65-39C7-4C99-9EC8-B32A8E2720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0854" y="4613100"/>
            <a:ext cx="3335979" cy="2025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1145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12C1712-7C2A-4F82-8D9C-6033C997E67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3C53208-37B1-4C2B-82C1-C02C6BAB97A7}" type="slidenum">
              <a:rPr lang="en-GB" smtClean="0"/>
              <a:t>4</a:t>
            </a:fld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71DDBFA-BA79-4AFC-8832-8D88229C0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/>
              <a:t>Motivations</a:t>
            </a:r>
            <a:endParaRPr lang="en-GB" sz="4800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959B9E3-9121-4685-A580-25D96EE1DB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Problems in past work</a:t>
            </a:r>
          </a:p>
          <a:p>
            <a:pPr marL="708651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Spatial---Generating unnatural poses or </a:t>
            </a:r>
            <a:r>
              <a:rPr lang="en-US" dirty="0">
                <a:solidFill>
                  <a:schemeClr val="bg1"/>
                </a:solidFill>
              </a:rPr>
              <a:t>artifacts</a:t>
            </a:r>
            <a:endParaRPr lang="en-US" sz="2200" dirty="0">
              <a:solidFill>
                <a:schemeClr val="bg1"/>
              </a:solidFill>
            </a:endParaRPr>
          </a:p>
          <a:p>
            <a:pPr marL="1165851" lvl="2" indent="-342900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bg1"/>
                </a:solidFill>
              </a:rPr>
              <a:t>Causes: No/Bad modeling of spatial correlations </a:t>
            </a:r>
            <a:r>
              <a:rPr lang="en-US" sz="1600" dirty="0">
                <a:solidFill>
                  <a:schemeClr val="tx1">
                    <a:lumMod val="95000"/>
                  </a:schemeClr>
                </a:solidFill>
                <a:sym typeface="Wingdings" panose="05000000000000000000" pitchFamily="2" charset="2"/>
              </a:rPr>
              <a:t></a:t>
            </a:r>
            <a:r>
              <a:rPr lang="en-US" sz="1600" dirty="0">
                <a:solidFill>
                  <a:schemeClr val="tx1">
                    <a:lumMod val="95000"/>
                  </a:schemeClr>
                </a:solidFill>
              </a:rPr>
              <a:t> Our solution: </a:t>
            </a:r>
            <a:r>
              <a:rPr lang="en-US" sz="1600" i="1" dirty="0">
                <a:solidFill>
                  <a:schemeClr val="tx1">
                    <a:lumMod val="95000"/>
                  </a:schemeClr>
                </a:solidFill>
              </a:rPr>
              <a:t>Graph convolutions for modeling spatial dependencies</a:t>
            </a:r>
            <a:endParaRPr lang="en-US" sz="1800" dirty="0">
              <a:solidFill>
                <a:schemeClr val="tx1">
                  <a:lumMod val="95000"/>
                </a:schemeClr>
              </a:solidFill>
            </a:endParaRPr>
          </a:p>
          <a:p>
            <a:pPr marL="708651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Temporal---Short-term discontinuity</a:t>
            </a:r>
          </a:p>
          <a:p>
            <a:pPr marL="1165851" lvl="2" indent="-342900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bg1"/>
                </a:solidFill>
              </a:rPr>
              <a:t>Causes: Dynamic is not observed in motion history </a:t>
            </a:r>
            <a:r>
              <a:rPr lang="en-US" sz="1600" dirty="0">
                <a:solidFill>
                  <a:schemeClr val="tx1">
                    <a:lumMod val="95000"/>
                  </a:schemeClr>
                </a:solidFill>
                <a:sym typeface="Wingdings" panose="05000000000000000000" pitchFamily="2" charset="2"/>
              </a:rPr>
              <a:t></a:t>
            </a:r>
            <a:r>
              <a:rPr lang="en-US" sz="1600" dirty="0">
                <a:solidFill>
                  <a:schemeClr val="tx1">
                    <a:lumMod val="95000"/>
                  </a:schemeClr>
                </a:solidFill>
              </a:rPr>
              <a:t> Our solution: </a:t>
            </a:r>
            <a:r>
              <a:rPr lang="en-US" sz="1600" i="1" dirty="0">
                <a:solidFill>
                  <a:schemeClr val="tx1">
                    <a:lumMod val="95000"/>
                  </a:schemeClr>
                </a:solidFill>
              </a:rPr>
              <a:t>Modeling motion gradient (i.e., velocity) instead of raw position</a:t>
            </a:r>
            <a:endParaRPr lang="en-US" sz="1800" dirty="0">
              <a:solidFill>
                <a:schemeClr val="tx1">
                  <a:lumMod val="95000"/>
                </a:schemeClr>
              </a:solidFill>
            </a:endParaRPr>
          </a:p>
          <a:p>
            <a:pPr marL="708651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Temporal--- Long-term Mean Poses </a:t>
            </a:r>
          </a:p>
          <a:p>
            <a:pPr marL="1165851" lvl="2" indent="-342900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bg1"/>
                </a:solidFill>
              </a:rPr>
              <a:t>Causes: Motion drift with error propagation </a:t>
            </a:r>
            <a:r>
              <a:rPr lang="en-US" sz="1600" dirty="0">
                <a:solidFill>
                  <a:schemeClr val="tx1">
                    <a:lumMod val="95000"/>
                  </a:schemeClr>
                </a:solidFill>
                <a:sym typeface="Wingdings" panose="05000000000000000000" pitchFamily="2" charset="2"/>
              </a:rPr>
              <a:t></a:t>
            </a:r>
            <a:r>
              <a:rPr lang="en-US" altLang="zh-CN" sz="1600" dirty="0">
                <a:solidFill>
                  <a:schemeClr val="tx1">
                    <a:lumMod val="95000"/>
                  </a:schemeClr>
                </a:solidFill>
              </a:rPr>
              <a:t> Our solution: </a:t>
            </a:r>
            <a:r>
              <a:rPr lang="en-US" sz="1600" i="1" dirty="0">
                <a:solidFill>
                  <a:schemeClr val="tx1">
                    <a:lumMod val="95000"/>
                  </a:schemeClr>
                </a:solidFill>
              </a:rPr>
              <a:t>GAN to revise long-term motion trend </a:t>
            </a:r>
            <a:endParaRPr lang="en-US" sz="1900" i="1" dirty="0">
              <a:solidFill>
                <a:schemeClr val="tx1">
                  <a:lumMod val="95000"/>
                </a:schemeClr>
              </a:solidFill>
            </a:endParaRPr>
          </a:p>
          <a:p>
            <a:endParaRPr lang="en-US" dirty="0"/>
          </a:p>
          <a:p>
            <a:endParaRPr lang="en-GB" dirty="0"/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6BD249D3-4928-4A71-B595-AC2A7AF50D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5703" y="4866915"/>
            <a:ext cx="2042504" cy="796534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F17A90A9-541D-4D5A-BCEE-342A7BC596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35669" y="4866915"/>
            <a:ext cx="2603981" cy="1464787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199CC2C0-BD06-4FCC-B646-FD5D35F043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3502" y="4853400"/>
            <a:ext cx="2603981" cy="1464787"/>
          </a:xfrm>
          <a:prstGeom prst="rect">
            <a:avLst/>
          </a:prstGeom>
        </p:spPr>
      </p:pic>
      <p:sp>
        <p:nvSpPr>
          <p:cNvPr id="80" name="TextBox 19">
            <a:extLst>
              <a:ext uri="{FF2B5EF4-FFF2-40B4-BE49-F238E27FC236}">
                <a16:creationId xmlns:a16="http://schemas.microsoft.com/office/drawing/2014/main" id="{B8D76188-8133-49CC-B097-C3A7A5388135}"/>
              </a:ext>
            </a:extLst>
          </p:cNvPr>
          <p:cNvSpPr txBox="1"/>
          <p:nvPr/>
        </p:nvSpPr>
        <p:spPr>
          <a:xfrm>
            <a:off x="339225" y="4965781"/>
            <a:ext cx="1154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dirty="0">
                <a:solidFill>
                  <a:schemeClr val="bg1"/>
                </a:solidFill>
              </a:rPr>
              <a:t>Input</a:t>
            </a:r>
          </a:p>
        </p:txBody>
      </p:sp>
      <p:sp>
        <p:nvSpPr>
          <p:cNvPr id="81" name="TextBox 26">
            <a:extLst>
              <a:ext uri="{FF2B5EF4-FFF2-40B4-BE49-F238E27FC236}">
                <a16:creationId xmlns:a16="http://schemas.microsoft.com/office/drawing/2014/main" id="{50813189-F976-43F1-8752-25990DD22429}"/>
              </a:ext>
            </a:extLst>
          </p:cNvPr>
          <p:cNvSpPr txBox="1"/>
          <p:nvPr/>
        </p:nvSpPr>
        <p:spPr>
          <a:xfrm>
            <a:off x="3471747" y="5050350"/>
            <a:ext cx="5812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dirty="0">
                <a:solidFill>
                  <a:schemeClr val="bg1"/>
                </a:solidFill>
              </a:rPr>
              <a:t>GT</a:t>
            </a:r>
          </a:p>
        </p:txBody>
      </p:sp>
      <p:sp>
        <p:nvSpPr>
          <p:cNvPr id="82" name="TextBox 27">
            <a:extLst>
              <a:ext uri="{FF2B5EF4-FFF2-40B4-BE49-F238E27FC236}">
                <a16:creationId xmlns:a16="http://schemas.microsoft.com/office/drawing/2014/main" id="{7C3A7333-7221-4F32-9DB0-FF4B672293C5}"/>
              </a:ext>
            </a:extLst>
          </p:cNvPr>
          <p:cNvSpPr txBox="1"/>
          <p:nvPr/>
        </p:nvSpPr>
        <p:spPr>
          <a:xfrm>
            <a:off x="2749130" y="5701157"/>
            <a:ext cx="14241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dirty="0">
                <a:solidFill>
                  <a:schemeClr val="bg1"/>
                </a:solidFill>
              </a:rPr>
              <a:t>Prediction</a:t>
            </a:r>
          </a:p>
        </p:txBody>
      </p:sp>
      <p:pic>
        <p:nvPicPr>
          <p:cNvPr id="83" name="Picture 82">
            <a:extLst>
              <a:ext uri="{FF2B5EF4-FFF2-40B4-BE49-F238E27FC236}">
                <a16:creationId xmlns:a16="http://schemas.microsoft.com/office/drawing/2014/main" id="{53D6E6E2-A1F5-4A59-8DCC-B8AFA884F6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4619" y="4904623"/>
            <a:ext cx="2042504" cy="796534"/>
          </a:xfrm>
          <a:prstGeom prst="rect">
            <a:avLst/>
          </a:prstGeom>
        </p:spPr>
      </p:pic>
      <p:sp>
        <p:nvSpPr>
          <p:cNvPr id="84" name="TextBox 24">
            <a:extLst>
              <a:ext uri="{FF2B5EF4-FFF2-40B4-BE49-F238E27FC236}">
                <a16:creationId xmlns:a16="http://schemas.microsoft.com/office/drawing/2014/main" id="{1B62FDF1-7F4D-46F3-A97D-CDE45A910A7B}"/>
              </a:ext>
            </a:extLst>
          </p:cNvPr>
          <p:cNvSpPr txBox="1"/>
          <p:nvPr/>
        </p:nvSpPr>
        <p:spPr>
          <a:xfrm>
            <a:off x="2857697" y="6367525"/>
            <a:ext cx="159417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solidFill>
                  <a:schemeClr val="tx2">
                    <a:lumMod val="50000"/>
                  </a:schemeClr>
                </a:solidFill>
              </a:rPr>
              <a:t>Discontinuity</a:t>
            </a: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A01BBEE5-38DE-49F3-B5AC-2A9D5E9F0F1A}"/>
              </a:ext>
            </a:extLst>
          </p:cNvPr>
          <p:cNvSpPr/>
          <p:nvPr/>
        </p:nvSpPr>
        <p:spPr>
          <a:xfrm>
            <a:off x="9078226" y="6166273"/>
            <a:ext cx="1346779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chemeClr val="tx2">
                    <a:lumMod val="50000"/>
                  </a:schemeClr>
                </a:solidFill>
              </a:rPr>
              <a:t>Mean poses</a:t>
            </a: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45E3CC5C-523D-4451-B735-4CDA754C15B1}"/>
              </a:ext>
            </a:extLst>
          </p:cNvPr>
          <p:cNvSpPr/>
          <p:nvPr/>
        </p:nvSpPr>
        <p:spPr>
          <a:xfrm>
            <a:off x="3991500" y="4965781"/>
            <a:ext cx="963601" cy="582976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pic>
        <p:nvPicPr>
          <p:cNvPr id="87" name="Picture 86">
            <a:extLst>
              <a:ext uri="{FF2B5EF4-FFF2-40B4-BE49-F238E27FC236}">
                <a16:creationId xmlns:a16="http://schemas.microsoft.com/office/drawing/2014/main" id="{20F07EC6-E58C-4B71-AD9B-4836D588E9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02314" y="5506551"/>
            <a:ext cx="2273656" cy="886679"/>
          </a:xfrm>
          <a:prstGeom prst="rect">
            <a:avLst/>
          </a:prstGeom>
        </p:spPr>
      </p:pic>
      <p:sp>
        <p:nvSpPr>
          <p:cNvPr id="88" name="Rectangle 87">
            <a:extLst>
              <a:ext uri="{FF2B5EF4-FFF2-40B4-BE49-F238E27FC236}">
                <a16:creationId xmlns:a16="http://schemas.microsoft.com/office/drawing/2014/main" id="{3BC4B40C-0531-4E07-B100-563EC9231842}"/>
              </a:ext>
            </a:extLst>
          </p:cNvPr>
          <p:cNvSpPr/>
          <p:nvPr/>
        </p:nvSpPr>
        <p:spPr>
          <a:xfrm>
            <a:off x="3991500" y="5613187"/>
            <a:ext cx="963601" cy="582976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45E3CC5C-523D-4451-B735-4CDA754C15B1}"/>
              </a:ext>
            </a:extLst>
          </p:cNvPr>
          <p:cNvSpPr/>
          <p:nvPr/>
        </p:nvSpPr>
        <p:spPr>
          <a:xfrm>
            <a:off x="2431000" y="4965781"/>
            <a:ext cx="588638" cy="582976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cxnSp>
        <p:nvCxnSpPr>
          <p:cNvPr id="90" name="Connector: Elbow 89">
            <a:extLst>
              <a:ext uri="{FF2B5EF4-FFF2-40B4-BE49-F238E27FC236}">
                <a16:creationId xmlns:a16="http://schemas.microsoft.com/office/drawing/2014/main" id="{377690BE-E34A-4682-8FDA-B0CB5D84B658}"/>
              </a:ext>
            </a:extLst>
          </p:cNvPr>
          <p:cNvCxnSpPr>
            <a:cxnSpLocks/>
            <a:stCxn id="89" idx="0"/>
            <a:endCxn id="86" idx="0"/>
          </p:cNvCxnSpPr>
          <p:nvPr/>
        </p:nvCxnSpPr>
        <p:spPr>
          <a:xfrm rot="5400000" flipH="1" flipV="1">
            <a:off x="3599310" y="4091790"/>
            <a:ext cx="12700" cy="1747982"/>
          </a:xfrm>
          <a:prstGeom prst="bentConnector3">
            <a:avLst>
              <a:gd name="adj1" fmla="val 1800000"/>
            </a:avLst>
          </a:prstGeom>
          <a:ln>
            <a:solidFill>
              <a:schemeClr val="tx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Connector: Elbow 90">
            <a:extLst>
              <a:ext uri="{FF2B5EF4-FFF2-40B4-BE49-F238E27FC236}">
                <a16:creationId xmlns:a16="http://schemas.microsoft.com/office/drawing/2014/main" id="{4202AB02-175D-449E-A6A8-1837A2D972FD}"/>
              </a:ext>
            </a:extLst>
          </p:cNvPr>
          <p:cNvCxnSpPr>
            <a:stCxn id="89" idx="2"/>
            <a:endCxn id="88" idx="2"/>
          </p:cNvCxnSpPr>
          <p:nvPr/>
        </p:nvCxnSpPr>
        <p:spPr>
          <a:xfrm rot="16200000" flipH="1">
            <a:off x="3275607" y="4998469"/>
            <a:ext cx="647406" cy="1747982"/>
          </a:xfrm>
          <a:prstGeom prst="bentConnector3">
            <a:avLst>
              <a:gd name="adj1" fmla="val 135310"/>
            </a:avLst>
          </a:prstGeom>
          <a:ln>
            <a:solidFill>
              <a:schemeClr val="tx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TextBox 46">
            <a:extLst>
              <a:ext uri="{FF2B5EF4-FFF2-40B4-BE49-F238E27FC236}">
                <a16:creationId xmlns:a16="http://schemas.microsoft.com/office/drawing/2014/main" id="{6D7F6E26-EF61-4C9F-BE07-2044169A2A37}"/>
              </a:ext>
            </a:extLst>
          </p:cNvPr>
          <p:cNvSpPr txBox="1"/>
          <p:nvPr/>
        </p:nvSpPr>
        <p:spPr>
          <a:xfrm>
            <a:off x="6017102" y="4946020"/>
            <a:ext cx="8432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dirty="0">
                <a:solidFill>
                  <a:schemeClr val="bg1"/>
                </a:solidFill>
              </a:rPr>
              <a:t>…</a:t>
            </a:r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93" name="TextBox 47">
            <a:extLst>
              <a:ext uri="{FF2B5EF4-FFF2-40B4-BE49-F238E27FC236}">
                <a16:creationId xmlns:a16="http://schemas.microsoft.com/office/drawing/2014/main" id="{E10C8870-5DFD-4349-865E-FC1A0CE4F71E}"/>
              </a:ext>
            </a:extLst>
          </p:cNvPr>
          <p:cNvSpPr txBox="1"/>
          <p:nvPr/>
        </p:nvSpPr>
        <p:spPr>
          <a:xfrm>
            <a:off x="6017102" y="5585656"/>
            <a:ext cx="8432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dirty="0">
                <a:solidFill>
                  <a:schemeClr val="bg1"/>
                </a:solidFill>
              </a:rPr>
              <a:t>…</a:t>
            </a:r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94" name="TextBox 48">
            <a:extLst>
              <a:ext uri="{FF2B5EF4-FFF2-40B4-BE49-F238E27FC236}">
                <a16:creationId xmlns:a16="http://schemas.microsoft.com/office/drawing/2014/main" id="{DB00CB06-0211-4699-AF16-5C6B4B964EB5}"/>
              </a:ext>
            </a:extLst>
          </p:cNvPr>
          <p:cNvSpPr txBox="1"/>
          <p:nvPr/>
        </p:nvSpPr>
        <p:spPr>
          <a:xfrm>
            <a:off x="8865545" y="4922376"/>
            <a:ext cx="8432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dirty="0">
                <a:solidFill>
                  <a:schemeClr val="bg1"/>
                </a:solidFill>
              </a:rPr>
              <a:t>…</a:t>
            </a:r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95" name="TextBox 49">
            <a:extLst>
              <a:ext uri="{FF2B5EF4-FFF2-40B4-BE49-F238E27FC236}">
                <a16:creationId xmlns:a16="http://schemas.microsoft.com/office/drawing/2014/main" id="{49A56B27-843D-49EC-9992-3E8DEF1C0B80}"/>
              </a:ext>
            </a:extLst>
          </p:cNvPr>
          <p:cNvSpPr txBox="1"/>
          <p:nvPr/>
        </p:nvSpPr>
        <p:spPr>
          <a:xfrm>
            <a:off x="8865545" y="5562012"/>
            <a:ext cx="8432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dirty="0">
                <a:solidFill>
                  <a:schemeClr val="bg1"/>
                </a:solidFill>
              </a:rPr>
              <a:t>…</a:t>
            </a:r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BA0DCA3F-E7EF-4447-AC21-5595DABD8923}"/>
              </a:ext>
            </a:extLst>
          </p:cNvPr>
          <p:cNvSpPr/>
          <p:nvPr/>
        </p:nvSpPr>
        <p:spPr>
          <a:xfrm>
            <a:off x="7830275" y="5603307"/>
            <a:ext cx="3842683" cy="582976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97" name="Rectangle: Rounded Corners 96">
            <a:extLst>
              <a:ext uri="{FF2B5EF4-FFF2-40B4-BE49-F238E27FC236}">
                <a16:creationId xmlns:a16="http://schemas.microsoft.com/office/drawing/2014/main" id="{2B713BAA-0359-42E1-82CA-2F7EE93A099C}"/>
              </a:ext>
            </a:extLst>
          </p:cNvPr>
          <p:cNvSpPr/>
          <p:nvPr/>
        </p:nvSpPr>
        <p:spPr>
          <a:xfrm>
            <a:off x="6470444" y="4904624"/>
            <a:ext cx="769077" cy="1300980"/>
          </a:xfrm>
          <a:prstGeom prst="round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B0A7C1D1-19CB-4DCC-B30C-B38296DBD190}"/>
              </a:ext>
            </a:extLst>
          </p:cNvPr>
          <p:cNvSpPr/>
          <p:nvPr/>
        </p:nvSpPr>
        <p:spPr>
          <a:xfrm>
            <a:off x="6049360" y="6249697"/>
            <a:ext cx="1716496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chemeClr val="tx2">
                    <a:lumMod val="50000"/>
                  </a:schemeClr>
                </a:solidFill>
              </a:rPr>
              <a:t>Unnatural pose</a:t>
            </a:r>
          </a:p>
        </p:txBody>
      </p:sp>
    </p:spTree>
    <p:extLst>
      <p:ext uri="{BB962C8B-B14F-4D97-AF65-F5344CB8AC3E}">
        <p14:creationId xmlns:p14="http://schemas.microsoft.com/office/powerpoint/2010/main" val="41961914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12C1712-7C2A-4F82-8D9C-6033C997E67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3C53208-37B1-4C2B-82C1-C02C6BAB97A7}" type="slidenum">
              <a:rPr lang="en-GB" smtClean="0"/>
              <a:t>5</a:t>
            </a:fld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71DDBFA-BA79-4AFC-8832-8D88229C0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/>
              <a:t>Motivations</a:t>
            </a:r>
            <a:endParaRPr lang="en-GB" sz="4800" dirty="0"/>
          </a:p>
        </p:txBody>
      </p:sp>
      <p:sp>
        <p:nvSpPr>
          <p:cNvPr id="30" name="Content Placeholder 7">
            <a:extLst>
              <a:ext uri="{FF2B5EF4-FFF2-40B4-BE49-F238E27FC236}">
                <a16:creationId xmlns:a16="http://schemas.microsoft.com/office/drawing/2014/main" id="{6AFAFAAB-FAC8-4487-9C36-AB39CA6309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524000"/>
            <a:ext cx="10972800" cy="4572000"/>
          </a:xfrm>
        </p:spPr>
        <p:txBody>
          <a:bodyPr>
            <a:normAutofit/>
          </a:bodyPr>
          <a:lstStyle/>
          <a:p>
            <a:r>
              <a:rPr lang="en-US" dirty="0"/>
              <a:t>Problems in past work</a:t>
            </a:r>
          </a:p>
          <a:p>
            <a:pPr marL="708651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Spatial---Generating unnatural poses or </a:t>
            </a:r>
            <a:r>
              <a:rPr lang="en-US" dirty="0">
                <a:solidFill>
                  <a:schemeClr val="bg1"/>
                </a:solidFill>
              </a:rPr>
              <a:t>artifacts</a:t>
            </a:r>
            <a:endParaRPr lang="en-US" sz="2200" dirty="0">
              <a:solidFill>
                <a:schemeClr val="bg1"/>
              </a:solidFill>
            </a:endParaRPr>
          </a:p>
          <a:p>
            <a:pPr marL="1165851" lvl="2" indent="-342900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bg1"/>
                </a:solidFill>
              </a:rPr>
              <a:t>Causes: No/Bad modeling of spatial correlations </a:t>
            </a:r>
            <a:r>
              <a:rPr lang="en-US" sz="1600" dirty="0">
                <a:solidFill>
                  <a:schemeClr val="bg1"/>
                </a:solidFill>
                <a:sym typeface="Wingdings" panose="05000000000000000000" pitchFamily="2" charset="2"/>
              </a:rPr>
              <a:t></a:t>
            </a:r>
            <a:r>
              <a:rPr lang="en-US" sz="1600" dirty="0">
                <a:solidFill>
                  <a:schemeClr val="bg1"/>
                </a:solidFill>
              </a:rPr>
              <a:t> Our solution: </a:t>
            </a:r>
            <a:r>
              <a:rPr lang="en-US" sz="1600" i="1" dirty="0">
                <a:solidFill>
                  <a:srgbClr val="C00000"/>
                </a:solidFill>
              </a:rPr>
              <a:t>Graph convolutions </a:t>
            </a:r>
            <a:r>
              <a:rPr lang="en-US" sz="1600" i="1" dirty="0">
                <a:solidFill>
                  <a:schemeClr val="bg1"/>
                </a:solidFill>
              </a:rPr>
              <a:t>for modeling spatial dependencies</a:t>
            </a:r>
            <a:endParaRPr lang="en-US" sz="1800" dirty="0">
              <a:solidFill>
                <a:schemeClr val="bg1"/>
              </a:solidFill>
            </a:endParaRPr>
          </a:p>
          <a:p>
            <a:pPr marL="708651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Temporal---Short-term discontinuity</a:t>
            </a:r>
          </a:p>
          <a:p>
            <a:pPr marL="1165851" lvl="2" indent="-342900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bg1"/>
                </a:solidFill>
              </a:rPr>
              <a:t>Causes: Dynamic is not observed in motion history </a:t>
            </a:r>
            <a:r>
              <a:rPr lang="en-US" sz="1600" dirty="0">
                <a:solidFill>
                  <a:schemeClr val="bg1"/>
                </a:solidFill>
                <a:sym typeface="Wingdings" panose="05000000000000000000" pitchFamily="2" charset="2"/>
              </a:rPr>
              <a:t></a:t>
            </a:r>
            <a:r>
              <a:rPr lang="en-US" sz="1600" dirty="0">
                <a:solidFill>
                  <a:schemeClr val="bg1"/>
                </a:solidFill>
              </a:rPr>
              <a:t> Our solution: </a:t>
            </a:r>
            <a:r>
              <a:rPr lang="en-US" sz="1600" i="1" dirty="0">
                <a:solidFill>
                  <a:schemeClr val="bg1"/>
                </a:solidFill>
              </a:rPr>
              <a:t>Modeling </a:t>
            </a:r>
            <a:r>
              <a:rPr lang="en-US" sz="1600" i="1" dirty="0">
                <a:solidFill>
                  <a:srgbClr val="C00000"/>
                </a:solidFill>
              </a:rPr>
              <a:t>motion gradient </a:t>
            </a:r>
            <a:r>
              <a:rPr lang="en-US" sz="1600" i="1" dirty="0">
                <a:solidFill>
                  <a:schemeClr val="bg1"/>
                </a:solidFill>
              </a:rPr>
              <a:t>(i.e., velocity) instead of raw position</a:t>
            </a:r>
            <a:endParaRPr lang="en-US" sz="1800" dirty="0">
              <a:solidFill>
                <a:schemeClr val="bg1"/>
              </a:solidFill>
            </a:endParaRPr>
          </a:p>
          <a:p>
            <a:pPr marL="708651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Temporal--- Long-term mean poses </a:t>
            </a:r>
          </a:p>
          <a:p>
            <a:pPr marL="1165851" lvl="2" indent="-342900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bg1"/>
                </a:solidFill>
              </a:rPr>
              <a:t>Causes: Motion drift with error propagation </a:t>
            </a:r>
            <a:r>
              <a:rPr lang="en-US" sz="1600" dirty="0">
                <a:solidFill>
                  <a:schemeClr val="bg1"/>
                </a:solidFill>
                <a:sym typeface="Wingdings" panose="05000000000000000000" pitchFamily="2" charset="2"/>
              </a:rPr>
              <a:t></a:t>
            </a:r>
            <a:r>
              <a:rPr lang="en-US" altLang="zh-CN" sz="1600" dirty="0">
                <a:solidFill>
                  <a:schemeClr val="bg1"/>
                </a:solidFill>
              </a:rPr>
              <a:t> Our solution: </a:t>
            </a:r>
            <a:r>
              <a:rPr lang="en-US" sz="1600" i="1" dirty="0">
                <a:solidFill>
                  <a:srgbClr val="C00000"/>
                </a:solidFill>
              </a:rPr>
              <a:t>GAN</a:t>
            </a:r>
            <a:r>
              <a:rPr lang="en-US" sz="1600" i="1" dirty="0">
                <a:solidFill>
                  <a:schemeClr val="bg1"/>
                </a:solidFill>
              </a:rPr>
              <a:t> to revise long-term motion trend </a:t>
            </a:r>
            <a:endParaRPr lang="en-US" sz="1900" i="1" dirty="0">
              <a:solidFill>
                <a:schemeClr val="bg1"/>
              </a:solidFill>
            </a:endParaRPr>
          </a:p>
          <a:p>
            <a:endParaRPr lang="en-US" dirty="0"/>
          </a:p>
          <a:p>
            <a:endParaRPr lang="en-GB" dirty="0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F0ED4C9-ADE4-4E0D-B9B3-0311AE8C50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5703" y="4866915"/>
            <a:ext cx="2042504" cy="796534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6741065F-0AFC-404D-9840-66B02AF855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35669" y="4866915"/>
            <a:ext cx="2603981" cy="146478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791129C1-40EF-4E16-8187-3AA4048C46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3502" y="4853400"/>
            <a:ext cx="2603981" cy="1464787"/>
          </a:xfrm>
          <a:prstGeom prst="rect">
            <a:avLst/>
          </a:prstGeom>
        </p:spPr>
      </p:pic>
      <p:sp>
        <p:nvSpPr>
          <p:cNvPr id="37" name="TextBox 19">
            <a:extLst>
              <a:ext uri="{FF2B5EF4-FFF2-40B4-BE49-F238E27FC236}">
                <a16:creationId xmlns:a16="http://schemas.microsoft.com/office/drawing/2014/main" id="{68EE7675-48B9-4884-B6ED-B68D1970EE88}"/>
              </a:ext>
            </a:extLst>
          </p:cNvPr>
          <p:cNvSpPr txBox="1"/>
          <p:nvPr/>
        </p:nvSpPr>
        <p:spPr>
          <a:xfrm>
            <a:off x="339225" y="4965781"/>
            <a:ext cx="1154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dirty="0">
                <a:solidFill>
                  <a:schemeClr val="bg1"/>
                </a:solidFill>
              </a:rPr>
              <a:t>Input</a:t>
            </a:r>
          </a:p>
        </p:txBody>
      </p:sp>
      <p:sp>
        <p:nvSpPr>
          <p:cNvPr id="40" name="TextBox 26">
            <a:extLst>
              <a:ext uri="{FF2B5EF4-FFF2-40B4-BE49-F238E27FC236}">
                <a16:creationId xmlns:a16="http://schemas.microsoft.com/office/drawing/2014/main" id="{619CAEF5-9F63-4967-A367-154D60432002}"/>
              </a:ext>
            </a:extLst>
          </p:cNvPr>
          <p:cNvSpPr txBox="1"/>
          <p:nvPr/>
        </p:nvSpPr>
        <p:spPr>
          <a:xfrm>
            <a:off x="3471747" y="5050350"/>
            <a:ext cx="5812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dirty="0">
                <a:solidFill>
                  <a:schemeClr val="bg1"/>
                </a:solidFill>
              </a:rPr>
              <a:t>GT</a:t>
            </a:r>
          </a:p>
        </p:txBody>
      </p:sp>
      <p:sp>
        <p:nvSpPr>
          <p:cNvPr id="41" name="TextBox 27">
            <a:extLst>
              <a:ext uri="{FF2B5EF4-FFF2-40B4-BE49-F238E27FC236}">
                <a16:creationId xmlns:a16="http://schemas.microsoft.com/office/drawing/2014/main" id="{87A7A045-B54C-48FE-9CB9-2224D24F1998}"/>
              </a:ext>
            </a:extLst>
          </p:cNvPr>
          <p:cNvSpPr txBox="1"/>
          <p:nvPr/>
        </p:nvSpPr>
        <p:spPr>
          <a:xfrm>
            <a:off x="2749130" y="5701157"/>
            <a:ext cx="14241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dirty="0">
                <a:solidFill>
                  <a:schemeClr val="bg1"/>
                </a:solidFill>
              </a:rPr>
              <a:t>Prediction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8A8B01E3-73C4-4C13-B61C-B19FAB954A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4619" y="4904623"/>
            <a:ext cx="2042504" cy="796534"/>
          </a:xfrm>
          <a:prstGeom prst="rect">
            <a:avLst/>
          </a:prstGeom>
        </p:spPr>
      </p:pic>
      <p:sp>
        <p:nvSpPr>
          <p:cNvPr id="44" name="TextBox 24">
            <a:extLst>
              <a:ext uri="{FF2B5EF4-FFF2-40B4-BE49-F238E27FC236}">
                <a16:creationId xmlns:a16="http://schemas.microsoft.com/office/drawing/2014/main" id="{18133A70-DE54-40C6-9CA6-9B60D36FE101}"/>
              </a:ext>
            </a:extLst>
          </p:cNvPr>
          <p:cNvSpPr txBox="1"/>
          <p:nvPr/>
        </p:nvSpPr>
        <p:spPr>
          <a:xfrm>
            <a:off x="2857697" y="6367525"/>
            <a:ext cx="159417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solidFill>
                  <a:schemeClr val="tx2">
                    <a:lumMod val="50000"/>
                  </a:schemeClr>
                </a:solidFill>
              </a:rPr>
              <a:t>Discontinuity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81FE9118-860C-4486-9D09-10007C8DF2A8}"/>
              </a:ext>
            </a:extLst>
          </p:cNvPr>
          <p:cNvSpPr/>
          <p:nvPr/>
        </p:nvSpPr>
        <p:spPr>
          <a:xfrm>
            <a:off x="9078226" y="6166273"/>
            <a:ext cx="1346779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chemeClr val="tx2">
                    <a:lumMod val="50000"/>
                  </a:schemeClr>
                </a:solidFill>
              </a:rPr>
              <a:t>Mean poses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1F91B8C3-95B9-4204-A49B-BFD84E572283}"/>
              </a:ext>
            </a:extLst>
          </p:cNvPr>
          <p:cNvSpPr/>
          <p:nvPr/>
        </p:nvSpPr>
        <p:spPr>
          <a:xfrm>
            <a:off x="3991500" y="4965781"/>
            <a:ext cx="963601" cy="582976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C4E53FEC-4D94-487F-B786-6AD4C1505E5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02314" y="5506551"/>
            <a:ext cx="2273656" cy="886679"/>
          </a:xfrm>
          <a:prstGeom prst="rect">
            <a:avLst/>
          </a:prstGeom>
        </p:spPr>
      </p:pic>
      <p:sp>
        <p:nvSpPr>
          <p:cNvPr id="56" name="Rectangle 55">
            <a:extLst>
              <a:ext uri="{FF2B5EF4-FFF2-40B4-BE49-F238E27FC236}">
                <a16:creationId xmlns:a16="http://schemas.microsoft.com/office/drawing/2014/main" id="{5ADF8A46-3AEF-46DD-B856-E5894ADE5897}"/>
              </a:ext>
            </a:extLst>
          </p:cNvPr>
          <p:cNvSpPr/>
          <p:nvPr/>
        </p:nvSpPr>
        <p:spPr>
          <a:xfrm>
            <a:off x="3991500" y="5613187"/>
            <a:ext cx="963601" cy="582976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0E71AFFF-4946-4117-B65B-B5564E353C2F}"/>
              </a:ext>
            </a:extLst>
          </p:cNvPr>
          <p:cNvSpPr/>
          <p:nvPr/>
        </p:nvSpPr>
        <p:spPr>
          <a:xfrm>
            <a:off x="2431000" y="4965781"/>
            <a:ext cx="588638" cy="582976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cxnSp>
        <p:nvCxnSpPr>
          <p:cNvPr id="58" name="Connector: Elbow 57">
            <a:extLst>
              <a:ext uri="{FF2B5EF4-FFF2-40B4-BE49-F238E27FC236}">
                <a16:creationId xmlns:a16="http://schemas.microsoft.com/office/drawing/2014/main" id="{7D85EB7E-6C89-49A9-B635-0FD308578B0A}"/>
              </a:ext>
            </a:extLst>
          </p:cNvPr>
          <p:cNvCxnSpPr>
            <a:cxnSpLocks/>
            <a:stCxn id="57" idx="0"/>
            <a:endCxn id="52" idx="0"/>
          </p:cNvCxnSpPr>
          <p:nvPr/>
        </p:nvCxnSpPr>
        <p:spPr>
          <a:xfrm rot="5400000" flipH="1" flipV="1">
            <a:off x="3599310" y="4091790"/>
            <a:ext cx="12700" cy="1747982"/>
          </a:xfrm>
          <a:prstGeom prst="bentConnector3">
            <a:avLst>
              <a:gd name="adj1" fmla="val 1800000"/>
            </a:avLst>
          </a:prstGeom>
          <a:ln>
            <a:solidFill>
              <a:schemeClr val="tx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nector: Elbow 58">
            <a:extLst>
              <a:ext uri="{FF2B5EF4-FFF2-40B4-BE49-F238E27FC236}">
                <a16:creationId xmlns:a16="http://schemas.microsoft.com/office/drawing/2014/main" id="{C2964C4C-CE31-4D51-B859-45E453A2DCDE}"/>
              </a:ext>
            </a:extLst>
          </p:cNvPr>
          <p:cNvCxnSpPr>
            <a:stCxn id="57" idx="2"/>
            <a:endCxn id="56" idx="2"/>
          </p:cNvCxnSpPr>
          <p:nvPr/>
        </p:nvCxnSpPr>
        <p:spPr>
          <a:xfrm rot="16200000" flipH="1">
            <a:off x="3275607" y="4998469"/>
            <a:ext cx="647406" cy="1747982"/>
          </a:xfrm>
          <a:prstGeom prst="bentConnector3">
            <a:avLst>
              <a:gd name="adj1" fmla="val 135310"/>
            </a:avLst>
          </a:prstGeom>
          <a:ln>
            <a:solidFill>
              <a:schemeClr val="tx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46">
            <a:extLst>
              <a:ext uri="{FF2B5EF4-FFF2-40B4-BE49-F238E27FC236}">
                <a16:creationId xmlns:a16="http://schemas.microsoft.com/office/drawing/2014/main" id="{60B03FB4-F741-440A-87FA-C8EED3C4F074}"/>
              </a:ext>
            </a:extLst>
          </p:cNvPr>
          <p:cNvSpPr txBox="1"/>
          <p:nvPr/>
        </p:nvSpPr>
        <p:spPr>
          <a:xfrm>
            <a:off x="6017102" y="4946020"/>
            <a:ext cx="8432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dirty="0">
                <a:solidFill>
                  <a:schemeClr val="bg1"/>
                </a:solidFill>
              </a:rPr>
              <a:t>…</a:t>
            </a:r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61" name="TextBox 47">
            <a:extLst>
              <a:ext uri="{FF2B5EF4-FFF2-40B4-BE49-F238E27FC236}">
                <a16:creationId xmlns:a16="http://schemas.microsoft.com/office/drawing/2014/main" id="{6F5A7D70-9816-4272-B7B1-307FE4109FA5}"/>
              </a:ext>
            </a:extLst>
          </p:cNvPr>
          <p:cNvSpPr txBox="1"/>
          <p:nvPr/>
        </p:nvSpPr>
        <p:spPr>
          <a:xfrm>
            <a:off x="6017102" y="5585656"/>
            <a:ext cx="8432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dirty="0">
                <a:solidFill>
                  <a:schemeClr val="bg1"/>
                </a:solidFill>
              </a:rPr>
              <a:t>…</a:t>
            </a:r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62" name="TextBox 48">
            <a:extLst>
              <a:ext uri="{FF2B5EF4-FFF2-40B4-BE49-F238E27FC236}">
                <a16:creationId xmlns:a16="http://schemas.microsoft.com/office/drawing/2014/main" id="{076DED45-BF1C-4089-8818-BA84D661938E}"/>
              </a:ext>
            </a:extLst>
          </p:cNvPr>
          <p:cNvSpPr txBox="1"/>
          <p:nvPr/>
        </p:nvSpPr>
        <p:spPr>
          <a:xfrm>
            <a:off x="8865545" y="4922376"/>
            <a:ext cx="8432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dirty="0">
                <a:solidFill>
                  <a:schemeClr val="bg1"/>
                </a:solidFill>
              </a:rPr>
              <a:t>…</a:t>
            </a:r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63" name="TextBox 49">
            <a:extLst>
              <a:ext uri="{FF2B5EF4-FFF2-40B4-BE49-F238E27FC236}">
                <a16:creationId xmlns:a16="http://schemas.microsoft.com/office/drawing/2014/main" id="{99FD785E-C102-4C85-8B80-66C6D2D3BA9B}"/>
              </a:ext>
            </a:extLst>
          </p:cNvPr>
          <p:cNvSpPr txBox="1"/>
          <p:nvPr/>
        </p:nvSpPr>
        <p:spPr>
          <a:xfrm>
            <a:off x="8865545" y="5562012"/>
            <a:ext cx="8432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dirty="0">
                <a:solidFill>
                  <a:schemeClr val="bg1"/>
                </a:solidFill>
              </a:rPr>
              <a:t>…</a:t>
            </a:r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AB79A80C-C30A-4276-BB75-6209569ACB79}"/>
              </a:ext>
            </a:extLst>
          </p:cNvPr>
          <p:cNvSpPr/>
          <p:nvPr/>
        </p:nvSpPr>
        <p:spPr>
          <a:xfrm>
            <a:off x="7830275" y="5603307"/>
            <a:ext cx="3842683" cy="582976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94CA03A5-C67D-4181-BC85-1302345107F3}"/>
              </a:ext>
            </a:extLst>
          </p:cNvPr>
          <p:cNvSpPr/>
          <p:nvPr/>
        </p:nvSpPr>
        <p:spPr>
          <a:xfrm>
            <a:off x="6470444" y="4904624"/>
            <a:ext cx="769077" cy="1300980"/>
          </a:xfrm>
          <a:prstGeom prst="round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463E1388-6EA1-4186-B5B0-3CFE1769023F}"/>
              </a:ext>
            </a:extLst>
          </p:cNvPr>
          <p:cNvSpPr/>
          <p:nvPr/>
        </p:nvSpPr>
        <p:spPr>
          <a:xfrm>
            <a:off x="6049360" y="6249697"/>
            <a:ext cx="1716496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chemeClr val="tx2">
                    <a:lumMod val="50000"/>
                  </a:schemeClr>
                </a:solidFill>
              </a:rPr>
              <a:t>Unnatural pose</a:t>
            </a:r>
          </a:p>
        </p:txBody>
      </p:sp>
    </p:spTree>
    <p:extLst>
      <p:ext uri="{BB962C8B-B14F-4D97-AF65-F5344CB8AC3E}">
        <p14:creationId xmlns:p14="http://schemas.microsoft.com/office/powerpoint/2010/main" val="710962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lide Number Placeholder 27">
            <a:extLst>
              <a:ext uri="{FF2B5EF4-FFF2-40B4-BE49-F238E27FC236}">
                <a16:creationId xmlns:a16="http://schemas.microsoft.com/office/drawing/2014/main" id="{F04975B7-EAEF-4697-9A0D-665EBDE00B2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3C53208-37B1-4C2B-82C1-C02C6BAB97A7}" type="slidenum">
              <a:rPr lang="en-GB" smtClean="0"/>
              <a:t>6</a:t>
            </a:fld>
            <a:endParaRPr lang="en-GB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1BC419F-E888-4C04-AE4B-CF922A5FBC28}"/>
              </a:ext>
            </a:extLst>
          </p:cNvPr>
          <p:cNvSpPr txBox="1"/>
          <p:nvPr/>
        </p:nvSpPr>
        <p:spPr>
          <a:xfrm>
            <a:off x="6039952" y="6107099"/>
            <a:ext cx="51735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600" i="1" dirty="0">
                <a:solidFill>
                  <a:srgbClr val="C00000"/>
                </a:solidFill>
              </a:rPr>
              <a:t>Limitation: </a:t>
            </a:r>
            <a:r>
              <a:rPr lang="en-US" sz="1600" i="1" dirty="0">
                <a:solidFill>
                  <a:srgbClr val="C00000"/>
                </a:solidFill>
              </a:rPr>
              <a:t>diffusion along single direction restricts the flexibility of graph representation</a:t>
            </a:r>
            <a:endParaRPr lang="en-GB" sz="1600" i="1" dirty="0">
              <a:solidFill>
                <a:srgbClr val="C00000"/>
              </a:solidFill>
            </a:endParaRPr>
          </a:p>
        </p:txBody>
      </p:sp>
      <p:sp>
        <p:nvSpPr>
          <p:cNvPr id="18" name="Title 3">
            <a:extLst>
              <a:ext uri="{FF2B5EF4-FFF2-40B4-BE49-F238E27FC236}">
                <a16:creationId xmlns:a16="http://schemas.microsoft.com/office/drawing/2014/main" id="{A5813A32-8505-4994-8AB4-CA65F08A2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1219200"/>
          </a:xfrm>
        </p:spPr>
        <p:txBody>
          <a:bodyPr/>
          <a:lstStyle/>
          <a:p>
            <a:r>
              <a:rPr lang="en-US" sz="4800" dirty="0"/>
              <a:t>Preliminary</a:t>
            </a:r>
            <a:endParaRPr lang="en-GB" sz="4800" dirty="0"/>
          </a:p>
        </p:txBody>
      </p:sp>
      <p:sp>
        <p:nvSpPr>
          <p:cNvPr id="14" name="Content Placeholder 7">
            <a:extLst>
              <a:ext uri="{FF2B5EF4-FFF2-40B4-BE49-F238E27FC236}">
                <a16:creationId xmlns:a16="http://schemas.microsoft.com/office/drawing/2014/main" id="{97AA04CF-1563-4B2C-AE62-C50574D93A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524000"/>
            <a:ext cx="10972800" cy="4572000"/>
          </a:xfrm>
        </p:spPr>
        <p:txBody>
          <a:bodyPr>
            <a:normAutofit/>
          </a:bodyPr>
          <a:lstStyle/>
          <a:p>
            <a:r>
              <a:rPr lang="en-US" dirty="0"/>
              <a:t>Graph representations for human skeleton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Graph </a:t>
            </a:r>
            <a:r>
              <a:rPr lang="en-US"/>
              <a:t>diffusion convolution</a:t>
            </a:r>
            <a:endParaRPr lang="en-US" dirty="0"/>
          </a:p>
          <a:p>
            <a:endParaRPr lang="en-GB" dirty="0"/>
          </a:p>
        </p:txBody>
      </p:sp>
      <p:pic>
        <p:nvPicPr>
          <p:cNvPr id="4108" name="Picture 12">
            <a:extLst>
              <a:ext uri="{FF2B5EF4-FFF2-40B4-BE49-F238E27FC236}">
                <a16:creationId xmlns:a16="http://schemas.microsoft.com/office/drawing/2014/main" id="{BC1F549D-8921-41D8-91E2-5031C603A7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607595" y="2008808"/>
            <a:ext cx="1092706" cy="1950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92BCE05B-E43C-4295-8A36-9F7A2E84E45B}"/>
              </a:ext>
            </a:extLst>
          </p:cNvPr>
          <p:cNvSpPr/>
          <p:nvPr/>
        </p:nvSpPr>
        <p:spPr>
          <a:xfrm>
            <a:off x="2111813" y="2064471"/>
            <a:ext cx="103695" cy="103695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4CDB8155-57F3-4A77-A903-85A1F6070300}"/>
              </a:ext>
            </a:extLst>
          </p:cNvPr>
          <p:cNvSpPr/>
          <p:nvPr/>
        </p:nvSpPr>
        <p:spPr>
          <a:xfrm>
            <a:off x="2103862" y="2320567"/>
            <a:ext cx="103695" cy="103695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28D2EBBB-EDAF-4722-846A-913C9D8AC8BE}"/>
              </a:ext>
            </a:extLst>
          </p:cNvPr>
          <p:cNvSpPr/>
          <p:nvPr/>
        </p:nvSpPr>
        <p:spPr>
          <a:xfrm>
            <a:off x="1869358" y="2406061"/>
            <a:ext cx="103695" cy="103695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8703EA1A-D619-45FD-8414-EFC52259AFCC}"/>
              </a:ext>
            </a:extLst>
          </p:cNvPr>
          <p:cNvSpPr/>
          <p:nvPr/>
        </p:nvSpPr>
        <p:spPr>
          <a:xfrm>
            <a:off x="2321632" y="2401045"/>
            <a:ext cx="103695" cy="103695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F956D672-7DA8-4C84-A4AA-B3E8F3A604B6}"/>
              </a:ext>
            </a:extLst>
          </p:cNvPr>
          <p:cNvSpPr/>
          <p:nvPr/>
        </p:nvSpPr>
        <p:spPr>
          <a:xfrm>
            <a:off x="1833835" y="2676161"/>
            <a:ext cx="103695" cy="103695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A31E2180-6084-46A2-9B90-8614ACF3D11D}"/>
              </a:ext>
            </a:extLst>
          </p:cNvPr>
          <p:cNvSpPr/>
          <p:nvPr/>
        </p:nvSpPr>
        <p:spPr>
          <a:xfrm>
            <a:off x="1661511" y="3035949"/>
            <a:ext cx="103695" cy="103695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2A02C4E3-50C7-4382-9E31-B29D33329201}"/>
              </a:ext>
            </a:extLst>
          </p:cNvPr>
          <p:cNvSpPr/>
          <p:nvPr/>
        </p:nvSpPr>
        <p:spPr>
          <a:xfrm>
            <a:off x="2397265" y="2676161"/>
            <a:ext cx="103695" cy="103695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AAC726DF-A6CE-4372-B7C2-01D425ED0590}"/>
              </a:ext>
            </a:extLst>
          </p:cNvPr>
          <p:cNvSpPr/>
          <p:nvPr/>
        </p:nvSpPr>
        <p:spPr>
          <a:xfrm>
            <a:off x="2509123" y="3035949"/>
            <a:ext cx="103695" cy="103695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8384D978-AD7C-4826-AA94-081DEA692BE0}"/>
              </a:ext>
            </a:extLst>
          </p:cNvPr>
          <p:cNvSpPr/>
          <p:nvPr/>
        </p:nvSpPr>
        <p:spPr>
          <a:xfrm>
            <a:off x="2105519" y="2572466"/>
            <a:ext cx="103695" cy="103695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CC823999-C638-4D2F-871B-AB9B9013781F}"/>
              </a:ext>
            </a:extLst>
          </p:cNvPr>
          <p:cNvSpPr/>
          <p:nvPr/>
        </p:nvSpPr>
        <p:spPr>
          <a:xfrm>
            <a:off x="2106698" y="2864826"/>
            <a:ext cx="103695" cy="103695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421C70B7-EBB3-4896-A189-80E08168E204}"/>
              </a:ext>
            </a:extLst>
          </p:cNvPr>
          <p:cNvSpPr/>
          <p:nvPr/>
        </p:nvSpPr>
        <p:spPr>
          <a:xfrm>
            <a:off x="1948414" y="3003984"/>
            <a:ext cx="103695" cy="103695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B18DBE4D-BD3B-43CF-AA8F-DE40185B6CBA}"/>
              </a:ext>
            </a:extLst>
          </p:cNvPr>
          <p:cNvSpPr/>
          <p:nvPr/>
        </p:nvSpPr>
        <p:spPr>
          <a:xfrm>
            <a:off x="2255778" y="3003984"/>
            <a:ext cx="103695" cy="103695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BD227D1D-2443-4A51-8031-370A004DCDF0}"/>
              </a:ext>
            </a:extLst>
          </p:cNvPr>
          <p:cNvSpPr/>
          <p:nvPr/>
        </p:nvSpPr>
        <p:spPr>
          <a:xfrm>
            <a:off x="1948413" y="3398266"/>
            <a:ext cx="103695" cy="103695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E15B7F95-870F-442C-A4FF-E8E981062CBB}"/>
              </a:ext>
            </a:extLst>
          </p:cNvPr>
          <p:cNvSpPr/>
          <p:nvPr/>
        </p:nvSpPr>
        <p:spPr>
          <a:xfrm>
            <a:off x="2255778" y="3398265"/>
            <a:ext cx="103695" cy="103695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45923FCA-45BD-41B8-A8F6-410087E8C103}"/>
              </a:ext>
            </a:extLst>
          </p:cNvPr>
          <p:cNvSpPr/>
          <p:nvPr/>
        </p:nvSpPr>
        <p:spPr>
          <a:xfrm>
            <a:off x="1896566" y="3785303"/>
            <a:ext cx="103695" cy="103695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EE396D8C-B16B-44A8-8F63-A2B37665B742}"/>
              </a:ext>
            </a:extLst>
          </p:cNvPr>
          <p:cNvSpPr/>
          <p:nvPr/>
        </p:nvSpPr>
        <p:spPr>
          <a:xfrm>
            <a:off x="2277565" y="3773127"/>
            <a:ext cx="103695" cy="103695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836BC35B-594C-4ECA-B1FA-5BB864686BFB}"/>
              </a:ext>
            </a:extLst>
          </p:cNvPr>
          <p:cNvCxnSpPr>
            <a:cxnSpLocks/>
            <a:stCxn id="24" idx="4"/>
            <a:endCxn id="26" idx="0"/>
          </p:cNvCxnSpPr>
          <p:nvPr/>
        </p:nvCxnSpPr>
        <p:spPr>
          <a:xfrm flipH="1">
            <a:off x="1885683" y="2509756"/>
            <a:ext cx="35523" cy="166405"/>
          </a:xfrm>
          <a:prstGeom prst="straightConnector1">
            <a:avLst/>
          </a:prstGeom>
          <a:ln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966EE10C-40BF-4526-B02E-A20F684A7AF5}"/>
              </a:ext>
            </a:extLst>
          </p:cNvPr>
          <p:cNvCxnSpPr>
            <a:stCxn id="24" idx="7"/>
            <a:endCxn id="23" idx="2"/>
          </p:cNvCxnSpPr>
          <p:nvPr/>
        </p:nvCxnSpPr>
        <p:spPr>
          <a:xfrm flipV="1">
            <a:off x="1957867" y="2372415"/>
            <a:ext cx="145995" cy="488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2780B330-8ABF-4436-BA8A-5E3BB39C120E}"/>
              </a:ext>
            </a:extLst>
          </p:cNvPr>
          <p:cNvCxnSpPr>
            <a:cxnSpLocks/>
            <a:stCxn id="23" idx="6"/>
            <a:endCxn id="25" idx="1"/>
          </p:cNvCxnSpPr>
          <p:nvPr/>
        </p:nvCxnSpPr>
        <p:spPr>
          <a:xfrm>
            <a:off x="2207557" y="2372415"/>
            <a:ext cx="129261" cy="438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3D6A872C-256E-495F-94B1-16C9D33C0D22}"/>
              </a:ext>
            </a:extLst>
          </p:cNvPr>
          <p:cNvCxnSpPr>
            <a:stCxn id="2" idx="4"/>
            <a:endCxn id="23" idx="0"/>
          </p:cNvCxnSpPr>
          <p:nvPr/>
        </p:nvCxnSpPr>
        <p:spPr>
          <a:xfrm flipH="1">
            <a:off x="2155710" y="2168166"/>
            <a:ext cx="7951" cy="15240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CD951D31-B084-4FEC-A278-B104DECB6DD3}"/>
              </a:ext>
            </a:extLst>
          </p:cNvPr>
          <p:cNvCxnSpPr>
            <a:cxnSpLocks/>
            <a:stCxn id="23" idx="4"/>
            <a:endCxn id="31" idx="0"/>
          </p:cNvCxnSpPr>
          <p:nvPr/>
        </p:nvCxnSpPr>
        <p:spPr>
          <a:xfrm>
            <a:off x="2155710" y="2424262"/>
            <a:ext cx="1657" cy="1482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30DA2BE5-8DE2-475D-A647-E0DBC46A3ABB}"/>
              </a:ext>
            </a:extLst>
          </p:cNvPr>
          <p:cNvCxnSpPr>
            <a:cxnSpLocks/>
            <a:stCxn id="25" idx="5"/>
            <a:endCxn id="29" idx="0"/>
          </p:cNvCxnSpPr>
          <p:nvPr/>
        </p:nvCxnSpPr>
        <p:spPr>
          <a:xfrm>
            <a:off x="2410141" y="2489554"/>
            <a:ext cx="38972" cy="18660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354B7B30-07A7-4612-9EC2-2E5D452B8A7C}"/>
              </a:ext>
            </a:extLst>
          </p:cNvPr>
          <p:cNvCxnSpPr>
            <a:cxnSpLocks/>
            <a:stCxn id="29" idx="5"/>
            <a:endCxn id="30" idx="0"/>
          </p:cNvCxnSpPr>
          <p:nvPr/>
        </p:nvCxnSpPr>
        <p:spPr>
          <a:xfrm>
            <a:off x="2485774" y="2764670"/>
            <a:ext cx="75197" cy="2712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06E705E0-F71C-4A5F-B646-E6D47016B512}"/>
              </a:ext>
            </a:extLst>
          </p:cNvPr>
          <p:cNvCxnSpPr>
            <a:cxnSpLocks/>
            <a:stCxn id="26" idx="3"/>
            <a:endCxn id="27" idx="7"/>
          </p:cNvCxnSpPr>
          <p:nvPr/>
        </p:nvCxnSpPr>
        <p:spPr>
          <a:xfrm flipH="1">
            <a:off x="1750020" y="2764670"/>
            <a:ext cx="99001" cy="2864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AE94A08D-5B44-4390-8DDF-752FFED0BDAF}"/>
              </a:ext>
            </a:extLst>
          </p:cNvPr>
          <p:cNvCxnSpPr>
            <a:stCxn id="31" idx="4"/>
            <a:endCxn id="32" idx="0"/>
          </p:cNvCxnSpPr>
          <p:nvPr/>
        </p:nvCxnSpPr>
        <p:spPr>
          <a:xfrm>
            <a:off x="2157367" y="2676161"/>
            <a:ext cx="1179" cy="1886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97" name="Straight Connector 4096">
            <a:extLst>
              <a:ext uri="{FF2B5EF4-FFF2-40B4-BE49-F238E27FC236}">
                <a16:creationId xmlns:a16="http://schemas.microsoft.com/office/drawing/2014/main" id="{F17FCC66-E47F-4727-BD5B-958AA72D4EBC}"/>
              </a:ext>
            </a:extLst>
          </p:cNvPr>
          <p:cNvCxnSpPr>
            <a:stCxn id="32" idx="3"/>
            <a:endCxn id="33" idx="7"/>
          </p:cNvCxnSpPr>
          <p:nvPr/>
        </p:nvCxnSpPr>
        <p:spPr>
          <a:xfrm flipH="1">
            <a:off x="2036923" y="2953335"/>
            <a:ext cx="84961" cy="658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01" name="Straight Connector 4100">
            <a:extLst>
              <a:ext uri="{FF2B5EF4-FFF2-40B4-BE49-F238E27FC236}">
                <a16:creationId xmlns:a16="http://schemas.microsoft.com/office/drawing/2014/main" id="{8969EAD3-79FD-4E01-B4F6-CA96EEF3BA9D}"/>
              </a:ext>
            </a:extLst>
          </p:cNvPr>
          <p:cNvCxnSpPr>
            <a:stCxn id="32" idx="5"/>
            <a:endCxn id="34" idx="1"/>
          </p:cNvCxnSpPr>
          <p:nvPr/>
        </p:nvCxnSpPr>
        <p:spPr>
          <a:xfrm>
            <a:off x="2195207" y="2953335"/>
            <a:ext cx="75757" cy="658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05" name="Straight Connector 4104">
            <a:extLst>
              <a:ext uri="{FF2B5EF4-FFF2-40B4-BE49-F238E27FC236}">
                <a16:creationId xmlns:a16="http://schemas.microsoft.com/office/drawing/2014/main" id="{BC430570-6771-4E57-BE70-C552684BDF56}"/>
              </a:ext>
            </a:extLst>
          </p:cNvPr>
          <p:cNvCxnSpPr>
            <a:stCxn id="33" idx="4"/>
            <a:endCxn id="35" idx="0"/>
          </p:cNvCxnSpPr>
          <p:nvPr/>
        </p:nvCxnSpPr>
        <p:spPr>
          <a:xfrm flipH="1">
            <a:off x="2000261" y="3107679"/>
            <a:ext cx="1" cy="290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09" name="Straight Connector 4108">
            <a:extLst>
              <a:ext uri="{FF2B5EF4-FFF2-40B4-BE49-F238E27FC236}">
                <a16:creationId xmlns:a16="http://schemas.microsoft.com/office/drawing/2014/main" id="{1CBBC1C7-7E31-407C-B083-6A2410320BD9}"/>
              </a:ext>
            </a:extLst>
          </p:cNvPr>
          <p:cNvCxnSpPr>
            <a:endCxn id="36" idx="0"/>
          </p:cNvCxnSpPr>
          <p:nvPr/>
        </p:nvCxnSpPr>
        <p:spPr>
          <a:xfrm>
            <a:off x="2307625" y="3036119"/>
            <a:ext cx="1" cy="3621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11" name="Straight Connector 4110">
            <a:extLst>
              <a:ext uri="{FF2B5EF4-FFF2-40B4-BE49-F238E27FC236}">
                <a16:creationId xmlns:a16="http://schemas.microsoft.com/office/drawing/2014/main" id="{8F1AA59C-9597-4BB1-A1A3-7321B355D33F}"/>
              </a:ext>
            </a:extLst>
          </p:cNvPr>
          <p:cNvCxnSpPr>
            <a:stCxn id="35" idx="4"/>
            <a:endCxn id="37" idx="0"/>
          </p:cNvCxnSpPr>
          <p:nvPr/>
        </p:nvCxnSpPr>
        <p:spPr>
          <a:xfrm flipH="1">
            <a:off x="1948414" y="3501961"/>
            <a:ext cx="51847" cy="28334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13" name="Straight Connector 4112">
            <a:extLst>
              <a:ext uri="{FF2B5EF4-FFF2-40B4-BE49-F238E27FC236}">
                <a16:creationId xmlns:a16="http://schemas.microsoft.com/office/drawing/2014/main" id="{ECE56D7F-715B-4311-B2E3-DCA5F6EAD8B3}"/>
              </a:ext>
            </a:extLst>
          </p:cNvPr>
          <p:cNvCxnSpPr>
            <a:stCxn id="36" idx="4"/>
            <a:endCxn id="38" idx="0"/>
          </p:cNvCxnSpPr>
          <p:nvPr/>
        </p:nvCxnSpPr>
        <p:spPr>
          <a:xfrm>
            <a:off x="2307626" y="3501960"/>
            <a:ext cx="21787" cy="2711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114" name="TextBox 4113">
                <a:extLst>
                  <a:ext uri="{FF2B5EF4-FFF2-40B4-BE49-F238E27FC236}">
                    <a16:creationId xmlns:a16="http://schemas.microsoft.com/office/drawing/2014/main" id="{41F0D544-76D0-4A76-A7A0-40A1838F909C}"/>
                  </a:ext>
                </a:extLst>
              </p:cNvPr>
              <p:cNvSpPr txBox="1"/>
              <p:nvPr/>
            </p:nvSpPr>
            <p:spPr>
              <a:xfrm>
                <a:off x="4649409" y="2206477"/>
                <a:ext cx="7336403" cy="13784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 algn="l"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chemeClr val="bg1"/>
                    </a:solidFill>
                  </a:rPr>
                  <a:t>Joints are typically representing graph nodes</a:t>
                </a:r>
              </a:p>
              <a:p>
                <a:pPr marL="285750" indent="-285750" algn="l"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chemeClr val="bg1"/>
                    </a:solidFill>
                  </a:rPr>
                  <a:t>Graph adjacency matrix denoting node connectivity</a:t>
                </a:r>
              </a:p>
              <a:p>
                <a:r>
                  <a:rPr lang="en-US" sz="1600" dirty="0">
                    <a:solidFill>
                      <a:schemeClr val="bg1"/>
                    </a:solidFill>
                  </a:rPr>
                  <a:t>	e.g.  </a:t>
                </a:r>
                <a:r>
                  <a:rPr lang="en-US" sz="1600" i="1" dirty="0">
                    <a:solidFill>
                      <a:schemeClr val="bg1"/>
                    </a:solidFill>
                  </a:rPr>
                  <a:t>A</a:t>
                </a:r>
                <a:r>
                  <a:rPr lang="en-US" sz="1600" dirty="0">
                    <a:solidFill>
                      <a:schemeClr val="bg1"/>
                    </a:solidFill>
                  </a:rPr>
                  <a:t> =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1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1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sz="1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1 1 0 0</m:t>
                            </m:r>
                            <m:r>
                              <a:rPr lang="en-GB" sz="1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 …</m:t>
                            </m:r>
                            <m:r>
                              <a:rPr lang="en-US" sz="1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  <m:e>
                            <m:r>
                              <a:rPr lang="en-US" sz="1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1 1 0 1</m:t>
                            </m:r>
                            <m:r>
                              <a:rPr lang="en-GB" sz="1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 …</m:t>
                            </m:r>
                            <m:r>
                              <a:rPr lang="en-US" sz="1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  <m:e>
                            <m:r>
                              <a:rPr lang="en-GB" sz="1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…</m:t>
                            </m:r>
                          </m:e>
                          <m:e>
                            <m:r>
                              <a:rPr lang="en-GB" sz="1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1 1 0 0 …1</m:t>
                            </m:r>
                          </m:e>
                        </m:eqArr>
                      </m:e>
                    </m:d>
                  </m:oMath>
                </a14:m>
                <a:r>
                  <a:rPr lang="en-GB" sz="1400" dirty="0">
                    <a:solidFill>
                      <a:schemeClr val="bg1"/>
                    </a:solidFill>
                  </a:rPr>
                  <a:t>, 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40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14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</m:oMath>
                </a14:m>
                <a:r>
                  <a:rPr lang="en-GB" sz="1400" dirty="0">
                    <a:solidFill>
                      <a:schemeClr val="bg1"/>
                    </a:solidFill>
                  </a:rPr>
                  <a:t> denotes connection between joint </a:t>
                </a:r>
                <a:r>
                  <a:rPr lang="en-GB" sz="1400" dirty="0" err="1">
                    <a:solidFill>
                      <a:schemeClr val="bg1"/>
                    </a:solidFill>
                  </a:rPr>
                  <a:t>i</a:t>
                </a:r>
                <a:r>
                  <a:rPr lang="en-GB" sz="1400" dirty="0">
                    <a:solidFill>
                      <a:schemeClr val="bg1"/>
                    </a:solidFill>
                  </a:rPr>
                  <a:t> and j</a:t>
                </a:r>
                <a:endParaRPr lang="en-GB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114" name="TextBox 4113">
                <a:extLst>
                  <a:ext uri="{FF2B5EF4-FFF2-40B4-BE49-F238E27FC236}">
                    <a16:creationId xmlns:a16="http://schemas.microsoft.com/office/drawing/2014/main" id="{41F0D544-76D0-4A76-A7A0-40A1838F90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9409" y="2206477"/>
                <a:ext cx="7336403" cy="1378454"/>
              </a:xfrm>
              <a:prstGeom prst="rect">
                <a:avLst/>
              </a:prstGeom>
              <a:blipFill>
                <a:blip r:embed="rId4"/>
                <a:stretch>
                  <a:fillRect l="-333" t="-132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6" name="TextBox 65">
            <a:extLst>
              <a:ext uri="{FF2B5EF4-FFF2-40B4-BE49-F238E27FC236}">
                <a16:creationId xmlns:a16="http://schemas.microsoft.com/office/drawing/2014/main" id="{2B03B5A9-64B5-4A0F-A70F-47EA8F30B136}"/>
              </a:ext>
            </a:extLst>
          </p:cNvPr>
          <p:cNvSpPr txBox="1"/>
          <p:nvPr/>
        </p:nvSpPr>
        <p:spPr>
          <a:xfrm>
            <a:off x="4663621" y="3511122"/>
            <a:ext cx="60725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i="1" dirty="0">
                <a:solidFill>
                  <a:srgbClr val="C00000"/>
                </a:solidFill>
              </a:rPr>
              <a:t>Limitation: only joints connected by bones are communicative</a:t>
            </a:r>
            <a:endParaRPr lang="en-GB" sz="1600" i="1" dirty="0">
              <a:solidFill>
                <a:srgbClr val="C00000"/>
              </a:solidFill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3D9A1A8F-A674-4022-97E6-4691D1A7AB82}"/>
              </a:ext>
            </a:extLst>
          </p:cNvPr>
          <p:cNvSpPr/>
          <p:nvPr/>
        </p:nvSpPr>
        <p:spPr>
          <a:xfrm>
            <a:off x="5460909" y="4346418"/>
            <a:ext cx="539628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The diffusion process is represented by the weighted combination of random walk on graph.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i="1" dirty="0">
              <a:solidFill>
                <a:schemeClr val="bg1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i="1" dirty="0">
                <a:solidFill>
                  <a:schemeClr val="bg1"/>
                </a:solidFill>
              </a:rPr>
              <a:t>Locality </a:t>
            </a:r>
            <a:r>
              <a:rPr lang="en-US" sz="1600" dirty="0">
                <a:solidFill>
                  <a:schemeClr val="bg1"/>
                </a:solidFill>
              </a:rPr>
              <a:t>&amp;</a:t>
            </a:r>
            <a:r>
              <a:rPr lang="en-US" sz="1600" i="1" dirty="0">
                <a:solidFill>
                  <a:schemeClr val="bg1"/>
                </a:solidFill>
              </a:rPr>
              <a:t> Globality</a:t>
            </a:r>
            <a:r>
              <a:rPr lang="en-US" sz="1600" dirty="0">
                <a:solidFill>
                  <a:schemeClr val="bg1"/>
                </a:solidFill>
              </a:rPr>
              <a:t>: The polynomial combinations enables the massage passing within not only close neighbours but also high-order neighbours.</a:t>
            </a:r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id="{86BCDFB9-663B-42E9-8ABB-0848455DBF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3242" y="5400773"/>
            <a:ext cx="1520935" cy="1166212"/>
          </a:xfrm>
          <a:prstGeom prst="rect">
            <a:avLst/>
          </a:prstGeom>
        </p:spPr>
      </p:pic>
      <p:sp>
        <p:nvSpPr>
          <p:cNvPr id="69" name="Oval 68">
            <a:extLst>
              <a:ext uri="{FF2B5EF4-FFF2-40B4-BE49-F238E27FC236}">
                <a16:creationId xmlns:a16="http://schemas.microsoft.com/office/drawing/2014/main" id="{87376F16-B6F8-4AD7-996F-CB46733942AE}"/>
              </a:ext>
            </a:extLst>
          </p:cNvPr>
          <p:cNvSpPr/>
          <p:nvPr/>
        </p:nvSpPr>
        <p:spPr>
          <a:xfrm>
            <a:off x="1351014" y="5764611"/>
            <a:ext cx="271507" cy="249024"/>
          </a:xfrm>
          <a:prstGeom prst="ellipse">
            <a:avLst/>
          </a:prstGeom>
          <a:solidFill>
            <a:srgbClr val="C0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5" name="Picture 144">
            <a:extLst>
              <a:ext uri="{FF2B5EF4-FFF2-40B4-BE49-F238E27FC236}">
                <a16:creationId xmlns:a16="http://schemas.microsoft.com/office/drawing/2014/main" id="{1CF9C077-8358-4DFD-ADAB-7A43C47FCD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1386" y="5401109"/>
            <a:ext cx="1520935" cy="1166212"/>
          </a:xfrm>
          <a:prstGeom prst="rect">
            <a:avLst/>
          </a:prstGeom>
        </p:spPr>
      </p:pic>
      <p:sp>
        <p:nvSpPr>
          <p:cNvPr id="147" name="Oval 146">
            <a:extLst>
              <a:ext uri="{FF2B5EF4-FFF2-40B4-BE49-F238E27FC236}">
                <a16:creationId xmlns:a16="http://schemas.microsoft.com/office/drawing/2014/main" id="{9562EC24-29A2-4AE6-A523-E962A2BE56D2}"/>
              </a:ext>
            </a:extLst>
          </p:cNvPr>
          <p:cNvSpPr/>
          <p:nvPr/>
        </p:nvSpPr>
        <p:spPr>
          <a:xfrm>
            <a:off x="3085556" y="5938497"/>
            <a:ext cx="187531" cy="206166"/>
          </a:xfrm>
          <a:prstGeom prst="ellipse">
            <a:avLst/>
          </a:prstGeom>
          <a:solidFill>
            <a:srgbClr val="C0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0" name="Oval 149">
            <a:extLst>
              <a:ext uri="{FF2B5EF4-FFF2-40B4-BE49-F238E27FC236}">
                <a16:creationId xmlns:a16="http://schemas.microsoft.com/office/drawing/2014/main" id="{46F10D8D-C230-4233-AEAE-8CF828BC27E4}"/>
              </a:ext>
            </a:extLst>
          </p:cNvPr>
          <p:cNvSpPr/>
          <p:nvPr/>
        </p:nvSpPr>
        <p:spPr>
          <a:xfrm>
            <a:off x="3022093" y="5644700"/>
            <a:ext cx="187531" cy="206166"/>
          </a:xfrm>
          <a:prstGeom prst="ellipse">
            <a:avLst/>
          </a:prstGeom>
          <a:solidFill>
            <a:srgbClr val="C0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1" name="Oval 150">
            <a:extLst>
              <a:ext uri="{FF2B5EF4-FFF2-40B4-BE49-F238E27FC236}">
                <a16:creationId xmlns:a16="http://schemas.microsoft.com/office/drawing/2014/main" id="{CAA8631E-8156-41B4-AB04-C13FBF5B3B22}"/>
              </a:ext>
            </a:extLst>
          </p:cNvPr>
          <p:cNvSpPr/>
          <p:nvPr/>
        </p:nvSpPr>
        <p:spPr>
          <a:xfrm>
            <a:off x="2885793" y="5953068"/>
            <a:ext cx="221582" cy="243601"/>
          </a:xfrm>
          <a:prstGeom prst="ellipse">
            <a:avLst/>
          </a:prstGeom>
          <a:solidFill>
            <a:srgbClr val="C0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2" name="Oval 151">
            <a:extLst>
              <a:ext uri="{FF2B5EF4-FFF2-40B4-BE49-F238E27FC236}">
                <a16:creationId xmlns:a16="http://schemas.microsoft.com/office/drawing/2014/main" id="{7C571507-1149-48FF-A0A3-75CAF8F5B12D}"/>
              </a:ext>
            </a:extLst>
          </p:cNvPr>
          <p:cNvSpPr/>
          <p:nvPr/>
        </p:nvSpPr>
        <p:spPr>
          <a:xfrm>
            <a:off x="2839682" y="5606437"/>
            <a:ext cx="245874" cy="270307"/>
          </a:xfrm>
          <a:prstGeom prst="ellipse">
            <a:avLst/>
          </a:prstGeom>
          <a:solidFill>
            <a:srgbClr val="C0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3" name="Picture 152">
            <a:extLst>
              <a:ext uri="{FF2B5EF4-FFF2-40B4-BE49-F238E27FC236}">
                <a16:creationId xmlns:a16="http://schemas.microsoft.com/office/drawing/2014/main" id="{2321F682-838D-43A5-B9E4-D47C36F8D9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11617" y="5400773"/>
            <a:ext cx="1520935" cy="1166212"/>
          </a:xfrm>
          <a:prstGeom prst="rect">
            <a:avLst/>
          </a:prstGeom>
        </p:spPr>
      </p:pic>
      <p:sp>
        <p:nvSpPr>
          <p:cNvPr id="155" name="Oval 154">
            <a:extLst>
              <a:ext uri="{FF2B5EF4-FFF2-40B4-BE49-F238E27FC236}">
                <a16:creationId xmlns:a16="http://schemas.microsoft.com/office/drawing/2014/main" id="{3CA061F3-FE91-4408-9E17-6CF3ECE2DBFA}"/>
              </a:ext>
            </a:extLst>
          </p:cNvPr>
          <p:cNvSpPr/>
          <p:nvPr/>
        </p:nvSpPr>
        <p:spPr>
          <a:xfrm>
            <a:off x="4625464" y="5961394"/>
            <a:ext cx="243188" cy="284747"/>
          </a:xfrm>
          <a:prstGeom prst="ellipse">
            <a:avLst/>
          </a:prstGeom>
          <a:solidFill>
            <a:srgbClr val="C0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6" name="Oval 155">
            <a:extLst>
              <a:ext uri="{FF2B5EF4-FFF2-40B4-BE49-F238E27FC236}">
                <a16:creationId xmlns:a16="http://schemas.microsoft.com/office/drawing/2014/main" id="{138464EF-202D-40E9-BC62-CEC3F64543D0}"/>
              </a:ext>
            </a:extLst>
          </p:cNvPr>
          <p:cNvSpPr/>
          <p:nvPr/>
        </p:nvSpPr>
        <p:spPr>
          <a:xfrm>
            <a:off x="4552324" y="5644364"/>
            <a:ext cx="187531" cy="206166"/>
          </a:xfrm>
          <a:prstGeom prst="ellipse">
            <a:avLst/>
          </a:prstGeom>
          <a:solidFill>
            <a:srgbClr val="C0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7" name="Oval 156">
            <a:extLst>
              <a:ext uri="{FF2B5EF4-FFF2-40B4-BE49-F238E27FC236}">
                <a16:creationId xmlns:a16="http://schemas.microsoft.com/office/drawing/2014/main" id="{1B676082-AC5B-46F5-9140-5BDB2CE4057B}"/>
              </a:ext>
            </a:extLst>
          </p:cNvPr>
          <p:cNvSpPr/>
          <p:nvPr/>
        </p:nvSpPr>
        <p:spPr>
          <a:xfrm>
            <a:off x="4363743" y="5984537"/>
            <a:ext cx="301072" cy="306571"/>
          </a:xfrm>
          <a:prstGeom prst="ellipse">
            <a:avLst/>
          </a:prstGeom>
          <a:solidFill>
            <a:srgbClr val="C0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8" name="Oval 157">
            <a:extLst>
              <a:ext uri="{FF2B5EF4-FFF2-40B4-BE49-F238E27FC236}">
                <a16:creationId xmlns:a16="http://schemas.microsoft.com/office/drawing/2014/main" id="{2748E387-9985-4A51-83C9-1667FDB445B4}"/>
              </a:ext>
            </a:extLst>
          </p:cNvPr>
          <p:cNvSpPr/>
          <p:nvPr/>
        </p:nvSpPr>
        <p:spPr>
          <a:xfrm>
            <a:off x="4291334" y="5519713"/>
            <a:ext cx="324453" cy="356695"/>
          </a:xfrm>
          <a:prstGeom prst="ellipse">
            <a:avLst/>
          </a:prstGeom>
          <a:solidFill>
            <a:srgbClr val="C0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9" name="Oval 158">
            <a:extLst>
              <a:ext uri="{FF2B5EF4-FFF2-40B4-BE49-F238E27FC236}">
                <a16:creationId xmlns:a16="http://schemas.microsoft.com/office/drawing/2014/main" id="{B0AF8F56-EC0C-48CE-AD8E-A4043BF5BCEB}"/>
              </a:ext>
            </a:extLst>
          </p:cNvPr>
          <p:cNvSpPr/>
          <p:nvPr/>
        </p:nvSpPr>
        <p:spPr>
          <a:xfrm>
            <a:off x="4219872" y="5767319"/>
            <a:ext cx="146986" cy="124991"/>
          </a:xfrm>
          <a:prstGeom prst="ellipse">
            <a:avLst/>
          </a:prstGeom>
          <a:solidFill>
            <a:srgbClr val="C0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0" name="Oval 159">
            <a:extLst>
              <a:ext uri="{FF2B5EF4-FFF2-40B4-BE49-F238E27FC236}">
                <a16:creationId xmlns:a16="http://schemas.microsoft.com/office/drawing/2014/main" id="{671B2C74-8C2A-4918-8747-A115FC0A1C5B}"/>
              </a:ext>
            </a:extLst>
          </p:cNvPr>
          <p:cNvSpPr/>
          <p:nvPr/>
        </p:nvSpPr>
        <p:spPr>
          <a:xfrm>
            <a:off x="4413144" y="5426521"/>
            <a:ext cx="146986" cy="124991"/>
          </a:xfrm>
          <a:prstGeom prst="ellipse">
            <a:avLst/>
          </a:prstGeom>
          <a:solidFill>
            <a:srgbClr val="C0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1" name="Oval 160">
            <a:extLst>
              <a:ext uri="{FF2B5EF4-FFF2-40B4-BE49-F238E27FC236}">
                <a16:creationId xmlns:a16="http://schemas.microsoft.com/office/drawing/2014/main" id="{5A3EB098-72D4-462C-BDAF-FF8AC89CE51E}"/>
              </a:ext>
            </a:extLst>
          </p:cNvPr>
          <p:cNvSpPr/>
          <p:nvPr/>
        </p:nvSpPr>
        <p:spPr>
          <a:xfrm>
            <a:off x="2908537" y="5713950"/>
            <a:ext cx="292780" cy="321873"/>
          </a:xfrm>
          <a:prstGeom prst="ellipse">
            <a:avLst/>
          </a:prstGeom>
          <a:solidFill>
            <a:srgbClr val="C0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2" name="Oval 161">
            <a:extLst>
              <a:ext uri="{FF2B5EF4-FFF2-40B4-BE49-F238E27FC236}">
                <a16:creationId xmlns:a16="http://schemas.microsoft.com/office/drawing/2014/main" id="{5DE1F762-F795-427E-963F-525AF9BE8282}"/>
              </a:ext>
            </a:extLst>
          </p:cNvPr>
          <p:cNvSpPr/>
          <p:nvPr/>
        </p:nvSpPr>
        <p:spPr>
          <a:xfrm>
            <a:off x="4376154" y="5721922"/>
            <a:ext cx="370904" cy="366978"/>
          </a:xfrm>
          <a:prstGeom prst="ellipse">
            <a:avLst/>
          </a:prstGeom>
          <a:solidFill>
            <a:srgbClr val="C0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3" name="Oval 162">
            <a:extLst>
              <a:ext uri="{FF2B5EF4-FFF2-40B4-BE49-F238E27FC236}">
                <a16:creationId xmlns:a16="http://schemas.microsoft.com/office/drawing/2014/main" id="{4C87BE78-D052-40AB-A1AC-6973C93BA8B5}"/>
              </a:ext>
            </a:extLst>
          </p:cNvPr>
          <p:cNvSpPr/>
          <p:nvPr/>
        </p:nvSpPr>
        <p:spPr>
          <a:xfrm>
            <a:off x="4675588" y="5767319"/>
            <a:ext cx="284048" cy="288787"/>
          </a:xfrm>
          <a:prstGeom prst="ellipse">
            <a:avLst/>
          </a:prstGeom>
          <a:solidFill>
            <a:srgbClr val="C0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4" name="Oval 163">
            <a:extLst>
              <a:ext uri="{FF2B5EF4-FFF2-40B4-BE49-F238E27FC236}">
                <a16:creationId xmlns:a16="http://schemas.microsoft.com/office/drawing/2014/main" id="{72AF8E88-435D-49D7-9C0B-2E3D796D2D65}"/>
              </a:ext>
            </a:extLst>
          </p:cNvPr>
          <p:cNvSpPr/>
          <p:nvPr/>
        </p:nvSpPr>
        <p:spPr>
          <a:xfrm>
            <a:off x="4338799" y="6184968"/>
            <a:ext cx="162010" cy="189696"/>
          </a:xfrm>
          <a:prstGeom prst="ellipse">
            <a:avLst/>
          </a:prstGeom>
          <a:solidFill>
            <a:srgbClr val="C0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" name="Arrow: Right 69">
            <a:extLst>
              <a:ext uri="{FF2B5EF4-FFF2-40B4-BE49-F238E27FC236}">
                <a16:creationId xmlns:a16="http://schemas.microsoft.com/office/drawing/2014/main" id="{737691B8-ED97-4807-A515-4B286DE44A18}"/>
              </a:ext>
            </a:extLst>
          </p:cNvPr>
          <p:cNvSpPr/>
          <p:nvPr/>
        </p:nvSpPr>
        <p:spPr>
          <a:xfrm>
            <a:off x="2136928" y="6013635"/>
            <a:ext cx="329152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6" name="Arrow: Right 165">
            <a:extLst>
              <a:ext uri="{FF2B5EF4-FFF2-40B4-BE49-F238E27FC236}">
                <a16:creationId xmlns:a16="http://schemas.microsoft.com/office/drawing/2014/main" id="{92800434-6095-4BFA-B587-96BFEDF1E77E}"/>
              </a:ext>
            </a:extLst>
          </p:cNvPr>
          <p:cNvSpPr/>
          <p:nvPr/>
        </p:nvSpPr>
        <p:spPr>
          <a:xfrm>
            <a:off x="3717906" y="6008162"/>
            <a:ext cx="329152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AC742F9B-944C-472C-94B9-5A0B7BCE3891}"/>
                  </a:ext>
                </a:extLst>
              </p:cNvPr>
              <p:cNvSpPr txBox="1"/>
              <p:nvPr/>
            </p:nvSpPr>
            <p:spPr>
              <a:xfrm>
                <a:off x="1257870" y="4460919"/>
                <a:ext cx="3288080" cy="76732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altLang="zh-CN" dirty="0">
                    <a:solidFill>
                      <a:schemeClr val="bg1"/>
                    </a:solidFill>
                    <a:ea typeface="Cambria Math" panose="02040503050406030204" pitchFamily="18" charset="0"/>
                  </a:rPr>
                  <a:t>stationary  </a:t>
                </a:r>
                <a14:m>
                  <m:oMath xmlns:m="http://schemas.openxmlformats.org/officeDocument/2006/math">
                    <m:r>
                      <a:rPr lang="en-GB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𝒫</m:t>
                    </m:r>
                    <m:r>
                      <a:rPr lang="en-US" sz="1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ctrlPr>
                          <a:rPr lang="en-GB" sz="14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sz="1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1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=0</m:t>
                        </m:r>
                      </m:sub>
                      <m:sup>
                        <m:r>
                          <a:rPr lang="en-US" sz="1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  <m:e>
                        <m:sSub>
                          <m:sSubPr>
                            <m:ctrlPr>
                              <a:rPr lang="en-GB" sz="14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14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  <m:sSup>
                          <m:sSupPr>
                            <m:ctrlPr>
                              <a:rPr lang="en-US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sSup>
                              <m:sSupPr>
                                <m:ctrlPr>
                                  <a:rPr lang="en-US" sz="140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40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𝒟</m:t>
                                </m:r>
                              </m:e>
                              <m:sup>
                                <m:r>
                                  <a:rPr lang="en-US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sup>
                            </m:sSup>
                            <m:r>
                              <a:rPr lang="en-US" sz="1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  <m:r>
                              <a:rPr lang="en-US" sz="1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</m:e>
                    </m:nary>
                  </m:oMath>
                </a14:m>
                <a:endParaRPr lang="en-US" sz="1400" dirty="0">
                  <a:solidFill>
                    <a:schemeClr val="bg1"/>
                  </a:solidFill>
                </a:endParaRPr>
              </a:p>
              <a:p>
                <a:endParaRPr lang="en-US" sz="1400" dirty="0">
                  <a:solidFill>
                    <a:schemeClr val="bg1"/>
                  </a:solidFill>
                </a:endParaRPr>
              </a:p>
              <a:p>
                <a14:m>
                  <m:oMath xmlns:m="http://schemas.openxmlformats.org/officeDocument/2006/math">
                    <m:r>
                      <a:rPr lang="en-US" sz="16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𝒟</m:t>
                    </m:r>
                  </m:oMath>
                </a14:m>
                <a:r>
                  <a:rPr lang="en-GB" sz="1600" dirty="0">
                    <a:solidFill>
                      <a:schemeClr val="bg1"/>
                    </a:solidFill>
                  </a:rPr>
                  <a:t>: degree matrix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1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GB" sz="1600" dirty="0">
                    <a:solidFill>
                      <a:schemeClr val="bg1"/>
                    </a:solidFill>
                  </a:rPr>
                  <a:t>: filter at step n</a:t>
                </a:r>
                <a:endParaRPr lang="en-GB" sz="2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AC742F9B-944C-472C-94B9-5A0B7BCE38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7870" y="4460919"/>
                <a:ext cx="3288080" cy="767326"/>
              </a:xfrm>
              <a:prstGeom prst="rect">
                <a:avLst/>
              </a:prstGeom>
              <a:blipFill>
                <a:blip r:embed="rId6"/>
                <a:stretch>
                  <a:fillRect l="-4259" t="-43651" b="-111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EEECC645-E782-48D7-B99E-57B19980CBC9}"/>
                  </a:ext>
                </a:extLst>
              </p:cNvPr>
              <p:cNvSpPr/>
              <p:nvPr/>
            </p:nvSpPr>
            <p:spPr>
              <a:xfrm>
                <a:off x="881624" y="6564271"/>
                <a:ext cx="599843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brk m:alnAt="23"/>
                        </m:rPr>
                        <a:rPr lang="en-US" sz="12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12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GB" sz="1200" dirty="0"/>
              </a:p>
            </p:txBody>
          </p:sp>
        </mc:Choice>
        <mc:Fallback xmlns=""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EEECC645-E782-48D7-B99E-57B19980CBC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1624" y="6564271"/>
                <a:ext cx="599843" cy="27699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6" name="Rectangle 175">
                <a:extLst>
                  <a:ext uri="{FF2B5EF4-FFF2-40B4-BE49-F238E27FC236}">
                    <a16:creationId xmlns:a16="http://schemas.microsoft.com/office/drawing/2014/main" id="{2EB3121F-C852-43E1-A10A-646B597D9FB5}"/>
                  </a:ext>
                </a:extLst>
              </p:cNvPr>
              <p:cNvSpPr/>
              <p:nvPr/>
            </p:nvSpPr>
            <p:spPr>
              <a:xfrm>
                <a:off x="2400379" y="6538450"/>
                <a:ext cx="599843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brk m:alnAt="23"/>
                        </m:rPr>
                        <a:rPr lang="en-US" sz="12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12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1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GB" sz="1200" dirty="0"/>
              </a:p>
            </p:txBody>
          </p:sp>
        </mc:Choice>
        <mc:Fallback xmlns="">
          <p:sp>
            <p:nvSpPr>
              <p:cNvPr id="176" name="Rectangle 175">
                <a:extLst>
                  <a:ext uri="{FF2B5EF4-FFF2-40B4-BE49-F238E27FC236}">
                    <a16:creationId xmlns:a16="http://schemas.microsoft.com/office/drawing/2014/main" id="{2EB3121F-C852-43E1-A10A-646B597D9FB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0379" y="6538450"/>
                <a:ext cx="599843" cy="27699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7" name="Rectangle 176">
                <a:extLst>
                  <a:ext uri="{FF2B5EF4-FFF2-40B4-BE49-F238E27FC236}">
                    <a16:creationId xmlns:a16="http://schemas.microsoft.com/office/drawing/2014/main" id="{041CA083-A134-463F-8BB5-3FDF8FF56123}"/>
                  </a:ext>
                </a:extLst>
              </p:cNvPr>
              <p:cNvSpPr/>
              <p:nvPr/>
            </p:nvSpPr>
            <p:spPr>
              <a:xfrm>
                <a:off x="3960287" y="6538450"/>
                <a:ext cx="599843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brk m:alnAt="23"/>
                        </m:rPr>
                        <a:rPr lang="en-US" sz="12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12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1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GB" sz="1200" dirty="0"/>
              </a:p>
            </p:txBody>
          </p:sp>
        </mc:Choice>
        <mc:Fallback xmlns="">
          <p:sp>
            <p:nvSpPr>
              <p:cNvPr id="177" name="Rectangle 176">
                <a:extLst>
                  <a:ext uri="{FF2B5EF4-FFF2-40B4-BE49-F238E27FC236}">
                    <a16:creationId xmlns:a16="http://schemas.microsoft.com/office/drawing/2014/main" id="{041CA083-A134-463F-8BB5-3FDF8FF5612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0287" y="6538450"/>
                <a:ext cx="599843" cy="27699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0" name="TextBox 79">
            <a:extLst>
              <a:ext uri="{FF2B5EF4-FFF2-40B4-BE49-F238E27FC236}">
                <a16:creationId xmlns:a16="http://schemas.microsoft.com/office/drawing/2014/main" id="{CB08112B-854F-4DD2-9115-6D2A39C4F242}"/>
              </a:ext>
            </a:extLst>
          </p:cNvPr>
          <p:cNvSpPr txBox="1"/>
          <p:nvPr/>
        </p:nvSpPr>
        <p:spPr>
          <a:xfrm>
            <a:off x="5057496" y="5698060"/>
            <a:ext cx="5790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dirty="0">
                <a:solidFill>
                  <a:schemeClr val="bg1"/>
                </a:solidFill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6031161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lide Number Placeholder 27">
            <a:extLst>
              <a:ext uri="{FF2B5EF4-FFF2-40B4-BE49-F238E27FC236}">
                <a16:creationId xmlns:a16="http://schemas.microsoft.com/office/drawing/2014/main" id="{F04975B7-EAEF-4697-9A0D-665EBDE00B2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3C53208-37B1-4C2B-82C1-C02C6BAB97A7}" type="slidenum">
              <a:rPr lang="en-GB" smtClean="0"/>
              <a:t>7</a:t>
            </a:fld>
            <a:endParaRPr lang="en-GB" dirty="0"/>
          </a:p>
        </p:txBody>
      </p:sp>
      <p:sp>
        <p:nvSpPr>
          <p:cNvPr id="18" name="Title 3">
            <a:extLst>
              <a:ext uri="{FF2B5EF4-FFF2-40B4-BE49-F238E27FC236}">
                <a16:creationId xmlns:a16="http://schemas.microsoft.com/office/drawing/2014/main" id="{A5813A32-8505-4994-8AB4-CA65F08A2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1219200"/>
          </a:xfrm>
        </p:spPr>
        <p:txBody>
          <a:bodyPr/>
          <a:lstStyle/>
          <a:p>
            <a:r>
              <a:rPr lang="en-US" altLang="zh-CN" sz="4800" dirty="0"/>
              <a:t>Bi-directional Spatial Formation</a:t>
            </a:r>
            <a:endParaRPr lang="en-GB" sz="4800" dirty="0"/>
          </a:p>
        </p:txBody>
      </p:sp>
      <p:sp>
        <p:nvSpPr>
          <p:cNvPr id="14" name="Content Placeholder 7">
            <a:extLst>
              <a:ext uri="{FF2B5EF4-FFF2-40B4-BE49-F238E27FC236}">
                <a16:creationId xmlns:a16="http://schemas.microsoft.com/office/drawing/2014/main" id="{97AA04CF-1563-4B2C-AE62-C50574D93A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9308" y="1524000"/>
            <a:ext cx="5063092" cy="4572000"/>
          </a:xfrm>
        </p:spPr>
        <p:txBody>
          <a:bodyPr>
            <a:normAutofit/>
          </a:bodyPr>
          <a:lstStyle/>
          <a:p>
            <a:pPr algn="just">
              <a:buSzPts val="1200"/>
            </a:pPr>
            <a:r>
              <a:rPr lang="en-US" dirty="0"/>
              <a:t>Our novelty in spatial design</a:t>
            </a:r>
          </a:p>
          <a:p>
            <a:pPr lvl="1" algn="just">
              <a:buSzPts val="1200"/>
            </a:pPr>
            <a:r>
              <a:rPr lang="en-US" sz="1800" dirty="0"/>
              <a:t>Adaptive graph </a:t>
            </a:r>
            <a:r>
              <a:rPr lang="en-US" sz="1800" dirty="0">
                <a:sym typeface="Wingdings" panose="05000000000000000000" pitchFamily="2" charset="2"/>
              </a:rPr>
              <a:t> A</a:t>
            </a:r>
            <a:r>
              <a:rPr lang="en-US" sz="1800" dirty="0"/>
              <a:t>ny two joints are communicative </a:t>
            </a:r>
            <a:r>
              <a:rPr lang="en-US" sz="1800" dirty="0">
                <a:solidFill>
                  <a:srgbClr val="C00000"/>
                </a:solidFill>
              </a:rPr>
              <a:t>without the constraints of bone connections</a:t>
            </a:r>
            <a:r>
              <a:rPr lang="en-US" sz="1800" dirty="0"/>
              <a:t>.</a:t>
            </a:r>
          </a:p>
          <a:p>
            <a:pPr lvl="1" algn="just">
              <a:buSzPts val="1200"/>
            </a:pPr>
            <a:endParaRPr lang="en-US" sz="1800" dirty="0"/>
          </a:p>
          <a:p>
            <a:pPr lvl="1" algn="just">
              <a:buSzPts val="1200"/>
            </a:pPr>
            <a:endParaRPr lang="en-US" sz="1800" dirty="0"/>
          </a:p>
          <a:p>
            <a:pPr marL="365751" lvl="1" indent="0" algn="just">
              <a:buSzPts val="1200"/>
              <a:buNone/>
            </a:pPr>
            <a:endParaRPr lang="en-US" sz="1800" dirty="0"/>
          </a:p>
          <a:p>
            <a:pPr marL="365751" lvl="1" indent="0" algn="just">
              <a:buSzPts val="1200"/>
              <a:buNone/>
            </a:pPr>
            <a:endParaRPr lang="en-US" sz="1800" dirty="0"/>
          </a:p>
          <a:p>
            <a:pPr lvl="1" algn="just">
              <a:buSzPts val="1200"/>
            </a:pPr>
            <a:r>
              <a:rPr lang="en-US" sz="2000" dirty="0"/>
              <a:t>Bi-directional spatial diffusion </a:t>
            </a:r>
            <a:r>
              <a:rPr lang="en-US" sz="2000" dirty="0">
                <a:sym typeface="Wingdings" panose="05000000000000000000" pitchFamily="2" charset="2"/>
              </a:rPr>
              <a:t> </a:t>
            </a:r>
            <a:r>
              <a:rPr lang="en-US" sz="2000" dirty="0"/>
              <a:t>The joint movements are influenced by its </a:t>
            </a:r>
            <a:r>
              <a:rPr lang="en-US" sz="2000" dirty="0">
                <a:solidFill>
                  <a:srgbClr val="C00000"/>
                </a:solidFill>
              </a:rPr>
              <a:t>upstream</a:t>
            </a:r>
            <a:r>
              <a:rPr lang="en-US" sz="2000" dirty="0"/>
              <a:t> and </a:t>
            </a:r>
            <a:r>
              <a:rPr lang="en-US" sz="2000" dirty="0">
                <a:solidFill>
                  <a:srgbClr val="C00000"/>
                </a:solidFill>
              </a:rPr>
              <a:t>downstream</a:t>
            </a:r>
            <a:r>
              <a:rPr lang="en-US" sz="2000" dirty="0"/>
              <a:t> nodes under </a:t>
            </a:r>
            <a:r>
              <a:rPr lang="en-US" sz="2000" dirty="0">
                <a:solidFill>
                  <a:srgbClr val="C00000"/>
                </a:solidFill>
              </a:rPr>
              <a:t>directed</a:t>
            </a:r>
            <a:r>
              <a:rPr lang="en-US" sz="2000" dirty="0"/>
              <a:t> graph.</a:t>
            </a:r>
          </a:p>
          <a:p>
            <a:endParaRPr lang="en-US" sz="2400" dirty="0"/>
          </a:p>
          <a:p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2A44AA-FF93-48BE-91F7-B88D844880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139" y="2109479"/>
            <a:ext cx="6526305" cy="288393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DFD89A83-176C-45CE-B25A-8CBBAE9A31D6}"/>
                  </a:ext>
                </a:extLst>
              </p:cNvPr>
              <p:cNvSpPr/>
              <p:nvPr/>
            </p:nvSpPr>
            <p:spPr>
              <a:xfrm>
                <a:off x="7536174" y="2962274"/>
                <a:ext cx="1582613" cy="88601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GB" sz="14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1400" b="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1 1 0 0</m:t>
                              </m:r>
                              <m:r>
                                <a:rPr lang="en-GB" sz="1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 …</m:t>
                              </m:r>
                              <m:r>
                                <a:rPr lang="en-US" sz="1400" b="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en-US" sz="1400" b="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1 1 0 1</m:t>
                              </m:r>
                              <m:r>
                                <a:rPr lang="en-GB" sz="1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 …</m:t>
                              </m:r>
                              <m:r>
                                <a:rPr lang="en-US" sz="1400" b="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en-GB" sz="1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…</m:t>
                              </m:r>
                            </m:e>
                            <m:e>
                              <m:r>
                                <a:rPr lang="en-GB" sz="1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 1 0 0 …1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GB" sz="1400" dirty="0"/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DFD89A83-176C-45CE-B25A-8CBBAE9A31D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6174" y="2962274"/>
                <a:ext cx="1582613" cy="88601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Arrow: Right 5">
            <a:extLst>
              <a:ext uri="{FF2B5EF4-FFF2-40B4-BE49-F238E27FC236}">
                <a16:creationId xmlns:a16="http://schemas.microsoft.com/office/drawing/2014/main" id="{907B0042-BDC4-4C68-A4C1-1A59E0CC7A4D}"/>
              </a:ext>
            </a:extLst>
          </p:cNvPr>
          <p:cNvSpPr/>
          <p:nvPr/>
        </p:nvSpPr>
        <p:spPr>
          <a:xfrm>
            <a:off x="9034175" y="3360456"/>
            <a:ext cx="430306" cy="8964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8DFB89D8-A8D7-4275-818B-26DF79E77D66}"/>
                  </a:ext>
                </a:extLst>
              </p:cNvPr>
              <p:cNvSpPr/>
              <p:nvPr/>
            </p:nvSpPr>
            <p:spPr>
              <a:xfrm>
                <a:off x="9444320" y="2962274"/>
                <a:ext cx="1769780" cy="88601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1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14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sSub>
                                <m:sSubPr>
                                  <m:ctrlPr>
                                    <a:rPr lang="en-US" sz="140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1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GB" sz="1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11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GB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en-GB" sz="1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GB" sz="1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GB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en-GB" sz="1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  <m:r>
                                <a:rPr lang="en-GB" sz="1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 …</m:t>
                              </m:r>
                              <m:sSub>
                                <m:sSubPr>
                                  <m:ctrlPr>
                                    <a:rPr lang="en-US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GB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en-GB" sz="1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𝐽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GB" sz="1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GB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GB" sz="1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GB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GB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GB" sz="1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GB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  <m:r>
                                <a:rPr lang="en-GB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 …</m:t>
                              </m:r>
                              <m:sSub>
                                <m:sSubPr>
                                  <m:ctrlPr>
                                    <a:rPr lang="en-US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GB" sz="1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GB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𝐽</m:t>
                                  </m:r>
                                </m:sub>
                              </m:sSub>
                            </m:e>
                            <m:e>
                              <m:r>
                                <a:rPr lang="en-GB" sz="1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…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en-US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GB" sz="1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𝐽</m:t>
                                  </m:r>
                                  <m:r>
                                    <a:rPr lang="en-GB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GB" sz="1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𝐽</m:t>
                                  </m:r>
                                  <m:r>
                                    <a:rPr lang="en-GB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GB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GB" sz="1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𝐽</m:t>
                                  </m:r>
                                  <m:r>
                                    <a:rPr lang="en-GB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  <m:r>
                                <a:rPr lang="en-GB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 …</m:t>
                              </m:r>
                              <m:sSub>
                                <m:sSubPr>
                                  <m:ctrlPr>
                                    <a:rPr lang="en-US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GB" sz="1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𝐽</m:t>
                                  </m:r>
                                  <m:r>
                                    <a:rPr lang="en-GB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𝐽</m:t>
                                  </m:r>
                                </m:sub>
                              </m:sSub>
                            </m:e>
                          </m:eqArr>
                        </m:e>
                      </m:d>
                    </m:oMath>
                  </m:oMathPara>
                </a14:m>
                <a:endParaRPr lang="en-GB" sz="1400" dirty="0"/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8DFB89D8-A8D7-4275-818B-26DF79E77D6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44320" y="2962274"/>
                <a:ext cx="1769780" cy="88601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B2B5B93-6469-4840-BA30-DA62A503C8AE}"/>
                  </a:ext>
                </a:extLst>
              </p:cNvPr>
              <p:cNvSpPr txBox="1"/>
              <p:nvPr/>
            </p:nvSpPr>
            <p:spPr>
              <a:xfrm>
                <a:off x="381830" y="5474124"/>
                <a:ext cx="109728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solidFill>
                      <a:schemeClr val="bg1"/>
                    </a:solidFill>
                  </a:rPr>
                  <a:t>Two-way diffusion convolution operation for the input graph of joints </a:t>
                </a:r>
                <a14:m>
                  <m:oMath xmlns:m="http://schemas.openxmlformats.org/officeDocument/2006/math">
                    <m:r>
                      <a:rPr lang="en-GB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GB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dirty="0">
                    <a:solidFill>
                      <a:schemeClr val="bg1"/>
                    </a:solidFill>
                  </a:rPr>
                  <a:t>at frame </a:t>
                </a:r>
                <a:r>
                  <a:rPr lang="en-GB" i="1" dirty="0">
                    <a:solidFill>
                      <a:schemeClr val="bg1"/>
                    </a:solidFill>
                  </a:rPr>
                  <a:t>t</a:t>
                </a:r>
                <a:r>
                  <a:rPr lang="en-GB" dirty="0">
                    <a:solidFill>
                      <a:schemeClr val="bg1"/>
                    </a:solidFill>
                  </a:rPr>
                  <a:t>: 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B2B5B93-6469-4840-BA30-DA62A503C8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830" y="5474124"/>
                <a:ext cx="10972800" cy="369332"/>
              </a:xfrm>
              <a:prstGeom prst="rect">
                <a:avLst/>
              </a:prstGeom>
              <a:blipFill>
                <a:blip r:embed="rId6"/>
                <a:stretch>
                  <a:fillRect l="-500" t="-9836" b="-2459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5E0BC11E-03F5-42CE-895F-32226CBF1A41}"/>
                  </a:ext>
                </a:extLst>
              </p:cNvPr>
              <p:cNvSpPr/>
              <p:nvPr/>
            </p:nvSpPr>
            <p:spPr>
              <a:xfrm>
                <a:off x="3395613" y="5845223"/>
                <a:ext cx="5400774" cy="3936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GB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sSub>
                      <m:sSubPr>
                        <m:ctrlPr>
                          <a:rPr lang="en-US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e>
                      <m:sub>
                        <m:r>
                          <a:rPr lang="en-GB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sub>
                    </m:sSub>
                    <m:r>
                      <m:rPr>
                        <m:sty m:val="p"/>
                      </m:rPr>
                      <a:rPr lang="el-GR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Θ</m:t>
                    </m:r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ctrlPr>
                          <a:rPr lang="en-GB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=0</m:t>
                        </m:r>
                      </m:sub>
                      <m:sup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  <m:e>
                        <m:sSup>
                          <m:sSupPr>
                            <m:ctrlP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sSubSup>
                              <m:sSubSupPr>
                                <m:ctrlPr>
                                  <a:rPr lang="en-US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GB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  <m:sub>
                                <m:r>
                                  <a:rPr lang="en-GB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sub>
                              <m:sup>
                                <m:r>
                                  <a:rPr lang="en-GB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sup>
                            </m:sSubSup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  <m:sSub>
                          <m:sSubPr>
                            <m:ctrlP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  <m:sub>
                            <m:r>
                              <a:rPr lang="en-GB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sSub>
                          <m:sSubPr>
                            <m:ctrlPr>
                              <a:rPr lang="en-GB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ϴ</m:t>
                            </m:r>
                          </m:e>
                          <m:sub>
                            <m:r>
                              <a:rPr lang="en-GB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𝑢</m:t>
                            </m:r>
                            <m:r>
                              <a:rPr lang="en-GB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GB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nary>
                    <m:r>
                      <a:rPr lang="en-GB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sSubSup>
                          <m:sSubSupPr>
                            <m:ctrlPr>
                              <a:rPr lang="en-US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GB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en-GB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b>
                          <m:sup>
                            <m:r>
                              <a:rPr lang="en-GB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p>
                        </m:sSubSup>
                        <m:sSup>
                          <m:sSupPr>
                            <m:ctrlPr>
                              <a:rPr lang="en-US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p>
                            <m:r>
                              <a:rPr lang="en-GB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  <m:sSub>
                      <m:sSub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GB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sSub>
                      <m:sSubPr>
                        <m:ctrlPr>
                          <a:rPr lang="en-GB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ϴ</m:t>
                        </m:r>
                      </m:e>
                      <m:sub>
                        <m:r>
                          <a:rPr lang="en-GB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GB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GB" dirty="0">
                    <a:solidFill>
                      <a:schemeClr val="bg1"/>
                    </a:solidFill>
                  </a:rPr>
                  <a:t>)</a:t>
                </a: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5E0BC11E-03F5-42CE-895F-32226CBF1A4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5613" y="5845223"/>
                <a:ext cx="5400774" cy="393698"/>
              </a:xfrm>
              <a:prstGeom prst="rect">
                <a:avLst/>
              </a:prstGeom>
              <a:blipFill>
                <a:blip r:embed="rId7"/>
                <a:stretch>
                  <a:fillRect t="-109375" b="-175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Left Bracket 10">
            <a:extLst>
              <a:ext uri="{FF2B5EF4-FFF2-40B4-BE49-F238E27FC236}">
                <a16:creationId xmlns:a16="http://schemas.microsoft.com/office/drawing/2014/main" id="{314E895B-BFD2-4241-86F0-9ABCE53EF72C}"/>
              </a:ext>
            </a:extLst>
          </p:cNvPr>
          <p:cNvSpPr/>
          <p:nvPr/>
        </p:nvSpPr>
        <p:spPr>
          <a:xfrm rot="16200000">
            <a:off x="5822635" y="5538922"/>
            <a:ext cx="91190" cy="1449528"/>
          </a:xfrm>
          <a:prstGeom prst="leftBracket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3713EA0-35D7-4D7E-9C2C-E13EDC9DE82E}"/>
              </a:ext>
            </a:extLst>
          </p:cNvPr>
          <p:cNvSpPr txBox="1"/>
          <p:nvPr/>
        </p:nvSpPr>
        <p:spPr>
          <a:xfrm>
            <a:off x="5252769" y="6312816"/>
            <a:ext cx="26087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dirty="0">
                <a:solidFill>
                  <a:srgbClr val="C00000"/>
                </a:solidFill>
              </a:rPr>
              <a:t>divergence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8C27E426-40AC-4C90-A7D6-E2748132EA7E}"/>
              </a:ext>
            </a:extLst>
          </p:cNvPr>
          <p:cNvSpPr txBox="1"/>
          <p:nvPr/>
        </p:nvSpPr>
        <p:spPr>
          <a:xfrm>
            <a:off x="7090533" y="6322015"/>
            <a:ext cx="26087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dirty="0">
                <a:solidFill>
                  <a:srgbClr val="C00000"/>
                </a:solidFill>
              </a:rPr>
              <a:t>convergence</a:t>
            </a:r>
          </a:p>
        </p:txBody>
      </p:sp>
      <p:sp>
        <p:nvSpPr>
          <p:cNvPr id="76" name="Left Bracket 75">
            <a:extLst>
              <a:ext uri="{FF2B5EF4-FFF2-40B4-BE49-F238E27FC236}">
                <a16:creationId xmlns:a16="http://schemas.microsoft.com/office/drawing/2014/main" id="{41E793AD-1656-4984-9974-30EA517A5F08}"/>
              </a:ext>
            </a:extLst>
          </p:cNvPr>
          <p:cNvSpPr/>
          <p:nvPr/>
        </p:nvSpPr>
        <p:spPr>
          <a:xfrm rot="16200000">
            <a:off x="7696257" y="5538921"/>
            <a:ext cx="91190" cy="1449528"/>
          </a:xfrm>
          <a:prstGeom prst="leftBracket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57412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lide Number Placeholder 27">
            <a:extLst>
              <a:ext uri="{FF2B5EF4-FFF2-40B4-BE49-F238E27FC236}">
                <a16:creationId xmlns:a16="http://schemas.microsoft.com/office/drawing/2014/main" id="{F04975B7-EAEF-4697-9A0D-665EBDE00B2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3C53208-37B1-4C2B-82C1-C02C6BAB97A7}" type="slidenum">
              <a:rPr lang="en-GB" smtClean="0"/>
              <a:t>8</a:t>
            </a:fld>
            <a:endParaRPr lang="en-GB" dirty="0"/>
          </a:p>
        </p:txBody>
      </p:sp>
      <p:sp>
        <p:nvSpPr>
          <p:cNvPr id="18" name="Title 3">
            <a:extLst>
              <a:ext uri="{FF2B5EF4-FFF2-40B4-BE49-F238E27FC236}">
                <a16:creationId xmlns:a16="http://schemas.microsoft.com/office/drawing/2014/main" id="{A5813A32-8505-4994-8AB4-CA65F08A2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1219200"/>
          </a:xfrm>
        </p:spPr>
        <p:txBody>
          <a:bodyPr/>
          <a:lstStyle/>
          <a:p>
            <a:r>
              <a:rPr lang="en-US" altLang="zh-CN" sz="4800" dirty="0"/>
              <a:t>Bi-directional Spatial Formation</a:t>
            </a:r>
            <a:endParaRPr lang="en-GB" sz="48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9466DC-EA71-41B5-BCEC-E25EA6682C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learned informative connections</a:t>
            </a:r>
            <a:endParaRPr lang="en-US" sz="3600" dirty="0"/>
          </a:p>
          <a:p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CFA368D-C2B8-41A7-8360-7D1FFF0F43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0867" y="2059448"/>
            <a:ext cx="4526897" cy="354764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FEE1E80-022F-4B7F-81BF-30443A8E3D1D}"/>
              </a:ext>
            </a:extLst>
          </p:cNvPr>
          <p:cNvSpPr/>
          <p:nvPr/>
        </p:nvSpPr>
        <p:spPr>
          <a:xfrm>
            <a:off x="1246372" y="6248400"/>
            <a:ext cx="59704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>
                <a:solidFill>
                  <a:schemeClr val="bg1">
                    <a:lumMod val="85000"/>
                    <a:lumOff val="15000"/>
                  </a:schemeClr>
                </a:solidFill>
              </a:rPr>
              <a:t>The arrow denotes the direction of the connection.</a:t>
            </a:r>
          </a:p>
          <a:p>
            <a:r>
              <a:rPr lang="en-US" sz="1400" i="1" dirty="0">
                <a:solidFill>
                  <a:schemeClr val="bg1">
                    <a:lumMod val="85000"/>
                    <a:lumOff val="15000"/>
                  </a:schemeClr>
                </a:solidFill>
              </a:rPr>
              <a:t>The red color represents larger weights.</a:t>
            </a:r>
            <a:endParaRPr lang="en-GB" sz="1400" i="1" dirty="0">
              <a:solidFill>
                <a:schemeClr val="bg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17955BC-F09E-4E2D-868E-16268A44A36D}"/>
              </a:ext>
            </a:extLst>
          </p:cNvPr>
          <p:cNvSpPr txBox="1"/>
          <p:nvPr/>
        </p:nvSpPr>
        <p:spPr>
          <a:xfrm>
            <a:off x="1496557" y="5535200"/>
            <a:ext cx="13452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C00000"/>
                </a:solidFill>
              </a:rPr>
              <a:t>fixed joint</a:t>
            </a:r>
          </a:p>
          <a:p>
            <a:pPr algn="ctr"/>
            <a:r>
              <a:rPr lang="en-GB" dirty="0">
                <a:solidFill>
                  <a:srgbClr val="C00000"/>
                </a:solidFill>
              </a:rPr>
              <a:t> connection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638AB2F-3ECB-434A-AA1B-61678A255108}"/>
              </a:ext>
            </a:extLst>
          </p:cNvPr>
          <p:cNvSpPr txBox="1"/>
          <p:nvPr/>
        </p:nvSpPr>
        <p:spPr>
          <a:xfrm>
            <a:off x="3299011" y="5535199"/>
            <a:ext cx="26087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C00000"/>
                </a:solidFill>
              </a:rPr>
              <a:t>adaptive joint connection</a:t>
            </a:r>
          </a:p>
        </p:txBody>
      </p:sp>
      <p:sp>
        <p:nvSpPr>
          <p:cNvPr id="22" name="Content Placeholder 7">
            <a:extLst>
              <a:ext uri="{FF2B5EF4-FFF2-40B4-BE49-F238E27FC236}">
                <a16:creationId xmlns:a16="http://schemas.microsoft.com/office/drawing/2014/main" id="{BEB69430-95E0-4E39-AB12-87FA56E8E309}"/>
              </a:ext>
            </a:extLst>
          </p:cNvPr>
          <p:cNvSpPr txBox="1">
            <a:spLocks/>
          </p:cNvSpPr>
          <p:nvPr/>
        </p:nvSpPr>
        <p:spPr>
          <a:xfrm>
            <a:off x="6391837" y="2770095"/>
            <a:ext cx="5063092" cy="45720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13" indent="-274313" algn="l" rtl="0" eaLnBrk="1" latinLnBrk="0" hangingPunct="1">
              <a:spcBef>
                <a:spcPts val="60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bg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40064" indent="-274313" algn="l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05815" indent="-228594" algn="l" rtl="0" eaLnBrk="1" latinLnBrk="0" hangingPunct="1">
              <a:spcBef>
                <a:spcPts val="300"/>
              </a:spcBef>
              <a:buClr>
                <a:schemeClr val="accent2">
                  <a:shade val="50000"/>
                </a:schemeClr>
              </a:buClr>
              <a:buSzPct val="85000"/>
              <a:buFont typeface="Wingdings 2"/>
              <a:buChar char=""/>
              <a:defRPr kumimoji="0" sz="2100" kern="1200">
                <a:solidFill>
                  <a:schemeClr val="tx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80128" indent="-228594" algn="l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"/>
              <a:defRPr kumimoji="0" sz="1900" kern="1200">
                <a:solidFill>
                  <a:schemeClr val="tx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54441" indent="-228594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"/>
              <a:defRPr kumimoji="0" sz="1600" kern="1200">
                <a:solidFill>
                  <a:schemeClr val="tx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754" indent="-228594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11630" indent="-182876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5943" indent="-182876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60256" indent="-182876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Key observations</a:t>
            </a:r>
          </a:p>
          <a:p>
            <a:pPr lvl="1"/>
            <a:r>
              <a:rPr lang="en-US" sz="1800" dirty="0"/>
              <a:t>the importance of the implicit connections</a:t>
            </a:r>
          </a:p>
          <a:p>
            <a:pPr lvl="1"/>
            <a:endParaRPr lang="en-US" sz="1800" dirty="0"/>
          </a:p>
          <a:p>
            <a:pPr lvl="1"/>
            <a:r>
              <a:rPr lang="en-US" sz="1800" dirty="0"/>
              <a:t>many selected connections between legs </a:t>
            </a:r>
            <a:r>
              <a:rPr lang="en-US" sz="1800" dirty="0">
                <a:sym typeface="Wingdings" panose="05000000000000000000" pitchFamily="2" charset="2"/>
              </a:rPr>
              <a:t> </a:t>
            </a:r>
            <a:r>
              <a:rPr lang="en-US" sz="1800" dirty="0"/>
              <a:t>walking-related motions are dominant</a:t>
            </a:r>
          </a:p>
          <a:p>
            <a:pPr lvl="1"/>
            <a:endParaRPr lang="en-US" sz="1800" dirty="0"/>
          </a:p>
          <a:p>
            <a:pPr lvl="1"/>
            <a:r>
              <a:rPr lang="en-US" sz="1800" dirty="0"/>
              <a:t>more edges with the right arm than the left arm </a:t>
            </a:r>
            <a:r>
              <a:rPr lang="en-US" sz="1800" dirty="0">
                <a:sym typeface="Wingdings" panose="05000000000000000000" pitchFamily="2" charset="2"/>
              </a:rPr>
              <a:t> </a:t>
            </a:r>
            <a:r>
              <a:rPr lang="en-US" sz="1800" dirty="0"/>
              <a:t>most actors are likely right handed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300367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lide Number Placeholder 27">
            <a:extLst>
              <a:ext uri="{FF2B5EF4-FFF2-40B4-BE49-F238E27FC236}">
                <a16:creationId xmlns:a16="http://schemas.microsoft.com/office/drawing/2014/main" id="{F04975B7-EAEF-4697-9A0D-665EBDE00B2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3C53208-37B1-4C2B-82C1-C02C6BAB97A7}" type="slidenum">
              <a:rPr lang="en-GB" smtClean="0"/>
              <a:t>9</a:t>
            </a:fld>
            <a:endParaRPr lang="en-GB" dirty="0"/>
          </a:p>
        </p:txBody>
      </p:sp>
      <p:sp>
        <p:nvSpPr>
          <p:cNvPr id="18" name="Title 3">
            <a:extLst>
              <a:ext uri="{FF2B5EF4-FFF2-40B4-BE49-F238E27FC236}">
                <a16:creationId xmlns:a16="http://schemas.microsoft.com/office/drawing/2014/main" id="{A5813A32-8505-4994-8AB4-CA65F08A2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1219200"/>
          </a:xfrm>
        </p:spPr>
        <p:txBody>
          <a:bodyPr/>
          <a:lstStyle/>
          <a:p>
            <a:r>
              <a:rPr lang="en-US" altLang="zh-CN" sz="4800" dirty="0"/>
              <a:t>Bi-directional Temporal Construction</a:t>
            </a:r>
            <a:endParaRPr lang="en-GB" sz="48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9466DC-EA71-41B5-BCEC-E25EA6682C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Two-way GRU predictor encode the forward and backward dynamics</a:t>
            </a:r>
            <a:endParaRPr lang="en-US" sz="3600" dirty="0"/>
          </a:p>
          <a:p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11973D3-6188-4C86-8B09-F2CCC8116E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6056" y="2297252"/>
            <a:ext cx="4276350" cy="2541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B383D59-3B02-4AC1-BE50-A4EB2771E4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3156" y="3933397"/>
            <a:ext cx="4289250" cy="2476734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6818CFB-A54A-4C17-95D8-1F11F03D0210}"/>
              </a:ext>
            </a:extLst>
          </p:cNvPr>
          <p:cNvSpPr/>
          <p:nvPr/>
        </p:nvSpPr>
        <p:spPr>
          <a:xfrm>
            <a:off x="397565" y="2227082"/>
            <a:ext cx="5588168" cy="4336330"/>
          </a:xfrm>
          <a:prstGeom prst="roundRect">
            <a:avLst>
              <a:gd name="adj" fmla="val 6885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3093C0B-22ED-4BAF-BE9B-8E1E9EF3457A}"/>
              </a:ext>
            </a:extLst>
          </p:cNvPr>
          <p:cNvSpPr txBox="1"/>
          <p:nvPr/>
        </p:nvSpPr>
        <p:spPr>
          <a:xfrm>
            <a:off x="270316" y="3105834"/>
            <a:ext cx="11328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/>
                </a:solidFill>
              </a:rPr>
              <a:t>Forward predictor</a:t>
            </a:r>
            <a:endParaRPr lang="en-GB" sz="1600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110029E-F68C-4189-961C-5A6F667366A4}"/>
              </a:ext>
            </a:extLst>
          </p:cNvPr>
          <p:cNvSpPr txBox="1"/>
          <p:nvPr/>
        </p:nvSpPr>
        <p:spPr>
          <a:xfrm>
            <a:off x="270316" y="4991052"/>
            <a:ext cx="11457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/>
                </a:solidFill>
              </a:rPr>
              <a:t>Backward predictor</a:t>
            </a:r>
            <a:endParaRPr lang="en-GB" sz="16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53D2FF5-8BB3-48E7-9442-73469310117D}"/>
                  </a:ext>
                </a:extLst>
              </p:cNvPr>
              <p:cNvSpPr txBox="1"/>
              <p:nvPr/>
            </p:nvSpPr>
            <p:spPr>
              <a:xfrm>
                <a:off x="6096000" y="2207446"/>
                <a:ext cx="5928094" cy="44981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rgbClr val="C00000"/>
                    </a:solidFill>
                  </a:rPr>
                  <a:t>Velocity-informed training </a:t>
                </a:r>
                <a:r>
                  <a:rPr lang="en-US" sz="1600" dirty="0">
                    <a:solidFill>
                      <a:schemeClr val="bg1"/>
                    </a:solidFill>
                    <a:sym typeface="Wingdings" panose="05000000000000000000" pitchFamily="2" charset="2"/>
                  </a:rPr>
                  <a:t></a:t>
                </a:r>
                <a:r>
                  <a:rPr lang="en-US" sz="1600" dirty="0">
                    <a:solidFill>
                      <a:srgbClr val="C00000"/>
                    </a:solidFill>
                    <a:sym typeface="Wingdings" panose="05000000000000000000" pitchFamily="2" charset="2"/>
                  </a:rPr>
                  <a:t> </a:t>
                </a:r>
                <a:r>
                  <a:rPr lang="en-US" sz="1600" dirty="0">
                    <a:solidFill>
                      <a:schemeClr val="bg1"/>
                    </a:solidFill>
                  </a:rPr>
                  <a:t>preserve short-term continuity of the predicted dynamics.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1600" dirty="0">
                  <a:solidFill>
                    <a:schemeClr val="bg1"/>
                  </a:solidFill>
                </a:endParaRPr>
              </a:p>
              <a:p>
                <a:r>
                  <a:rPr lang="en-US" sz="1600" dirty="0">
                    <a:solidFill>
                      <a:schemeClr val="bg1"/>
                    </a:solidFill>
                  </a:rPr>
                  <a:t>         </a:t>
                </a:r>
                <a:r>
                  <a:rPr lang="en-GB" sz="1600" dirty="0">
                    <a:solidFill>
                      <a:schemeClr val="bg1"/>
                    </a:solidFill>
                  </a:rPr>
                  <a:t>One-step temporal transition: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6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1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16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GRU</m:t>
                          </m:r>
                        </m:e>
                        <m:sub>
                          <m:sSub>
                            <m:sSubPr>
                              <m:ctrlPr>
                                <a:rPr lang="en-US" sz="16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e>
                            <m:sub>
                              <m:r>
                                <a:rPr lang="en-US" sz="16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sub>
                          </m:sSub>
                        </m:sub>
                      </m:sSub>
                      <m:r>
                        <a:rPr lang="en-US" sz="1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1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6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16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∇</m:t>
                              </m:r>
                              <m:r>
                                <a:rPr lang="en-US" sz="16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16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sz="1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sz="16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sz="16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16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b>
                          </m:sSub>
                        </m:e>
                      </m:d>
                      <m:r>
                        <a:rPr lang="en-US" sz="1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;</m:t>
                      </m:r>
                      <m:r>
                        <a:rPr lang="en-US" sz="1600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𝐰</m:t>
                      </m:r>
                      <m:r>
                        <a:rPr lang="en-US" sz="1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sz="1600" dirty="0">
                  <a:solidFill>
                    <a:schemeClr val="bg1"/>
                  </a:solidFill>
                </a:endParaRPr>
              </a:p>
              <a:p>
                <a:r>
                  <a:rPr lang="en-GB" sz="1600" dirty="0">
                    <a:solidFill>
                      <a:schemeClr val="bg1"/>
                    </a:solidFill>
                  </a:rPr>
                  <a:t>        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∇</m:t>
                        </m:r>
                        <m:r>
                          <a:rPr lang="en-US" sz="1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1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GB" sz="1600" dirty="0">
                    <a:solidFill>
                      <a:schemeClr val="bg1"/>
                    </a:solidFill>
                  </a:rPr>
                  <a:t>: velocity between adjacent frames)</a:t>
                </a:r>
              </a:p>
              <a:p>
                <a:endParaRPr lang="en-GB" sz="1600" dirty="0">
                  <a:solidFill>
                    <a:srgbClr val="C00000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1600" dirty="0">
                    <a:solidFill>
                      <a:srgbClr val="C00000"/>
                    </a:solidFill>
                  </a:rPr>
                  <a:t>Bi-predictor </a:t>
                </a:r>
                <a:r>
                  <a:rPr lang="en-GB" sz="1600" dirty="0">
                    <a:solidFill>
                      <a:schemeClr val="bg1"/>
                    </a:solidFill>
                    <a:sym typeface="Wingdings" panose="05000000000000000000" pitchFamily="2" charset="2"/>
                  </a:rPr>
                  <a:t></a:t>
                </a:r>
                <a:r>
                  <a:rPr lang="en-GB" sz="1600" dirty="0">
                    <a:solidFill>
                      <a:srgbClr val="C00000"/>
                    </a:solidFill>
                    <a:sym typeface="Wingdings" panose="05000000000000000000" pitchFamily="2" charset="2"/>
                  </a:rPr>
                  <a:t> </a:t>
                </a:r>
                <a:r>
                  <a:rPr lang="en-GB" sz="1600" dirty="0">
                    <a:solidFill>
                      <a:schemeClr val="bg1"/>
                    </a:solidFill>
                  </a:rPr>
                  <a:t>make the system observe its own </a:t>
                </a:r>
                <a:r>
                  <a:rPr lang="en-US" sz="1600" dirty="0">
                    <a:solidFill>
                      <a:schemeClr val="bg1"/>
                    </a:solidFill>
                  </a:rPr>
                  <a:t>generated dynamics from the past and the future.</a:t>
                </a:r>
              </a:p>
              <a:p>
                <a:pPr algn="l"/>
                <a:endParaRPr lang="en-US" sz="1600" dirty="0">
                  <a:solidFill>
                    <a:srgbClr val="C00000"/>
                  </a:solidFill>
                </a:endParaRPr>
              </a:p>
              <a:p>
                <a:pPr marL="285750" indent="-285750" algn="l"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rgbClr val="C00000"/>
                    </a:solidFill>
                  </a:rPr>
                  <a:t>Velocity-pose reconstruction loss:</a:t>
                </a:r>
              </a:p>
              <a:p>
                <a:pPr marL="285750" indent="-285750" algn="l">
                  <a:buFont typeface="Arial" panose="020B0604020202020204" pitchFamily="34" charset="0"/>
                  <a:buChar char="•"/>
                </a:pPr>
                <a:endParaRPr lang="en-US" dirty="0">
                  <a:solidFill>
                    <a:srgbClr val="C00000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sz="1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𝑟𝑒𝑐𝑜𝑛𝑠𝑡</m:t>
                          </m:r>
                        </m:sub>
                      </m:sSub>
                      <m:r>
                        <a:rPr lang="en-US" sz="1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  <m:r>
                            <a:rPr lang="en-US" sz="1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1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d>
                        <m:dPr>
                          <m:ctrlPr>
                            <a:rPr lang="en-US" sz="1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ctrlPr>
                                <a:rPr lang="en-US" sz="1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1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1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1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1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m:rPr>
                                  <m:brk m:alnAt="23"/>
                                </m:rPr>
                                <a:rPr lang="en-US" sz="1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sz="1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  <m:e>
                              <m:sSubSup>
                                <m:sSubSupPr>
                                  <m:ctrlPr>
                                    <a:rPr lang="en-US" sz="12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d>
                                    <m:dPr>
                                      <m:begChr m:val="‖"/>
                                      <m:endChr m:val="‖"/>
                                      <m:ctrlPr>
                                        <a:rPr lang="en-US" sz="12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1200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200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sz="1200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en-US" sz="12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−(</m:t>
                                      </m:r>
                                      <m:sSub>
                                        <m:sSubPr>
                                          <m:ctrlPr>
                                            <a:rPr lang="en-US" sz="1200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200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sz="1200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sub>
                                      </m:sSub>
                                      <m:r>
                                        <a:rPr lang="en-US" sz="12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nary>
                                        <m:naryPr>
                                          <m:chr m:val="∑"/>
                                          <m:ctrlPr>
                                            <a:rPr lang="en-US" sz="1200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naryPr>
                                        <m:sub>
                                          <m:sSup>
                                            <m:sSupPr>
                                              <m:ctrlPr>
                                                <a:rPr lang="en-US" sz="1200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sz="1200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sz="1200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′</m:t>
                                              </m:r>
                                            </m:sup>
                                          </m:sSup>
                                          <m:r>
                                            <m:rPr>
                                              <m:brk m:alnAt="23"/>
                                            </m:rPr>
                                            <a:rPr lang="en-US" sz="1200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=</m:t>
                                          </m:r>
                                          <m:r>
                                            <a:rPr lang="en-US" sz="1200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  <m:r>
                                            <a:rPr lang="en-US" sz="1200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+1</m:t>
                                          </m:r>
                                        </m:sub>
                                        <m:sup>
                                          <m:r>
                                            <a:rPr lang="en-US" sz="1200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p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1200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en-US" sz="1200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∇</m:t>
                                              </m:r>
                                              <m:acc>
                                                <m:accPr>
                                                  <m:chr m:val="̂"/>
                                                  <m:ctrlPr>
                                                    <a:rPr lang="en-US" sz="1200" i="1">
                                                      <a:solidFill>
                                                        <a:schemeClr val="bg1"/>
                                                      </a:solidFill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</m:ctrlPr>
                                                </m:accPr>
                                                <m:e>
                                                  <m:r>
                                                    <a:rPr lang="en-US" sz="1200" i="1">
                                                      <a:solidFill>
                                                        <a:schemeClr val="bg1"/>
                                                      </a:solidFill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𝑥</m:t>
                                                  </m:r>
                                                </m:e>
                                              </m:acc>
                                            </m:e>
                                            <m:sub>
                                              <m:sSup>
                                                <m:sSupPr>
                                                  <m:ctrlPr>
                                                    <a:rPr lang="en-US" sz="1200" i="1">
                                                      <a:solidFill>
                                                        <a:schemeClr val="bg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pPr>
                                                <m:e>
                                                  <m:r>
                                                    <a:rPr lang="en-US" sz="1200" i="1">
                                                      <a:solidFill>
                                                        <a:schemeClr val="bg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𝑖</m:t>
                                                  </m:r>
                                                </m:e>
                                                <m:sup>
                                                  <m:r>
                                                    <a:rPr lang="en-US" sz="1200" i="1">
                                                      <a:solidFill>
                                                        <a:schemeClr val="bg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′</m:t>
                                                  </m:r>
                                                </m:sup>
                                              </m:sSup>
                                            </m:sub>
                                          </m:sSub>
                                        </m:e>
                                      </m:nary>
                                      <m:r>
                                        <a:rPr lang="en-US" sz="12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</m:e>
                                  </m:d>
                                </m:e>
                                <m:sub>
                                  <m:r>
                                    <a:rPr lang="en-US" sz="12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en-US" sz="12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en-US" sz="1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nary>
                                <m:naryPr>
                                  <m:chr m:val="∑"/>
                                  <m:ctrlPr>
                                    <a:rPr lang="en-US" sz="12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US" sz="12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en-US" sz="12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=1</m:t>
                                  </m:r>
                                </m:sub>
                                <m:sup>
                                  <m:r>
                                    <a:rPr lang="en-US" sz="12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  <m:r>
                                    <a:rPr lang="en-US" sz="12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12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p>
                                <m:e>
                                  <m:sSubSup>
                                    <m:sSubSupPr>
                                      <m:ctrlPr>
                                        <a:rPr lang="en-US" sz="12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d>
                                        <m:dPr>
                                          <m:begChr m:val="‖"/>
                                          <m:endChr m:val="‖"/>
                                          <m:ctrlPr>
                                            <a:rPr lang="en-US" sz="1200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1200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200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200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𝑗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1200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−(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sz="1200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200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200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𝑇</m:t>
                                              </m:r>
                                              <m:r>
                                                <a:rPr lang="en-US" sz="1200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−</m:t>
                                              </m:r>
                                              <m:r>
                                                <a:rPr lang="en-US" sz="1200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  <m:r>
                                                <a:rPr lang="en-US" sz="1200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+1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1200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nary>
                                            <m:naryPr>
                                              <m:chr m:val="∑"/>
                                              <m:ctrlPr>
                                                <a:rPr lang="en-US" sz="1200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naryPr>
                                            <m:sub>
                                              <m:sSup>
                                                <m:sSupPr>
                                                  <m:ctrlPr>
                                                    <a:rPr lang="en-US" sz="1200" i="1">
                                                      <a:solidFill>
                                                        <a:schemeClr val="bg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pPr>
                                                <m:e>
                                                  <m:r>
                                                    <a:rPr lang="en-US" sz="1200" i="1">
                                                      <a:solidFill>
                                                        <a:schemeClr val="bg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𝑗</m:t>
                                                  </m:r>
                                                </m:e>
                                                <m:sup>
                                                  <m:r>
                                                    <a:rPr lang="en-US" sz="1200" i="1">
                                                      <a:solidFill>
                                                        <a:schemeClr val="bg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′</m:t>
                                                  </m:r>
                                                </m:sup>
                                              </m:sSup>
                                              <m:r>
                                                <m:rPr>
                                                  <m:brk m:alnAt="23"/>
                                                </m:rPr>
                                                <a:rPr lang="en-US" sz="1200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=</m:t>
                                              </m:r>
                                              <m:r>
                                                <a:rPr lang="en-US" sz="1200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𝑗</m:t>
                                              </m:r>
                                              <m:r>
                                                <a:rPr lang="en-US" sz="1200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+1</m:t>
                                              </m:r>
                                            </m:sub>
                                            <m:sup>
                                              <m:r>
                                                <a:rPr lang="en-US" sz="1200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𝑇</m:t>
                                              </m:r>
                                              <m:r>
                                                <a:rPr lang="en-US" sz="1200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−</m:t>
                                              </m:r>
                                              <m:r>
                                                <a:rPr lang="en-US" sz="1200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  <m:r>
                                                <a:rPr lang="en-US" sz="1200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+1</m:t>
                                              </m:r>
                                            </m:sup>
                                            <m:e>
                                              <m:sSub>
                                                <m:sSubPr>
                                                  <m:ctrlPr>
                                                    <a:rPr lang="en-US" sz="1200" i="1">
                                                      <a:solidFill>
                                                        <a:schemeClr val="bg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m:rPr>
                                                      <m:sty m:val="p"/>
                                                    </m:rPr>
                                                    <a:rPr lang="en-US" sz="1200" i="1">
                                                      <a:solidFill>
                                                        <a:schemeClr val="bg1"/>
                                                      </a:solidFill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∇</m:t>
                                                  </m:r>
                                                  <m:acc>
                                                    <m:accPr>
                                                      <m:chr m:val="̃"/>
                                                      <m:ctrlPr>
                                                        <a:rPr lang="en-US" sz="1200" i="1">
                                                          <a:solidFill>
                                                            <a:schemeClr val="bg1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  <a:ea typeface="Cambria Math" panose="02040503050406030204" pitchFamily="18" charset="0"/>
                                                        </a:rPr>
                                                      </m:ctrlPr>
                                                    </m:accPr>
                                                    <m:e>
                                                      <m:r>
                                                        <a:rPr lang="en-US" sz="1200" i="1">
                                                          <a:solidFill>
                                                            <a:schemeClr val="bg1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  <a:ea typeface="Cambria Math" panose="02040503050406030204" pitchFamily="18" charset="0"/>
                                                        </a:rPr>
                                                        <m:t>𝑥</m:t>
                                                      </m:r>
                                                    </m:e>
                                                  </m:acc>
                                                </m:e>
                                                <m:sub>
                                                  <m:sSup>
                                                    <m:sSupPr>
                                                      <m:ctrlPr>
                                                        <a:rPr lang="en-US" sz="1200" i="1">
                                                          <a:solidFill>
                                                            <a:schemeClr val="bg1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pPr>
                                                    <m:e>
                                                      <m:r>
                                                        <a:rPr lang="en-US" sz="1200" i="1">
                                                          <a:solidFill>
                                                            <a:schemeClr val="bg1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𝑗</m:t>
                                                      </m:r>
                                                    </m:e>
                                                    <m:sup>
                                                      <m:r>
                                                        <a:rPr lang="en-US" sz="1200" i="1">
                                                          <a:solidFill>
                                                            <a:schemeClr val="bg1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′</m:t>
                                                      </m:r>
                                                    </m:sup>
                                                  </m:sSup>
                                                </m:sub>
                                              </m:sSub>
                                            </m:e>
                                          </m:nary>
                                          <m:r>
                                            <a:rPr lang="en-US" sz="1200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)</m:t>
                                          </m:r>
                                        </m:e>
                                      </m:d>
                                    </m:e>
                                    <m:sub>
                                      <m:r>
                                        <a:rPr lang="en-US" sz="12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  <m:sup>
                                      <m:r>
                                        <a:rPr lang="en-US" sz="12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</m:e>
                              </m:nary>
                            </m:e>
                          </m:nary>
                        </m:e>
                      </m:d>
                    </m:oMath>
                  </m:oMathPara>
                </a14:m>
                <a:endParaRPr lang="en-US" sz="1200" dirty="0">
                  <a:solidFill>
                    <a:srgbClr val="C00000"/>
                  </a:solidFill>
                </a:endParaRPr>
              </a:p>
              <a:p>
                <a:pPr algn="l"/>
                <a:endParaRPr lang="en-US" dirty="0">
                  <a:solidFill>
                    <a:srgbClr val="C00000"/>
                  </a:solidFill>
                </a:endParaRPr>
              </a:p>
              <a:p>
                <a:pPr algn="l"/>
                <a:r>
                  <a:rPr lang="en-US" dirty="0">
                    <a:solidFill>
                      <a:schemeClr val="bg1"/>
                    </a:solidFill>
                  </a:rPr>
                  <a:t>      </a:t>
                </a:r>
                <a:r>
                  <a:rPr lang="en-US" sz="1600" dirty="0">
                    <a:solidFill>
                      <a:schemeClr val="bg1"/>
                    </a:solidFill>
                  </a:rPr>
                  <a:t>“pose-aware” </a:t>
                </a:r>
                <a:r>
                  <a:rPr lang="en-US" sz="1600" dirty="0">
                    <a:solidFill>
                      <a:schemeClr val="bg1"/>
                    </a:solidFill>
                    <a:sym typeface="Wingdings" panose="05000000000000000000" pitchFamily="2" charset="2"/>
                  </a:rPr>
                  <a:t> </a:t>
                </a:r>
                <a:r>
                  <a:rPr lang="en-US" sz="1600" dirty="0">
                    <a:solidFill>
                      <a:schemeClr val="bg1"/>
                    </a:solidFill>
                  </a:rPr>
                  <a:t>control the pose-level generation</a:t>
                </a:r>
                <a:endParaRPr lang="en-GB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53D2FF5-8BB3-48E7-9442-7346931011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2207446"/>
                <a:ext cx="5928094" cy="4498154"/>
              </a:xfrm>
              <a:prstGeom prst="rect">
                <a:avLst/>
              </a:prstGeom>
              <a:blipFill>
                <a:blip r:embed="rId5"/>
                <a:stretch>
                  <a:fillRect l="-412" t="-54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Left Bracket 9">
            <a:extLst>
              <a:ext uri="{FF2B5EF4-FFF2-40B4-BE49-F238E27FC236}">
                <a16:creationId xmlns:a16="http://schemas.microsoft.com/office/drawing/2014/main" id="{E443BFDF-6025-4C05-80DA-4A6630A2B41A}"/>
              </a:ext>
            </a:extLst>
          </p:cNvPr>
          <p:cNvSpPr/>
          <p:nvPr/>
        </p:nvSpPr>
        <p:spPr>
          <a:xfrm rot="16200000">
            <a:off x="8683002" y="5432870"/>
            <a:ext cx="45719" cy="1000231"/>
          </a:xfrm>
          <a:prstGeom prst="leftBracket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CC6FBA3-E987-4A68-B471-15AAE264872E}"/>
              </a:ext>
            </a:extLst>
          </p:cNvPr>
          <p:cNvSpPr txBox="1"/>
          <p:nvPr/>
        </p:nvSpPr>
        <p:spPr>
          <a:xfrm>
            <a:off x="7541182" y="5930030"/>
            <a:ext cx="24109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C00000"/>
                </a:solidFill>
              </a:rPr>
              <a:t>forward reconstructed pose</a:t>
            </a:r>
            <a:endParaRPr lang="en-GB" sz="1200" dirty="0">
              <a:solidFill>
                <a:srgbClr val="C00000"/>
              </a:solidFill>
            </a:endParaRPr>
          </a:p>
        </p:txBody>
      </p:sp>
      <p:sp>
        <p:nvSpPr>
          <p:cNvPr id="15" name="Left Bracket 14">
            <a:extLst>
              <a:ext uri="{FF2B5EF4-FFF2-40B4-BE49-F238E27FC236}">
                <a16:creationId xmlns:a16="http://schemas.microsoft.com/office/drawing/2014/main" id="{40BC4922-BFE2-42EE-ABDB-DA8C02FD6976}"/>
              </a:ext>
            </a:extLst>
          </p:cNvPr>
          <p:cNvSpPr/>
          <p:nvPr/>
        </p:nvSpPr>
        <p:spPr>
          <a:xfrm rot="16200000">
            <a:off x="10897206" y="5262155"/>
            <a:ext cx="65220" cy="1345259"/>
          </a:xfrm>
          <a:prstGeom prst="leftBracket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F34C748-9314-4A2A-9734-2A42E64B3DDC}"/>
              </a:ext>
            </a:extLst>
          </p:cNvPr>
          <p:cNvSpPr txBox="1"/>
          <p:nvPr/>
        </p:nvSpPr>
        <p:spPr>
          <a:xfrm>
            <a:off x="9802477" y="5949531"/>
            <a:ext cx="24109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C00000"/>
                </a:solidFill>
              </a:rPr>
              <a:t>backward reconstructed pose</a:t>
            </a:r>
            <a:endParaRPr lang="en-GB" sz="1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556439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hemeWhite16-9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宣紙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宣紙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>
    <a:txDef>
      <a:spPr>
        <a:noFill/>
      </a:spPr>
      <a:bodyPr wrap="none" rtlCol="0">
        <a:spAutoFit/>
      </a:bodyPr>
      <a:lstStyle>
        <a:defPPr algn="l">
          <a:defRPr sz="2400" dirty="0" smtClean="0">
            <a:solidFill>
              <a:schemeClr val="bg1"/>
            </a:solidFill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1641</TotalTime>
  <Words>1075</Words>
  <Application>Microsoft Office PowerPoint</Application>
  <PresentationFormat>Widescreen</PresentationFormat>
  <Paragraphs>253</Paragraphs>
  <Slides>18</Slides>
  <Notes>15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Calibri</vt:lpstr>
      <vt:lpstr>Cambria Math</vt:lpstr>
      <vt:lpstr>Constantia</vt:lpstr>
      <vt:lpstr>Wingdings 2</vt:lpstr>
      <vt:lpstr>ThemeWhite16-9</vt:lpstr>
      <vt:lpstr>A Quadruple Diffusion Convolutional Recurrent Network for Human Motion Prediction</vt:lpstr>
      <vt:lpstr>Introduction</vt:lpstr>
      <vt:lpstr>Related Work</vt:lpstr>
      <vt:lpstr>Motivations</vt:lpstr>
      <vt:lpstr>Motivations</vt:lpstr>
      <vt:lpstr>Preliminary</vt:lpstr>
      <vt:lpstr>Bi-directional Spatial Formation</vt:lpstr>
      <vt:lpstr>Bi-directional Spatial Formation</vt:lpstr>
      <vt:lpstr>Bi-directional Temporal Construction</vt:lpstr>
      <vt:lpstr>Bi-directional Temporal Construction</vt:lpstr>
      <vt:lpstr>Datasets</vt:lpstr>
      <vt:lpstr>Experiments</vt:lpstr>
      <vt:lpstr>Experiments</vt:lpstr>
      <vt:lpstr>Experiments</vt:lpstr>
      <vt:lpstr>Experiments</vt:lpstr>
      <vt:lpstr>Experiments</vt:lpstr>
      <vt:lpstr>Experiments</vt:lpstr>
      <vt:lpstr>Conclusion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Weekly Report</dc:title>
  <dc:creator>MEN QIANHUI</dc:creator>
  <cp:lastModifiedBy>MEN QIANHUI</cp:lastModifiedBy>
  <cp:revision>132</cp:revision>
  <dcterms:created xsi:type="dcterms:W3CDTF">2020-09-02T06:29:40Z</dcterms:created>
  <dcterms:modified xsi:type="dcterms:W3CDTF">2020-11-16T11:31:11Z</dcterms:modified>
</cp:coreProperties>
</file>