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6" r:id="rId3"/>
    <p:sldId id="267" r:id="rId4"/>
    <p:sldId id="295" r:id="rId5"/>
    <p:sldId id="287" r:id="rId6"/>
    <p:sldId id="296" r:id="rId7"/>
    <p:sldId id="298" r:id="rId8"/>
    <p:sldId id="288" r:id="rId9"/>
    <p:sldId id="299" r:id="rId10"/>
    <p:sldId id="300" r:id="rId11"/>
    <p:sldId id="301" r:id="rId12"/>
    <p:sldId id="290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0" autoAdjust="0"/>
    <p:restoredTop sz="76633" autoAdjust="0"/>
  </p:normalViewPr>
  <p:slideViewPr>
    <p:cSldViewPr snapToGrid="0">
      <p:cViewPr varScale="1">
        <p:scale>
          <a:sx n="66" d="100"/>
          <a:sy n="66" d="100"/>
        </p:scale>
        <p:origin x="14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7E5BF1-F561-4038-8798-A58398AAE0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939278-E48D-4FC9-95BA-21A50F0440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363C8-7A5F-4013-96A2-E4CCE57C8DED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D7441-DE15-4D82-83AD-97A7C0F1B5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A3D9B-06D5-49B5-85E9-B4C40C8BB2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DF651-892E-4263-9AEE-5DC7341DD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353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DF37E-A94D-4423-8B30-0B72FA682221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22BAA-9BB6-43DE-B3E7-D12690A7B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9168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22BAA-9BB6-43DE-B3E7-D12690A7B32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516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22BAA-9BB6-43DE-B3E7-D12690A7B32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247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22BAA-9BB6-43DE-B3E7-D12690A7B32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3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22BAA-9BB6-43DE-B3E7-D12690A7B32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693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22BAA-9BB6-43DE-B3E7-D12690A7B32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58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22BAA-9BB6-43DE-B3E7-D12690A7B32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96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22BAA-9BB6-43DE-B3E7-D12690A7B32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40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22BAA-9BB6-43DE-B3E7-D12690A7B32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581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22BAA-9BB6-43DE-B3E7-D12690A7B32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30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22BAA-9BB6-43DE-B3E7-D12690A7B32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806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22BAA-9BB6-43DE-B3E7-D12690A7B32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772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22BAA-9BB6-43DE-B3E7-D12690A7B32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86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22BAA-9BB6-43DE-B3E7-D12690A7B32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05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0" indent="0" algn="ctr">
              <a:buNone/>
              <a:defRPr sz="2000" b="1" spc="100" baseline="0">
                <a:solidFill>
                  <a:schemeClr val="tx2">
                    <a:lumMod val="25000"/>
                  </a:schemeClr>
                </a:solidFill>
              </a:defRPr>
            </a:lvl1pPr>
            <a:lvl2pPr marL="457189" indent="0" algn="ctr">
              <a:buNone/>
            </a:lvl2pPr>
            <a:lvl3pPr marL="914378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2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>
              <a:defRPr lang="en-US" sz="3600" b="1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endParaRPr kumimoji="0" lang="en-US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1951501" y="3550127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6278099" y="3550127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6053797" y="3526303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CD7C-AFA1-427A-A733-FAAFF5968009}" type="datetime1">
              <a:rPr lang="en-GB" smtClean="0"/>
              <a:t>17/09/2021</a:t>
            </a:fld>
            <a:endParaRPr lang="en-GB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C53208-37B1-4C2B-82C1-C02C6BAB97A7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26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C4B2-27B4-49B7-AF09-69A8474BCD2B}" type="datetime1">
              <a:rPr lang="en-GB" smtClean="0"/>
              <a:t>17/09/2021</a:t>
            </a:fld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3208-37B1-4C2B-82C1-C02C6BAB9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30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1" y="274642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9A0-0B5C-48F1-B958-83B6FFE2BC46}" type="datetime1">
              <a:rPr lang="en-GB" smtClean="0"/>
              <a:t>17/09/2021</a:t>
            </a:fld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3208-37B1-4C2B-82C1-C02C6BAB9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22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3208-37B1-4C2B-82C1-C02C6BAB97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9C0B-695F-4D5D-9929-8D1FAF7543BD}" type="datetime1">
              <a:rPr lang="en-GB" smtClean="0"/>
              <a:t>17/09/2021</a:t>
            </a:fld>
            <a:endParaRPr lang="en-GB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>
                    <a:lumMod val="2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 altLang="zh-TW" dirty="0"/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609601" y="2201896"/>
            <a:ext cx="5384800" cy="3913632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altLang="zh-TW" dirty="0"/>
              <a:t>Click to edit Master text styles</a:t>
            </a:r>
          </a:p>
          <a:p>
            <a:pPr lvl="1" eaLnBrk="1" latinLnBrk="0" hangingPunct="1"/>
            <a:r>
              <a:rPr lang="en-US" altLang="zh-TW" dirty="0"/>
              <a:t>Second level</a:t>
            </a:r>
          </a:p>
          <a:p>
            <a:pPr lvl="2" eaLnBrk="1" latinLnBrk="0" hangingPunct="1"/>
            <a:r>
              <a:rPr lang="en-US" altLang="zh-TW" dirty="0"/>
              <a:t>Third level</a:t>
            </a:r>
          </a:p>
          <a:p>
            <a:pPr lvl="3" eaLnBrk="1" latinLnBrk="0" hangingPunct="1"/>
            <a:r>
              <a:rPr lang="en-US" altLang="zh-TW" dirty="0"/>
              <a:t>Fourth level</a:t>
            </a:r>
          </a:p>
          <a:p>
            <a:pPr lvl="4" eaLnBrk="1" latinLnBrk="0" hangingPunct="1"/>
            <a:r>
              <a:rPr lang="en-US" altLang="zh-TW" dirty="0"/>
              <a:t>Fifth level</a:t>
            </a:r>
            <a:endParaRPr kumimoji="0" lang="en-US" dirty="0"/>
          </a:p>
          <a:p>
            <a:pPr lvl="0" eaLnBrk="1" latinLnBrk="0" hangingPunct="1"/>
            <a:endParaRPr kumimoji="0" lang="en-US" dirty="0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>
            <a:lvl1pPr marL="274313" marR="0" indent="-2743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504D"/>
              </a:buClr>
              <a:buSzPct val="85000"/>
              <a:buFont typeface="Wingdings 2"/>
              <a:buChar char=""/>
              <a:tabLst/>
              <a:defRPr/>
            </a:lvl1pPr>
            <a:lvl2pPr marL="640064" marR="0" indent="-2743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504D">
                  <a:shade val="75000"/>
                </a:srgbClr>
              </a:buClr>
              <a:buSzPct val="85000"/>
              <a:buFont typeface="Wingdings 2"/>
              <a:buChar char=""/>
              <a:tabLst/>
              <a:defRPr/>
            </a:lvl2pPr>
            <a:lvl3pPr marL="1005815" marR="0" indent="-228594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504D">
                  <a:shade val="50000"/>
                </a:srgbClr>
              </a:buClr>
              <a:buSzPct val="85000"/>
              <a:buFont typeface="Wingdings 2"/>
              <a:buChar char=""/>
              <a:tabLst/>
              <a:defRPr/>
            </a:lvl3pPr>
            <a:lvl4pPr marL="1280128" marR="0" indent="-228594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504D">
                  <a:shade val="75000"/>
                </a:srgbClr>
              </a:buClr>
              <a:buSzPct val="85000"/>
              <a:buFont typeface="Wingdings 2" pitchFamily="18" charset="2"/>
              <a:buChar char=""/>
              <a:tabLst/>
              <a:defRPr/>
            </a:lvl4pPr>
            <a:lvl5pPr marL="1554441" marR="0" indent="-228594" algn="l" defTabSz="914400" rtl="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C0504D">
                  <a:shade val="75000"/>
                </a:srgbClr>
              </a:buClr>
              <a:buSzPct val="85000"/>
              <a:buFont typeface="Wingdings 2" pitchFamily="18" charset="2"/>
              <a:buChar char=""/>
              <a:tabLst/>
              <a:defRPr/>
            </a:lvl5pPr>
          </a:lstStyle>
          <a:p>
            <a:pPr marL="274313" marR="0" lvl="0" indent="-2743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504D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cs typeface="+mn-cs"/>
              </a:rPr>
              <a:t>Click to edit Master text styles</a:t>
            </a:r>
          </a:p>
          <a:p>
            <a:pPr marL="640064" marR="0" lvl="1" indent="-2743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504D">
                  <a:shade val="75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Second level</a:t>
            </a:r>
          </a:p>
          <a:p>
            <a:pPr marL="1005815" marR="0" lvl="2" indent="-228594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504D">
                  <a:shade val="5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Third level</a:t>
            </a:r>
          </a:p>
          <a:p>
            <a:pPr marL="1280128" marR="0" lvl="3" indent="-228594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504D">
                  <a:shade val="75000"/>
                </a:srgbClr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altLang="zh-TW" sz="19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Fourth level</a:t>
            </a:r>
          </a:p>
          <a:p>
            <a:pPr marL="1554441" marR="0" lvl="4" indent="-228594" algn="l" defTabSz="914400" rtl="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C0504D">
                  <a:shade val="75000"/>
                </a:srgbClr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Fifth level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dirty="0"/>
          </a:p>
          <a:p>
            <a:pPr lvl="0" eaLnBrk="1" latinLnBrk="0" hangingPunct="1"/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>
            <a:noAutofit/>
          </a:bodyPr>
          <a:lstStyle>
            <a:lvl1pPr>
              <a:defRPr sz="4000"/>
            </a:lvl1pPr>
          </a:lstStyle>
          <a:p>
            <a:endParaRPr kumimoji="0" 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>
                    <a:lumMod val="2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TW" dirty="0"/>
              <a:t>Click to edit Master text styles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750595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77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altLang="zh-TW" dirty="0"/>
              <a:t>Click to edit Master text styles</a:t>
            </a:r>
          </a:p>
          <a:p>
            <a:pPr lvl="1" eaLnBrk="1" latinLnBrk="0" hangingPunct="1"/>
            <a:r>
              <a:rPr lang="en-US" altLang="zh-TW" dirty="0"/>
              <a:t>Second level</a:t>
            </a:r>
          </a:p>
          <a:p>
            <a:pPr lvl="2" eaLnBrk="1" latinLnBrk="0" hangingPunct="1"/>
            <a:r>
              <a:rPr lang="en-US" altLang="zh-TW" dirty="0"/>
              <a:t>Third level</a:t>
            </a:r>
          </a:p>
          <a:p>
            <a:pPr lvl="3" eaLnBrk="1" latinLnBrk="0" hangingPunct="1"/>
            <a:r>
              <a:rPr lang="en-US" altLang="zh-TW" dirty="0"/>
              <a:t>Fourth level</a:t>
            </a:r>
          </a:p>
          <a:p>
            <a:pPr lvl="4" eaLnBrk="1" latinLnBrk="0" hangingPunct="1"/>
            <a:r>
              <a:rPr lang="en-US" altLang="zh-TW" dirty="0"/>
              <a:t>Fifth level</a:t>
            </a:r>
            <a:endParaRPr kumimoji="0" lang="en-US" dirty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0DA28A-6E9F-45C2-A872-F498C192212B}" type="datetime1">
              <a:rPr lang="en-GB" smtClean="0"/>
              <a:t>17/09/2021</a:t>
            </a:fld>
            <a:endParaRPr lang="en-GB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3C53208-37B1-4C2B-82C1-C02C6BAB97A7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>
            <a:noAutofit/>
          </a:bodyPr>
          <a:lstStyle>
            <a:lvl1pPr>
              <a:defRPr sz="3200"/>
            </a:lvl1pPr>
          </a:lstStyle>
          <a:p>
            <a:endParaRPr kumimoji="0" lang="en-US" dirty="0"/>
          </a:p>
        </p:txBody>
      </p:sp>
      <p:cxnSp>
        <p:nvCxnSpPr>
          <p:cNvPr id="7" name="直線接點 12"/>
          <p:cNvCxnSpPr/>
          <p:nvPr/>
        </p:nvCxnSpPr>
        <p:spPr>
          <a:xfrm>
            <a:off x="761963" y="1357299"/>
            <a:ext cx="10001320" cy="4008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chemeClr val="tx1"/>
                </a:gs>
                <a:gs pos="50000">
                  <a:schemeClr val="bg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12"/>
          <p:cNvCxnSpPr/>
          <p:nvPr/>
        </p:nvCxnSpPr>
        <p:spPr>
          <a:xfrm>
            <a:off x="761963" y="1357299"/>
            <a:ext cx="10001320" cy="4008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chemeClr val="tx1"/>
                </a:gs>
                <a:gs pos="50000">
                  <a:schemeClr val="bg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12"/>
          <p:cNvCxnSpPr/>
          <p:nvPr/>
        </p:nvCxnSpPr>
        <p:spPr>
          <a:xfrm>
            <a:off x="761963" y="1357299"/>
            <a:ext cx="10001320" cy="4008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chemeClr val="tx1"/>
                </a:gs>
                <a:gs pos="50000">
                  <a:schemeClr val="bg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20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34F1-9892-453F-A2FC-7B5343A46940}" type="datetime1">
              <a:rPr lang="en-GB" smtClean="0"/>
              <a:t>17/09/2021</a:t>
            </a:fld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3208-37B1-4C2B-82C1-C02C6BAB97A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1" y="3505200"/>
            <a:ext cx="10566400" cy="1371600"/>
          </a:xfr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600" b="1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TW"/>
              <a:t>Click to edit Master title style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1" y="4958864"/>
            <a:ext cx="10566400" cy="984736"/>
          </a:xfrm>
        </p:spPr>
        <p:txBody>
          <a:bodyPr anchor="t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lang="en-US" altLang="zh-TW" sz="2000" b="1" kern="1200" spc="100" baseline="0" dirty="0" smtClean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TW"/>
              <a:t>Click to edit Master text styles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914401" y="4916997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72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43EF-281D-42CC-BBEF-8310FC163AC0}" type="datetime1">
              <a:rPr lang="en-GB" smtClean="0"/>
              <a:t>17/09/2021</a:t>
            </a:fld>
            <a:endParaRPr lang="en-GB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3208-37B1-4C2B-82C1-C02C6BAB97A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altLang="zh-TW" dirty="0"/>
              <a:t>Click to edit Master text styles</a:t>
            </a:r>
          </a:p>
          <a:p>
            <a:pPr lvl="1" eaLnBrk="1" latinLnBrk="0" hangingPunct="1"/>
            <a:r>
              <a:rPr lang="en-US" altLang="zh-TW" dirty="0"/>
              <a:t>Second level</a:t>
            </a:r>
          </a:p>
          <a:p>
            <a:pPr lvl="2" eaLnBrk="1" latinLnBrk="0" hangingPunct="1"/>
            <a:r>
              <a:rPr lang="en-US" altLang="zh-TW" dirty="0"/>
              <a:t>Third level</a:t>
            </a:r>
          </a:p>
          <a:p>
            <a:pPr lvl="3" eaLnBrk="1" latinLnBrk="0" hangingPunct="1"/>
            <a:r>
              <a:rPr lang="en-US" altLang="zh-TW" dirty="0"/>
              <a:t>Fourth level</a:t>
            </a:r>
          </a:p>
          <a:p>
            <a:pPr lvl="4" eaLnBrk="1" latinLnBrk="0" hangingPunct="1"/>
            <a:r>
              <a:rPr lang="en-US" altLang="zh-TW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6032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473D-F493-46DD-80D8-5161F8076D0A}" type="datetime1">
              <a:rPr lang="en-GB" smtClean="0"/>
              <a:t>17/09/2021</a:t>
            </a:fld>
            <a:endParaRPr lang="en-GB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3208-37B1-4C2B-82C1-C02C6BAB97A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1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AECE-E333-4F22-8457-B854870C797D}" type="datetime1">
              <a:rPr lang="en-GB" smtClean="0"/>
              <a:t>17/09/2021</a:t>
            </a:fld>
            <a:endParaRPr lang="en-GB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3208-37B1-4C2B-82C1-C02C6BAB9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0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>
                    <a:lumMod val="25000"/>
                  </a:schemeClr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TW"/>
              <a:t>Click to edit Master text styles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altLang="zh-TW"/>
              <a:t>Click to edit Master title style</a:t>
            </a:r>
            <a:endParaRPr kumimoji="0" lang="en-US" dirty="0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24F5A8-C0EF-4B03-BEC7-489C022EC9CC}" type="datetime1">
              <a:rPr lang="en-GB" smtClean="0"/>
              <a:t>17/09/2021</a:t>
            </a:fld>
            <a:endParaRPr lang="en-GB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53208-37B1-4C2B-82C1-C02C6BAB97A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0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altLang="zh-TW"/>
              <a:t>Click to edit Master title style</a:t>
            </a:r>
            <a:endParaRPr kumimoji="0" 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09601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altLang="zh-TW"/>
              <a:t>Click icon to add picture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>
                    <a:lumMod val="2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TW"/>
              <a:t>Click to edit Master text styles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5A1E-DA7E-4B64-9B2C-CCEFC708CC8E}" type="datetime1">
              <a:rPr lang="en-GB" smtClean="0"/>
              <a:t>17/09/2021</a:t>
            </a:fld>
            <a:endParaRPr lang="en-GB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C53208-37B1-4C2B-82C1-C02C6BAB97A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46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663987C6-C1BE-4869-B26D-24517384AF1F}" type="datetime1">
              <a:rPr lang="en-GB" smtClean="0"/>
              <a:t>17/09/2021</a:t>
            </a:fld>
            <a:endParaRPr lang="en-GB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464" y="6203667"/>
            <a:ext cx="8095241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03C53208-37B1-4C2B-82C1-C02C6BAB97A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62824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7" r:id="rId2"/>
    <p:sldLayoutId id="2147483674" r:id="rId3"/>
    <p:sldLayoutId id="2147483675" r:id="rId4"/>
    <p:sldLayoutId id="2147483676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chemeClr val="bg1">
              <a:lumMod val="85000"/>
              <a:lumOff val="15000"/>
            </a:schemeClr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40064" indent="-274313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>
              <a:lumMod val="25000"/>
            </a:schemeClr>
          </a:solidFill>
          <a:latin typeface="+mn-lt"/>
          <a:ea typeface="+mn-ea"/>
          <a:cs typeface="+mn-cs"/>
        </a:defRPr>
      </a:lvl2pPr>
      <a:lvl3pPr marL="1005815" indent="-228594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2">
              <a:lumMod val="25000"/>
            </a:schemeClr>
          </a:solidFill>
          <a:latin typeface="+mn-lt"/>
          <a:ea typeface="+mn-ea"/>
          <a:cs typeface="+mn-cs"/>
        </a:defRPr>
      </a:lvl3pPr>
      <a:lvl4pPr marL="1280128" indent="-228594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2">
              <a:lumMod val="25000"/>
            </a:schemeClr>
          </a:solidFill>
          <a:latin typeface="+mn-lt"/>
          <a:ea typeface="+mn-ea"/>
          <a:cs typeface="+mn-cs"/>
        </a:defRPr>
      </a:lvl4pPr>
      <a:lvl5pPr marL="1554441" indent="-228594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2">
              <a:lumMod val="25000"/>
            </a:schemeClr>
          </a:solidFill>
          <a:latin typeface="+mn-lt"/>
          <a:ea typeface="+mn-ea"/>
          <a:cs typeface="+mn-cs"/>
        </a:defRPr>
      </a:lvl5pPr>
      <a:lvl6pPr marL="1828754" indent="-228594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30" indent="-182876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82876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256" indent="-182876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Yutasq/Multi-Class-Social-STGCN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mailto:qianhumen2-c@my.cityu.edu.h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sv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5.jpeg"/><Relationship Id="rId5" Type="http://schemas.openxmlformats.org/officeDocument/2006/relationships/image" Target="../media/image14.svg"/><Relationship Id="rId10" Type="http://schemas.openxmlformats.org/officeDocument/2006/relationships/image" Target="../media/image22.sv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7.png"/><Relationship Id="rId4" Type="http://schemas.openxmlformats.org/officeDocument/2006/relationships/image" Target="../media/image5.jpe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433E963-2549-4D86-9A32-AABD31B80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537" y="3699803"/>
            <a:ext cx="11074400" cy="1565879"/>
          </a:xfrm>
        </p:spPr>
        <p:txBody>
          <a:bodyPr/>
          <a:lstStyle/>
          <a:p>
            <a:r>
              <a:rPr lang="en-GB" dirty="0"/>
              <a:t>Ben A. Rainbow</a:t>
            </a:r>
            <a:r>
              <a:rPr lang="en-US" baseline="30000" dirty="0"/>
              <a:t>*</a:t>
            </a:r>
            <a:r>
              <a:rPr lang="en-GB" dirty="0"/>
              <a:t>, </a:t>
            </a:r>
            <a:r>
              <a:rPr lang="en-US" dirty="0"/>
              <a:t>Qianhui Men</a:t>
            </a:r>
            <a:r>
              <a:rPr lang="en-US" sz="2000" baseline="30000" dirty="0"/>
              <a:t>†</a:t>
            </a:r>
            <a:r>
              <a:rPr lang="en-US" dirty="0"/>
              <a:t>, and Hubert P. H. Shum</a:t>
            </a:r>
            <a:r>
              <a:rPr lang="en-US" baseline="30000" dirty="0"/>
              <a:t>*</a:t>
            </a:r>
          </a:p>
          <a:p>
            <a:endParaRPr lang="en-US" baseline="30000" dirty="0"/>
          </a:p>
          <a:p>
            <a:r>
              <a:rPr lang="en-US" sz="1600" baseline="30000" dirty="0"/>
              <a:t>* </a:t>
            </a:r>
            <a:r>
              <a:rPr lang="en-US" sz="1600" dirty="0"/>
              <a:t>Department of Computer Science, Durham University</a:t>
            </a:r>
          </a:p>
          <a:p>
            <a:r>
              <a:rPr lang="en-US" sz="1600" baseline="30000" dirty="0"/>
              <a:t>†</a:t>
            </a:r>
            <a:r>
              <a:rPr lang="en-US" sz="1600" dirty="0"/>
              <a:t>Department of Computer Science, City University of Hong Kong</a:t>
            </a:r>
            <a:endParaRPr lang="en-US" sz="1600" baseline="30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485310-A484-4CDE-BA86-FCFC27D9A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33732"/>
            <a:ext cx="12191999" cy="1981200"/>
          </a:xfrm>
        </p:spPr>
        <p:txBody>
          <a:bodyPr/>
          <a:lstStyle/>
          <a:p>
            <a:r>
              <a:rPr lang="en-US" sz="2800" dirty="0"/>
              <a:t>Semantics-STGCNN: A Semantics-guided Spatial-Temporal </a:t>
            </a:r>
            <a:br>
              <a:rPr lang="en-US" sz="2800" dirty="0"/>
            </a:br>
            <a:r>
              <a:rPr lang="en-US" sz="2800" dirty="0"/>
              <a:t>Graph Convolutional Network for Multi-class Trajectory Prediction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Durham University">
            <a:extLst>
              <a:ext uri="{FF2B5EF4-FFF2-40B4-BE49-F238E27FC236}">
                <a16:creationId xmlns:a16="http://schemas.microsoft.com/office/drawing/2014/main" id="{6D334E37-F3B2-433E-972A-34D93715E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156" y="5765689"/>
            <a:ext cx="1700872" cy="7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F42A0CBB-3D37-4CE3-8D32-70BC4EDFF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87" y="5550553"/>
            <a:ext cx="3091182" cy="94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EEE SMC 2021">
            <a:extLst>
              <a:ext uri="{FF2B5EF4-FFF2-40B4-BE49-F238E27FC236}">
                <a16:creationId xmlns:a16="http://schemas.microsoft.com/office/drawing/2014/main" id="{3FBADC90-3FAD-4105-A766-042CEA1FC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28" y="512338"/>
            <a:ext cx="5037544" cy="15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74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0DCB09-B8F6-4621-8DCB-A1BA3EE51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Qualitative Evaluation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562A16-8374-4646-BFAD-DDE56029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Experiments</a:t>
            </a:r>
            <a:endParaRPr lang="en-GB" sz="4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04C3C-2DF0-4A11-8492-77235D22B4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53208-37B1-4C2B-82C1-C02C6BAB97A7}" type="slidenum">
              <a:rPr lang="en-GB" smtClean="0"/>
              <a:t>10</a:t>
            </a:fld>
            <a:endParaRPr lang="en-GB"/>
          </a:p>
        </p:txBody>
      </p:sp>
      <p:pic>
        <p:nvPicPr>
          <p:cNvPr id="12" name="Picture 2" descr="IEEE SMC 2021">
            <a:extLst>
              <a:ext uri="{FF2B5EF4-FFF2-40B4-BE49-F238E27FC236}">
                <a16:creationId xmlns:a16="http://schemas.microsoft.com/office/drawing/2014/main" id="{D440F374-2FA1-40FD-A21D-09AB4AF0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59" y="123243"/>
            <a:ext cx="2758805" cy="8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12D99E-C703-4330-A732-8BFD12AEA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26" y="1942130"/>
            <a:ext cx="8345348" cy="4633699"/>
          </a:xfrm>
          <a:prstGeom prst="rect">
            <a:avLst/>
          </a:prstGeom>
        </p:spPr>
      </p:pic>
      <p:pic>
        <p:nvPicPr>
          <p:cNvPr id="10" name="Graphic 9" descr="Arrow: Straight with solid fill">
            <a:extLst>
              <a:ext uri="{FF2B5EF4-FFF2-40B4-BE49-F238E27FC236}">
                <a16:creationId xmlns:a16="http://schemas.microsoft.com/office/drawing/2014/main" id="{C858A9E9-60E2-46B7-AE92-951BEE214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55602" y="3278175"/>
            <a:ext cx="868446" cy="521452"/>
          </a:xfrm>
          <a:prstGeom prst="rect">
            <a:avLst/>
          </a:prstGeom>
        </p:spPr>
      </p:pic>
      <p:pic>
        <p:nvPicPr>
          <p:cNvPr id="25" name="Graphic 24" descr="Arrow: Straight with solid fill">
            <a:extLst>
              <a:ext uri="{FF2B5EF4-FFF2-40B4-BE49-F238E27FC236}">
                <a16:creationId xmlns:a16="http://schemas.microsoft.com/office/drawing/2014/main" id="{BFCDA264-DE06-45E3-ACB2-37C2DDCDE1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783408">
            <a:off x="2066958" y="3293905"/>
            <a:ext cx="868446" cy="5214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0E96C0-5E31-43EA-A8F9-1E227172F596}"/>
              </a:ext>
            </a:extLst>
          </p:cNvPr>
          <p:cNvSpPr txBox="1"/>
          <p:nvPr/>
        </p:nvSpPr>
        <p:spPr>
          <a:xfrm>
            <a:off x="3649084" y="6587683"/>
            <a:ext cx="5281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Semantics-STGCNN,  </a:t>
            </a:r>
            <a:r>
              <a:rPr lang="en-GB" sz="1400" dirty="0">
                <a:solidFill>
                  <a:schemeClr val="bg1"/>
                </a:solidFill>
              </a:rPr>
              <a:t>B. A. Rainbow, </a:t>
            </a:r>
            <a:r>
              <a:rPr lang="en-US" sz="1400" dirty="0">
                <a:solidFill>
                  <a:schemeClr val="bg1"/>
                </a:solidFill>
              </a:rPr>
              <a:t>Q. Men, and H. P. H. Shum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281E2F-9DEC-406B-81CE-663B11438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08" y="2604188"/>
            <a:ext cx="10645988" cy="325571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0DCB09-B8F6-4621-8DCB-A1BA3EE51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Qualitative Evaluation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562A16-8374-4646-BFAD-DDE56029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Experiments</a:t>
            </a:r>
            <a:endParaRPr lang="en-GB" sz="4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04C3C-2DF0-4A11-8492-77235D22B4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53208-37B1-4C2B-82C1-C02C6BAB97A7}" type="slidenum">
              <a:rPr lang="en-GB" smtClean="0"/>
              <a:t>11</a:t>
            </a:fld>
            <a:endParaRPr lang="en-GB"/>
          </a:p>
        </p:txBody>
      </p:sp>
      <p:pic>
        <p:nvPicPr>
          <p:cNvPr id="12" name="Picture 2" descr="IEEE SMC 2021">
            <a:extLst>
              <a:ext uri="{FF2B5EF4-FFF2-40B4-BE49-F238E27FC236}">
                <a16:creationId xmlns:a16="http://schemas.microsoft.com/office/drawing/2014/main" id="{D440F374-2FA1-40FD-A21D-09AB4AF0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59" y="123243"/>
            <a:ext cx="2758805" cy="8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Arrow: Straight with solid fill">
            <a:extLst>
              <a:ext uri="{FF2B5EF4-FFF2-40B4-BE49-F238E27FC236}">
                <a16:creationId xmlns:a16="http://schemas.microsoft.com/office/drawing/2014/main" id="{C858A9E9-60E2-46B7-AE92-951BEE214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70338" y="2892585"/>
            <a:ext cx="868446" cy="521452"/>
          </a:xfrm>
          <a:prstGeom prst="rect">
            <a:avLst/>
          </a:prstGeom>
        </p:spPr>
      </p:pic>
      <p:pic>
        <p:nvPicPr>
          <p:cNvPr id="25" name="Graphic 24" descr="Arrow: Straight with solid fill">
            <a:extLst>
              <a:ext uri="{FF2B5EF4-FFF2-40B4-BE49-F238E27FC236}">
                <a16:creationId xmlns:a16="http://schemas.microsoft.com/office/drawing/2014/main" id="{BFCDA264-DE06-45E3-ACB2-37C2DDCDE1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768848">
            <a:off x="1962785" y="2390015"/>
            <a:ext cx="868446" cy="521452"/>
          </a:xfrm>
          <a:prstGeom prst="rect">
            <a:avLst/>
          </a:prstGeom>
        </p:spPr>
      </p:pic>
      <p:pic>
        <p:nvPicPr>
          <p:cNvPr id="13" name="Graphic 12" descr="Arrow: Straight with solid fill">
            <a:extLst>
              <a:ext uri="{FF2B5EF4-FFF2-40B4-BE49-F238E27FC236}">
                <a16:creationId xmlns:a16="http://schemas.microsoft.com/office/drawing/2014/main" id="{0613B850-0B08-4A65-8F9B-337100950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3321" y="2998687"/>
            <a:ext cx="868446" cy="5214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0C10A1-1371-4173-A74E-A0DEBE210F30}"/>
              </a:ext>
            </a:extLst>
          </p:cNvPr>
          <p:cNvSpPr txBox="1"/>
          <p:nvPr/>
        </p:nvSpPr>
        <p:spPr>
          <a:xfrm>
            <a:off x="3649084" y="6587683"/>
            <a:ext cx="5281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Semantics-STGCNN,  </a:t>
            </a:r>
            <a:r>
              <a:rPr lang="en-GB" sz="1400" dirty="0">
                <a:solidFill>
                  <a:schemeClr val="bg1"/>
                </a:solidFill>
              </a:rPr>
              <a:t>B. A. Rainbow, </a:t>
            </a:r>
            <a:r>
              <a:rPr lang="en-US" sz="1400" dirty="0">
                <a:solidFill>
                  <a:schemeClr val="bg1"/>
                </a:solidFill>
              </a:rPr>
              <a:t>Q. Men, and H. P. H. Shum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05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0DCB09-B8F6-4621-8DCB-A1BA3EE51CF7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We propose </a:t>
            </a:r>
            <a:r>
              <a:rPr lang="en-US" sz="2400" i="1" dirty="0">
                <a:solidFill>
                  <a:srgbClr val="0070C0"/>
                </a:solidFill>
              </a:rPr>
              <a:t>Semantics-STGCNN</a:t>
            </a:r>
            <a:r>
              <a:rPr lang="en-US" sz="2400" dirty="0"/>
              <a:t>, a semantics-guided spatial-temporal graph convolution network for </a:t>
            </a:r>
            <a:r>
              <a:rPr lang="en-US" sz="2400" i="1" dirty="0">
                <a:solidFill>
                  <a:srgbClr val="0070C0"/>
                </a:solidFill>
              </a:rPr>
              <a:t>multiclass trajectory prediction</a:t>
            </a:r>
            <a:r>
              <a:rPr lang="en-US" sz="2400" dirty="0"/>
              <a:t>. 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Core to the network is the construction of </a:t>
            </a:r>
            <a:r>
              <a:rPr lang="en-US" sz="2400" i="1" dirty="0">
                <a:solidFill>
                  <a:srgbClr val="0070C0"/>
                </a:solidFill>
              </a:rPr>
              <a:t>a label-aware adjacency matrix </a:t>
            </a:r>
            <a:r>
              <a:rPr lang="en-US" sz="2400" dirty="0"/>
              <a:t>that is informed by the semantics of the trajectory data based on the </a:t>
            </a:r>
            <a:r>
              <a:rPr lang="en-US" sz="2400" i="1" dirty="0">
                <a:solidFill>
                  <a:srgbClr val="0070C0"/>
                </a:solidFill>
              </a:rPr>
              <a:t>embedded class labels</a:t>
            </a:r>
            <a:r>
              <a:rPr lang="en-US" sz="2400" dirty="0"/>
              <a:t>.</a:t>
            </a:r>
          </a:p>
          <a:p>
            <a:pPr algn="just"/>
            <a:endParaRPr lang="en-GB" sz="2000" dirty="0"/>
          </a:p>
          <a:p>
            <a:pPr marL="0" indent="0" algn="just">
              <a:buNone/>
            </a:pPr>
            <a:endParaRPr lang="en-GB" sz="2400" dirty="0"/>
          </a:p>
          <a:p>
            <a:pPr algn="just"/>
            <a:r>
              <a:rPr lang="en-GB" sz="2400" i="1" dirty="0">
                <a:solidFill>
                  <a:srgbClr val="0070C0"/>
                </a:solidFill>
              </a:rPr>
              <a:t>State-of-the-art</a:t>
            </a:r>
            <a:r>
              <a:rPr lang="en-GB" sz="2400" dirty="0"/>
              <a:t> prediction performance on multi-class trajectory dataset under </a:t>
            </a:r>
            <a:r>
              <a:rPr lang="en-GB" sz="2400" i="1" dirty="0">
                <a:solidFill>
                  <a:srgbClr val="0070C0"/>
                </a:solidFill>
              </a:rPr>
              <a:t>various metrics</a:t>
            </a:r>
            <a:r>
              <a:rPr lang="en-US" sz="2400" dirty="0"/>
              <a:t>. Can be easily extended to static objects (e.g., trees, roads) as high-level labels</a:t>
            </a:r>
            <a:r>
              <a:rPr lang="en-GB" sz="24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562A16-8374-4646-BFAD-DDE56029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Summary</a:t>
            </a:r>
            <a:endParaRPr lang="en-GB" sz="4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04C3C-2DF0-4A11-8492-77235D22B4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53208-37B1-4C2B-82C1-C02C6BAB97A7}" type="slidenum">
              <a:rPr lang="en-GB" smtClean="0"/>
              <a:t>12</a:t>
            </a:fld>
            <a:endParaRPr lang="en-GB"/>
          </a:p>
        </p:txBody>
      </p:sp>
      <p:pic>
        <p:nvPicPr>
          <p:cNvPr id="8" name="Picture 2" descr="IEEE SMC 2021">
            <a:extLst>
              <a:ext uri="{FF2B5EF4-FFF2-40B4-BE49-F238E27FC236}">
                <a16:creationId xmlns:a16="http://schemas.microsoft.com/office/drawing/2014/main" id="{A367E72B-2693-4376-9C00-87A158B2C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59" y="123243"/>
            <a:ext cx="2758805" cy="8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DA30B3-E375-4E61-AA0B-3E42F417A317}"/>
              </a:ext>
            </a:extLst>
          </p:cNvPr>
          <p:cNvSpPr txBox="1"/>
          <p:nvPr/>
        </p:nvSpPr>
        <p:spPr>
          <a:xfrm>
            <a:off x="3649084" y="6587683"/>
            <a:ext cx="5281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Semantics-STGCNN,  </a:t>
            </a:r>
            <a:r>
              <a:rPr lang="en-GB" sz="1400" dirty="0">
                <a:solidFill>
                  <a:schemeClr val="bg1"/>
                </a:solidFill>
              </a:rPr>
              <a:t>B. A. Rainbow, </a:t>
            </a:r>
            <a:r>
              <a:rPr lang="en-US" sz="1400" dirty="0">
                <a:solidFill>
                  <a:schemeClr val="bg1"/>
                </a:solidFill>
              </a:rPr>
              <a:t>Q. Men, and H. P. H. Shum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81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5A594F-560D-4176-8497-F14E436D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watching!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E84348-5988-4D84-92D2-429FAD95B31B}"/>
              </a:ext>
            </a:extLst>
          </p:cNvPr>
          <p:cNvSpPr txBox="1"/>
          <p:nvPr/>
        </p:nvSpPr>
        <p:spPr>
          <a:xfrm>
            <a:off x="719581" y="2801673"/>
            <a:ext cx="10345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Code: </a:t>
            </a:r>
            <a:r>
              <a:rPr lang="en-US" sz="2400" dirty="0">
                <a:solidFill>
                  <a:schemeClr val="bg1"/>
                </a:solidFill>
                <a:hlinkClick r:id="rId3"/>
              </a:rPr>
              <a:t>https://github.com/Yutasq/Multi-Class-Social-STGCNN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Questions / Comments please contact: </a:t>
            </a:r>
            <a:r>
              <a:rPr lang="en-US" sz="2400" dirty="0">
                <a:solidFill>
                  <a:schemeClr val="bg1"/>
                </a:solidFill>
                <a:hlinkClick r:id="rId4"/>
              </a:rPr>
              <a:t>qianhumen2-c@my.cityu.edu.hk</a:t>
            </a:r>
            <a:endParaRPr lang="en-GB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 descr="Durham University">
            <a:extLst>
              <a:ext uri="{FF2B5EF4-FFF2-40B4-BE49-F238E27FC236}">
                <a16:creationId xmlns:a16="http://schemas.microsoft.com/office/drawing/2014/main" id="{C30E8446-C060-4830-9E25-4CB254EC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62" y="5198396"/>
            <a:ext cx="1700872" cy="7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81C8C096-5E01-43A1-A9EC-5E1BF9AA4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22" y="5139802"/>
            <a:ext cx="2483589" cy="75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7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15"/>
    </mc:Choice>
    <mc:Fallback xmlns="">
      <p:transition spd="slow" advTm="2761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IEEE SMC 2021">
            <a:extLst>
              <a:ext uri="{FF2B5EF4-FFF2-40B4-BE49-F238E27FC236}">
                <a16:creationId xmlns:a16="http://schemas.microsoft.com/office/drawing/2014/main" id="{06D435E7-46C2-4830-B415-AF2752BA1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59" y="123243"/>
            <a:ext cx="2758805" cy="8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B04C35-57A6-4DB2-BEAB-662EFD02C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334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Traffic trajectory prediction is critical in understanding behaviors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    of pedestrians or cars</a:t>
            </a:r>
          </a:p>
          <a:p>
            <a:pPr marL="0" indent="0">
              <a:buNone/>
            </a:pPr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0EB3D7-65B8-4B5F-AAAF-EF84FB00A3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53208-37B1-4C2B-82C1-C02C6BAB97A7}" type="slidenum">
              <a:rPr lang="en-GB" smtClean="0"/>
              <a:t>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64EF4A-401B-4C93-92EB-96E20FC1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Introduction</a:t>
            </a:r>
            <a:endParaRPr lang="en-GB" sz="4800" dirty="0"/>
          </a:p>
        </p:txBody>
      </p:sp>
      <p:pic>
        <p:nvPicPr>
          <p:cNvPr id="1026" name="Picture 2" descr="When self-driving cars need help: Stanford study&amp;#39;s surprising finding – The  Mercury News">
            <a:extLst>
              <a:ext uri="{FF2B5EF4-FFF2-40B4-BE49-F238E27FC236}">
                <a16:creationId xmlns:a16="http://schemas.microsoft.com/office/drawing/2014/main" id="{DFDAAC4C-DEB6-4220-9490-5A60E2D0F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43" y="2402159"/>
            <a:ext cx="2273857" cy="131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tonomous AI-based traffic surveillance system offers +98% accuracy |  Traffic Technology Today">
            <a:extLst>
              <a:ext uri="{FF2B5EF4-FFF2-40B4-BE49-F238E27FC236}">
                <a16:creationId xmlns:a16="http://schemas.microsoft.com/office/drawing/2014/main" id="{B45E383A-BE88-4B8B-9C30-6E9A39F5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60" y="2402893"/>
            <a:ext cx="2273856" cy="131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7CC584C-1945-4D49-B15B-E19F92565A33}"/>
              </a:ext>
            </a:extLst>
          </p:cNvPr>
          <p:cNvSpPr txBox="1"/>
          <p:nvPr/>
        </p:nvSpPr>
        <p:spPr>
          <a:xfrm>
            <a:off x="6568966" y="3717118"/>
            <a:ext cx="445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0064" marR="0" lvl="1" indent="-2743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504D">
                  <a:shade val="75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b="1" dirty="0">
                <a:solidFill>
                  <a:schemeClr val="bg2"/>
                </a:solidFill>
              </a:rPr>
              <a:t>surveillance systems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845162-5CAF-4D66-8600-2C39FD3D904A}"/>
              </a:ext>
            </a:extLst>
          </p:cNvPr>
          <p:cNvSpPr txBox="1"/>
          <p:nvPr/>
        </p:nvSpPr>
        <p:spPr>
          <a:xfrm>
            <a:off x="1831428" y="3717118"/>
            <a:ext cx="4264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0064" marR="0" lvl="1" indent="-2743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504D">
                  <a:shade val="75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autonomous driving</a:t>
            </a:r>
          </a:p>
        </p:txBody>
      </p:sp>
      <p:pic>
        <p:nvPicPr>
          <p:cNvPr id="1030" name="Picture 6" descr="Automobile Services and Companies That Make Self-Driving Cars - MSF Tech  Days">
            <a:extLst>
              <a:ext uri="{FF2B5EF4-FFF2-40B4-BE49-F238E27FC236}">
                <a16:creationId xmlns:a16="http://schemas.microsoft.com/office/drawing/2014/main" id="{61465F3B-385E-47CF-807D-6DC9353D4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712" y="2402160"/>
            <a:ext cx="2273856" cy="131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lt text">
            <a:extLst>
              <a:ext uri="{FF2B5EF4-FFF2-40B4-BE49-F238E27FC236}">
                <a16:creationId xmlns:a16="http://schemas.microsoft.com/office/drawing/2014/main" id="{DD469FFF-BAF1-4A4D-B891-AD181AA13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57" y="4638094"/>
            <a:ext cx="3061961" cy="165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B84179C-62EA-4B45-9E53-D75C20ACC297}"/>
              </a:ext>
            </a:extLst>
          </p:cNvPr>
          <p:cNvSpPr txBox="1"/>
          <p:nvPr/>
        </p:nvSpPr>
        <p:spPr>
          <a:xfrm>
            <a:off x="5859518" y="6035831"/>
            <a:ext cx="5165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0064" marR="0" lvl="1" indent="-2743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504D">
                  <a:shade val="75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large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potentials in prediction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C34F28-5972-4396-9014-6FDCC1940F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2835" y="4582183"/>
            <a:ext cx="1649275" cy="1525136"/>
          </a:xfrm>
          <a:prstGeom prst="rect">
            <a:avLst/>
          </a:prstGeom>
        </p:spPr>
      </p:pic>
      <p:pic>
        <p:nvPicPr>
          <p:cNvPr id="10" name="Graphic 9" descr="Run with solid fill">
            <a:extLst>
              <a:ext uri="{FF2B5EF4-FFF2-40B4-BE49-F238E27FC236}">
                <a16:creationId xmlns:a16="http://schemas.microsoft.com/office/drawing/2014/main" id="{470F428F-02DD-4600-A52C-6117C789DA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69890" y="4883780"/>
            <a:ext cx="449140" cy="449140"/>
          </a:xfrm>
          <a:prstGeom prst="rect">
            <a:avLst/>
          </a:prstGeom>
        </p:spPr>
      </p:pic>
      <p:pic>
        <p:nvPicPr>
          <p:cNvPr id="13" name="Graphic 12" descr="Walk with solid fill">
            <a:extLst>
              <a:ext uri="{FF2B5EF4-FFF2-40B4-BE49-F238E27FC236}">
                <a16:creationId xmlns:a16="http://schemas.microsoft.com/office/drawing/2014/main" id="{75319EF0-C584-4784-9835-5F781F4A22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91030" flipH="1">
            <a:off x="4471467" y="5085113"/>
            <a:ext cx="449140" cy="449140"/>
          </a:xfrm>
          <a:prstGeom prst="rect">
            <a:avLst/>
          </a:prstGeom>
        </p:spPr>
      </p:pic>
      <p:pic>
        <p:nvPicPr>
          <p:cNvPr id="18" name="Graphic 17" descr="Car with solid fill">
            <a:extLst>
              <a:ext uri="{FF2B5EF4-FFF2-40B4-BE49-F238E27FC236}">
                <a16:creationId xmlns:a16="http://schemas.microsoft.com/office/drawing/2014/main" id="{4E7589D8-6B88-4562-852D-C1815C8543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84171" y="5302168"/>
            <a:ext cx="677375" cy="677375"/>
          </a:xfrm>
          <a:prstGeom prst="rect">
            <a:avLst/>
          </a:prstGeom>
        </p:spPr>
      </p:pic>
      <p:pic>
        <p:nvPicPr>
          <p:cNvPr id="20" name="Graphic 19" descr="Walk with solid fill">
            <a:extLst>
              <a:ext uri="{FF2B5EF4-FFF2-40B4-BE49-F238E27FC236}">
                <a16:creationId xmlns:a16="http://schemas.microsoft.com/office/drawing/2014/main" id="{D40F40AC-FEC0-4417-B634-D7910A0B25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92880" y="5547318"/>
            <a:ext cx="396401" cy="39640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A6F46A0-F320-4E66-8A24-3B63D0028FBD}"/>
              </a:ext>
            </a:extLst>
          </p:cNvPr>
          <p:cNvCxnSpPr>
            <a:cxnSpLocks/>
            <a:stCxn id="10" idx="3"/>
            <a:endCxn id="13" idx="3"/>
          </p:cNvCxnSpPr>
          <p:nvPr/>
        </p:nvCxnSpPr>
        <p:spPr>
          <a:xfrm>
            <a:off x="3319030" y="5108350"/>
            <a:ext cx="1163652" cy="13125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D1C805B-E009-4BC8-AC58-E1D0CA460291}"/>
              </a:ext>
            </a:extLst>
          </p:cNvPr>
          <p:cNvCxnSpPr>
            <a:cxnSpLocks/>
            <a:stCxn id="10" idx="3"/>
            <a:endCxn id="20" idx="0"/>
          </p:cNvCxnSpPr>
          <p:nvPr/>
        </p:nvCxnSpPr>
        <p:spPr>
          <a:xfrm>
            <a:off x="3319030" y="5108350"/>
            <a:ext cx="1072051" cy="438968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B70508F-BE68-4C30-BC49-5BA6F315C41D}"/>
              </a:ext>
            </a:extLst>
          </p:cNvPr>
          <p:cNvCxnSpPr>
            <a:cxnSpLocks/>
            <a:stCxn id="13" idx="3"/>
            <a:endCxn id="20" idx="0"/>
          </p:cNvCxnSpPr>
          <p:nvPr/>
        </p:nvCxnSpPr>
        <p:spPr>
          <a:xfrm flipH="1">
            <a:off x="4391081" y="5239602"/>
            <a:ext cx="91601" cy="307716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6A1855C-29B3-4DDC-AEEA-2332243ADF51}"/>
              </a:ext>
            </a:extLst>
          </p:cNvPr>
          <p:cNvCxnSpPr>
            <a:cxnSpLocks/>
            <a:stCxn id="13" idx="3"/>
            <a:endCxn id="18" idx="3"/>
          </p:cNvCxnSpPr>
          <p:nvPr/>
        </p:nvCxnSpPr>
        <p:spPr>
          <a:xfrm flipH="1">
            <a:off x="3461546" y="5239602"/>
            <a:ext cx="1021136" cy="401254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C53C4DB-4E55-49A4-A8C5-A7A9624748DE}"/>
              </a:ext>
            </a:extLst>
          </p:cNvPr>
          <p:cNvCxnSpPr>
            <a:cxnSpLocks/>
            <a:stCxn id="20" idx="0"/>
            <a:endCxn id="18" idx="3"/>
          </p:cNvCxnSpPr>
          <p:nvPr/>
        </p:nvCxnSpPr>
        <p:spPr>
          <a:xfrm flipH="1">
            <a:off x="3461546" y="5547318"/>
            <a:ext cx="929535" cy="93538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1404C9A-A74F-4E26-A2E9-5D89FFA856D2}"/>
              </a:ext>
            </a:extLst>
          </p:cNvPr>
          <p:cNvCxnSpPr>
            <a:cxnSpLocks/>
            <a:stCxn id="18" idx="3"/>
            <a:endCxn id="10" idx="3"/>
          </p:cNvCxnSpPr>
          <p:nvPr/>
        </p:nvCxnSpPr>
        <p:spPr>
          <a:xfrm flipH="1" flipV="1">
            <a:off x="3319030" y="5108350"/>
            <a:ext cx="142516" cy="532506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1">
            <a:extLst>
              <a:ext uri="{FF2B5EF4-FFF2-40B4-BE49-F238E27FC236}">
                <a16:creationId xmlns:a16="http://schemas.microsoft.com/office/drawing/2014/main" id="{1C147454-0969-48F8-BEF1-2D66460A905E}"/>
              </a:ext>
            </a:extLst>
          </p:cNvPr>
          <p:cNvSpPr txBox="1">
            <a:spLocks/>
          </p:cNvSpPr>
          <p:nvPr/>
        </p:nvSpPr>
        <p:spPr>
          <a:xfrm>
            <a:off x="609600" y="3615587"/>
            <a:ext cx="10972800" cy="28197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13" indent="-274313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64" indent="-274313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15" indent="-228594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28" indent="-228594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41" indent="-228594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754" indent="-228594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30" indent="-182876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5943" indent="-182876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256" indent="-182876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r>
              <a:rPr lang="en-US" b="1" dirty="0">
                <a:solidFill>
                  <a:schemeClr val="bg2"/>
                </a:solidFill>
              </a:rPr>
              <a:t>Traffic trajectory prediction is challenging</a:t>
            </a:r>
          </a:p>
          <a:p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C817FE64-FD40-4F81-A3BB-C54726965798}"/>
              </a:ext>
            </a:extLst>
          </p:cNvPr>
          <p:cNvSpPr txBox="1">
            <a:spLocks/>
          </p:cNvSpPr>
          <p:nvPr/>
        </p:nvSpPr>
        <p:spPr>
          <a:xfrm>
            <a:off x="609600" y="5599292"/>
            <a:ext cx="5595427" cy="9402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13" indent="-274313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64" indent="-274313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15" indent="-228594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28" indent="-228594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41" indent="-228594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754" indent="-228594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30" indent="-182876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5943" indent="-182876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256" indent="-182876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lvl="1"/>
            <a:r>
              <a:rPr lang="en-US" b="1" dirty="0">
                <a:solidFill>
                  <a:schemeClr val="bg2"/>
                </a:solidFill>
              </a:rPr>
              <a:t>social interaction of the motion</a:t>
            </a:r>
          </a:p>
          <a:p>
            <a:pPr lvl="1"/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42D97B-56F8-4362-931A-37DC818104E0}"/>
              </a:ext>
            </a:extLst>
          </p:cNvPr>
          <p:cNvSpPr txBox="1"/>
          <p:nvPr/>
        </p:nvSpPr>
        <p:spPr>
          <a:xfrm>
            <a:off x="3649084" y="6587683"/>
            <a:ext cx="5281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Semantics-STGCNN,  </a:t>
            </a:r>
            <a:r>
              <a:rPr lang="en-GB" sz="1400" dirty="0">
                <a:solidFill>
                  <a:schemeClr val="bg1"/>
                </a:solidFill>
              </a:rPr>
              <a:t>B. A. Rainbow, </a:t>
            </a:r>
            <a:r>
              <a:rPr lang="en-US" sz="1400" dirty="0">
                <a:solidFill>
                  <a:schemeClr val="bg1"/>
                </a:solidFill>
              </a:rPr>
              <a:t>Q. Men, and H. P. H. Shum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0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5" grpId="0"/>
      <p:bldP spid="57" grpId="0"/>
      <p:bldP spid="16" grpId="0"/>
      <p:bldP spid="5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0EB3D7-65B8-4B5F-AAAF-EF84FB00A3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53208-37B1-4C2B-82C1-C02C6BAB97A7}" type="slidenum">
              <a:rPr lang="en-GB" smtClean="0"/>
              <a:t>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64EF4A-401B-4C93-92EB-96E20FC1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Related Work</a:t>
            </a:r>
            <a:endParaRPr lang="en-GB" sz="4800" dirty="0"/>
          </a:p>
        </p:txBody>
      </p: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A89753B2-4C3E-4791-A921-E398D2438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390" y="1765737"/>
            <a:ext cx="4172607" cy="4572000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US" altLang="zh-CN" sz="2400" dirty="0"/>
              <a:t>Pooling layers</a:t>
            </a:r>
          </a:p>
          <a:p>
            <a:r>
              <a:rPr lang="en-US" sz="2400" dirty="0"/>
              <a:t>Recurrent architecture</a:t>
            </a:r>
            <a:endParaRPr lang="en-GB" sz="2400" dirty="0"/>
          </a:p>
        </p:txBody>
      </p:sp>
      <p:sp>
        <p:nvSpPr>
          <p:cNvPr id="54" name="Content Placeholder 3">
            <a:extLst>
              <a:ext uri="{FF2B5EF4-FFF2-40B4-BE49-F238E27FC236}">
                <a16:creationId xmlns:a16="http://schemas.microsoft.com/office/drawing/2014/main" id="{C4882517-0730-4938-A2D6-C714FD2EBCB0}"/>
              </a:ext>
            </a:extLst>
          </p:cNvPr>
          <p:cNvSpPr txBox="1">
            <a:spLocks/>
          </p:cNvSpPr>
          <p:nvPr/>
        </p:nvSpPr>
        <p:spPr>
          <a:xfrm>
            <a:off x="4501763" y="1765737"/>
            <a:ext cx="6544169" cy="45720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13" indent="-274313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64" indent="-274313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15" indent="-228594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28" indent="-228594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41" indent="-228594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754" indent="-228594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30" indent="-182876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5943" indent="-182876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256" indent="-182876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US" altLang="zh-CN" sz="2200" dirty="0"/>
              <a:t>Social Context Fusion </a:t>
            </a:r>
            <a:endParaRPr lang="en-GB" sz="2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A5EBC3-1663-4390-A4DC-FBBB23905411}"/>
              </a:ext>
            </a:extLst>
          </p:cNvPr>
          <p:cNvSpPr txBox="1"/>
          <p:nvPr/>
        </p:nvSpPr>
        <p:spPr>
          <a:xfrm>
            <a:off x="1064745" y="4719856"/>
            <a:ext cx="345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[Social-LSTM,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CVPR’16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CEFB5C4-3673-4536-A014-D74CD344A2CC}"/>
              </a:ext>
            </a:extLst>
          </p:cNvPr>
          <p:cNvCxnSpPr>
            <a:cxnSpLocks/>
          </p:cNvCxnSpPr>
          <p:nvPr/>
        </p:nvCxnSpPr>
        <p:spPr>
          <a:xfrm>
            <a:off x="4276585" y="1592318"/>
            <a:ext cx="0" cy="439857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4F02AA8-7182-4FE2-BF62-F44596DC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87" y="2160399"/>
            <a:ext cx="3500465" cy="2538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062539-5BE6-4AF7-891C-5F2830370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809" y="2316366"/>
            <a:ext cx="3076575" cy="22479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34F10C3-7919-4239-A412-FDD182875D8E}"/>
              </a:ext>
            </a:extLst>
          </p:cNvPr>
          <p:cNvSpPr txBox="1"/>
          <p:nvPr/>
        </p:nvSpPr>
        <p:spPr>
          <a:xfrm>
            <a:off x="4979227" y="4855159"/>
            <a:ext cx="2564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DESIRE, 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CVPR’17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3DB043-A0A3-4418-9DE4-54D76BAC5629}"/>
              </a:ext>
            </a:extLst>
          </p:cNvPr>
          <p:cNvCxnSpPr>
            <a:cxnSpLocks/>
          </p:cNvCxnSpPr>
          <p:nvPr/>
        </p:nvCxnSpPr>
        <p:spPr>
          <a:xfrm>
            <a:off x="7886889" y="1592317"/>
            <a:ext cx="0" cy="439857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DF522A-249B-4525-BC96-A944433AC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902" y="2323991"/>
            <a:ext cx="3469533" cy="1844562"/>
          </a:xfrm>
          <a:prstGeom prst="rect">
            <a:avLst/>
          </a:prstGeom>
        </p:spPr>
      </p:pic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800AD7EB-E44B-4BF7-8AC7-3F817196C1DA}"/>
              </a:ext>
            </a:extLst>
          </p:cNvPr>
          <p:cNvSpPr txBox="1">
            <a:spLocks/>
          </p:cNvSpPr>
          <p:nvPr/>
        </p:nvSpPr>
        <p:spPr>
          <a:xfrm>
            <a:off x="8076026" y="1802528"/>
            <a:ext cx="3716584" cy="4572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13" indent="-274313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64" indent="-274313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15" indent="-228594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28" indent="-228594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41" indent="-228594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754" indent="-228594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30" indent="-182876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5943" indent="-182876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256" indent="-182876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200" dirty="0"/>
          </a:p>
          <a:p>
            <a:r>
              <a:rPr lang="en-US" altLang="zh-CN" sz="2400" dirty="0"/>
              <a:t>Spatial-temporal </a:t>
            </a:r>
          </a:p>
          <a:p>
            <a:pPr marL="0" indent="0">
              <a:buNone/>
            </a:pPr>
            <a:r>
              <a:rPr lang="en-US" altLang="zh-CN" sz="2400" dirty="0"/>
              <a:t>    graph convolution network</a:t>
            </a:r>
            <a:endParaRPr lang="en-GB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611EB2-0D7B-4575-820E-CD1D097D0A47}"/>
              </a:ext>
            </a:extLst>
          </p:cNvPr>
          <p:cNvSpPr txBox="1"/>
          <p:nvPr/>
        </p:nvSpPr>
        <p:spPr>
          <a:xfrm>
            <a:off x="8449192" y="4690016"/>
            <a:ext cx="3248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Social-STGCNN, 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CVPR’20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</a:p>
        </p:txBody>
      </p:sp>
      <p:pic>
        <p:nvPicPr>
          <p:cNvPr id="21" name="Picture 2" descr="IEEE SMC 2021">
            <a:extLst>
              <a:ext uri="{FF2B5EF4-FFF2-40B4-BE49-F238E27FC236}">
                <a16:creationId xmlns:a16="http://schemas.microsoft.com/office/drawing/2014/main" id="{E77BEAFB-FA2B-49C4-9C48-7845ACC3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59" y="123243"/>
            <a:ext cx="2758805" cy="8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DCD330-72B5-4B44-ADB2-E08C7364086C}"/>
              </a:ext>
            </a:extLst>
          </p:cNvPr>
          <p:cNvSpPr txBox="1"/>
          <p:nvPr/>
        </p:nvSpPr>
        <p:spPr>
          <a:xfrm>
            <a:off x="3649084" y="6587683"/>
            <a:ext cx="5281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Semantics-STGCNN,  </a:t>
            </a:r>
            <a:r>
              <a:rPr lang="en-GB" sz="1400" dirty="0">
                <a:solidFill>
                  <a:schemeClr val="bg1"/>
                </a:solidFill>
              </a:rPr>
              <a:t>B. A. Rainbow, </a:t>
            </a:r>
            <a:r>
              <a:rPr lang="en-US" sz="1400" dirty="0">
                <a:solidFill>
                  <a:schemeClr val="bg1"/>
                </a:solidFill>
              </a:rPr>
              <a:t>Q. Men, and H. P. H. Shum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8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0EB3D7-65B8-4B5F-AAAF-EF84FB00A3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53208-37B1-4C2B-82C1-C02C6BAB97A7}" type="slidenum">
              <a:rPr lang="en-GB" smtClean="0"/>
              <a:t>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64EF4A-401B-4C93-92EB-96E20FC1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Motivation</a:t>
            </a:r>
            <a:endParaRPr lang="en-GB" sz="4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3511A4-E476-423A-AD11-5320DDF95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357" y="1600200"/>
            <a:ext cx="10972800" cy="4572000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Label information is essential to determine the future trajectory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pPr lvl="1"/>
            <a:r>
              <a:rPr lang="en-US" b="1" dirty="0">
                <a:solidFill>
                  <a:schemeClr val="bg2"/>
                </a:solidFill>
              </a:rPr>
              <a:t>Type of road users will influence the </a:t>
            </a:r>
            <a:r>
              <a:rPr lang="en-US" b="1" dirty="0" err="1">
                <a:solidFill>
                  <a:schemeClr val="bg2"/>
                </a:solidFill>
              </a:rPr>
              <a:t>neighbour</a:t>
            </a:r>
            <a:r>
              <a:rPr lang="en-US" b="1" dirty="0">
                <a:solidFill>
                  <a:schemeClr val="bg2"/>
                </a:solidFill>
              </a:rPr>
              <a:t> trajectories to be predicted</a:t>
            </a:r>
            <a:endParaRPr lang="en-GB" b="1" dirty="0">
              <a:solidFill>
                <a:schemeClr val="bg2"/>
              </a:solidFill>
            </a:endParaRPr>
          </a:p>
        </p:txBody>
      </p:sp>
      <p:pic>
        <p:nvPicPr>
          <p:cNvPr id="5" name="Picture 2" descr="alt text">
            <a:extLst>
              <a:ext uri="{FF2B5EF4-FFF2-40B4-BE49-F238E27FC236}">
                <a16:creationId xmlns:a16="http://schemas.microsoft.com/office/drawing/2014/main" id="{712BC28C-FEB2-4950-973C-ADA3D80E1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98" y="3630858"/>
            <a:ext cx="5581881" cy="30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Walk with solid fill">
            <a:extLst>
              <a:ext uri="{FF2B5EF4-FFF2-40B4-BE49-F238E27FC236}">
                <a16:creationId xmlns:a16="http://schemas.microsoft.com/office/drawing/2014/main" id="{881CE982-6144-4C12-9B9D-6D7CD4959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575340" y="4519551"/>
            <a:ext cx="531674" cy="531674"/>
          </a:xfrm>
          <a:prstGeom prst="rect">
            <a:avLst/>
          </a:prstGeom>
        </p:spPr>
      </p:pic>
      <p:pic>
        <p:nvPicPr>
          <p:cNvPr id="9" name="Graphic 8" descr="Car with solid fill">
            <a:extLst>
              <a:ext uri="{FF2B5EF4-FFF2-40B4-BE49-F238E27FC236}">
                <a16:creationId xmlns:a16="http://schemas.microsoft.com/office/drawing/2014/main" id="{D3DE9777-70DD-4640-B68E-28D4A8036A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8809" y="4638736"/>
            <a:ext cx="838368" cy="838368"/>
          </a:xfrm>
          <a:prstGeom prst="rect">
            <a:avLst/>
          </a:prstGeom>
        </p:spPr>
      </p:pic>
      <p:pic>
        <p:nvPicPr>
          <p:cNvPr id="10" name="Graphic 9" descr="Walk with solid fill">
            <a:extLst>
              <a:ext uri="{FF2B5EF4-FFF2-40B4-BE49-F238E27FC236}">
                <a16:creationId xmlns:a16="http://schemas.microsoft.com/office/drawing/2014/main" id="{44FEED3B-19CF-4E8E-A7D0-804C16AF8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7334" y="5681962"/>
            <a:ext cx="396401" cy="39640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BB1D70-A8C6-43C3-8DB8-F60DFEC9D951}"/>
              </a:ext>
            </a:extLst>
          </p:cNvPr>
          <p:cNvCxnSpPr>
            <a:cxnSpLocks/>
          </p:cNvCxnSpPr>
          <p:nvPr/>
        </p:nvCxnSpPr>
        <p:spPr>
          <a:xfrm>
            <a:off x="4879438" y="4455843"/>
            <a:ext cx="1749511" cy="197786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track">
            <a:extLst>
              <a:ext uri="{FF2B5EF4-FFF2-40B4-BE49-F238E27FC236}">
                <a16:creationId xmlns:a16="http://schemas.microsoft.com/office/drawing/2014/main" id="{7DA64AB4-A192-45D3-9542-641DBEB92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260" y="3693322"/>
            <a:ext cx="688063" cy="6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Graphic 42" descr="Cycling with solid fill">
            <a:extLst>
              <a:ext uri="{FF2B5EF4-FFF2-40B4-BE49-F238E27FC236}">
                <a16:creationId xmlns:a16="http://schemas.microsoft.com/office/drawing/2014/main" id="{FE0735C2-33E0-4CAE-A98E-557C87556C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61567" y="5490435"/>
            <a:ext cx="567521" cy="583324"/>
          </a:xfrm>
          <a:prstGeom prst="rect">
            <a:avLst/>
          </a:prstGeom>
        </p:spPr>
      </p:pic>
      <p:pic>
        <p:nvPicPr>
          <p:cNvPr id="60" name="Graphic 59" descr="Car with solid fill">
            <a:extLst>
              <a:ext uri="{FF2B5EF4-FFF2-40B4-BE49-F238E27FC236}">
                <a16:creationId xmlns:a16="http://schemas.microsoft.com/office/drawing/2014/main" id="{CCE759A7-9E6D-400E-84B6-C247F26A92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7650246" y="4959104"/>
            <a:ext cx="794008" cy="838368"/>
          </a:xfrm>
          <a:prstGeom prst="rect">
            <a:avLst/>
          </a:prstGeom>
        </p:spPr>
      </p:pic>
      <p:pic>
        <p:nvPicPr>
          <p:cNvPr id="70" name="Graphic 69" descr="Walk with solid fill">
            <a:extLst>
              <a:ext uri="{FF2B5EF4-FFF2-40B4-BE49-F238E27FC236}">
                <a16:creationId xmlns:a16="http://schemas.microsoft.com/office/drawing/2014/main" id="{6ED71AA5-A90D-4203-96B0-F432D053A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279360" y="4070411"/>
            <a:ext cx="449140" cy="449140"/>
          </a:xfrm>
          <a:prstGeom prst="rect">
            <a:avLst/>
          </a:prstGeom>
        </p:spPr>
      </p:pic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6E121B4-3578-4CB0-9E74-EDA1BA344D94}"/>
              </a:ext>
            </a:extLst>
          </p:cNvPr>
          <p:cNvCxnSpPr>
            <a:cxnSpLocks/>
            <a:endCxn id="70" idx="2"/>
          </p:cNvCxnSpPr>
          <p:nvPr/>
        </p:nvCxnSpPr>
        <p:spPr>
          <a:xfrm flipV="1">
            <a:off x="7047812" y="4519551"/>
            <a:ext cx="456118" cy="22231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A26DE3-5737-4F72-8CD1-4D61E9AA25D2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6445535" y="5051225"/>
            <a:ext cx="395642" cy="630737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A0AA80D-4A49-49FB-B4F1-7F0CD6F2F3D0}"/>
              </a:ext>
            </a:extLst>
          </p:cNvPr>
          <p:cNvCxnSpPr>
            <a:cxnSpLocks/>
          </p:cNvCxnSpPr>
          <p:nvPr/>
        </p:nvCxnSpPr>
        <p:spPr>
          <a:xfrm flipH="1">
            <a:off x="5535797" y="4985174"/>
            <a:ext cx="1172091" cy="801452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B4BBC2F-00B3-4EC3-90BB-26EE20757F8F}"/>
              </a:ext>
            </a:extLst>
          </p:cNvPr>
          <p:cNvCxnSpPr>
            <a:cxnSpLocks/>
            <a:endCxn id="60" idx="3"/>
          </p:cNvCxnSpPr>
          <p:nvPr/>
        </p:nvCxnSpPr>
        <p:spPr>
          <a:xfrm>
            <a:off x="7118348" y="4949773"/>
            <a:ext cx="531898" cy="428515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9A97494-8FBF-4533-AE32-3584BD6F9670}"/>
              </a:ext>
            </a:extLst>
          </p:cNvPr>
          <p:cNvCxnSpPr>
            <a:cxnSpLocks/>
          </p:cNvCxnSpPr>
          <p:nvPr/>
        </p:nvCxnSpPr>
        <p:spPr>
          <a:xfrm flipH="1">
            <a:off x="4749384" y="4893224"/>
            <a:ext cx="1855062" cy="131759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lowchart: Sequential Access Storage 111">
            <a:extLst>
              <a:ext uri="{FF2B5EF4-FFF2-40B4-BE49-F238E27FC236}">
                <a16:creationId xmlns:a16="http://schemas.microsoft.com/office/drawing/2014/main" id="{D228B057-6D58-4EB1-B2FE-C39F9CBB08B0}"/>
              </a:ext>
            </a:extLst>
          </p:cNvPr>
          <p:cNvSpPr/>
          <p:nvPr/>
        </p:nvSpPr>
        <p:spPr>
          <a:xfrm>
            <a:off x="3599828" y="3491890"/>
            <a:ext cx="838368" cy="462819"/>
          </a:xfrm>
          <a:prstGeom prst="flowChartMagneticTap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Truck</a:t>
            </a:r>
          </a:p>
        </p:txBody>
      </p:sp>
      <p:sp>
        <p:nvSpPr>
          <p:cNvPr id="117" name="Flowchart: Sequential Access Storage 116">
            <a:extLst>
              <a:ext uri="{FF2B5EF4-FFF2-40B4-BE49-F238E27FC236}">
                <a16:creationId xmlns:a16="http://schemas.microsoft.com/office/drawing/2014/main" id="{20A7994C-D641-4630-A695-7B81540ED3AB}"/>
              </a:ext>
            </a:extLst>
          </p:cNvPr>
          <p:cNvSpPr/>
          <p:nvPr/>
        </p:nvSpPr>
        <p:spPr>
          <a:xfrm>
            <a:off x="3025539" y="4630706"/>
            <a:ext cx="838368" cy="462819"/>
          </a:xfrm>
          <a:prstGeom prst="flowChartMagneticTap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118" name="Flowchart: Sequential Access Storage 117">
            <a:extLst>
              <a:ext uri="{FF2B5EF4-FFF2-40B4-BE49-F238E27FC236}">
                <a16:creationId xmlns:a16="http://schemas.microsoft.com/office/drawing/2014/main" id="{69A5FEE8-50A5-4058-8E57-0FFD8508CEA2}"/>
              </a:ext>
            </a:extLst>
          </p:cNvPr>
          <p:cNvSpPr/>
          <p:nvPr/>
        </p:nvSpPr>
        <p:spPr>
          <a:xfrm>
            <a:off x="4019012" y="5500182"/>
            <a:ext cx="838368" cy="462819"/>
          </a:xfrm>
          <a:prstGeom prst="flowChartMagneticTap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Bike</a:t>
            </a:r>
          </a:p>
        </p:txBody>
      </p:sp>
      <p:sp>
        <p:nvSpPr>
          <p:cNvPr id="119" name="Flowchart: Sequential Access Storage 118">
            <a:extLst>
              <a:ext uri="{FF2B5EF4-FFF2-40B4-BE49-F238E27FC236}">
                <a16:creationId xmlns:a16="http://schemas.microsoft.com/office/drawing/2014/main" id="{8A7E88A9-C5DF-4091-9F03-BC4239D2E655}"/>
              </a:ext>
            </a:extLst>
          </p:cNvPr>
          <p:cNvSpPr/>
          <p:nvPr/>
        </p:nvSpPr>
        <p:spPr>
          <a:xfrm flipH="1">
            <a:off x="6643356" y="5670217"/>
            <a:ext cx="1199008" cy="396401"/>
          </a:xfrm>
          <a:prstGeom prst="flowChartMagneticTap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Pedestrian</a:t>
            </a:r>
          </a:p>
        </p:txBody>
      </p:sp>
      <p:sp>
        <p:nvSpPr>
          <p:cNvPr id="120" name="Flowchart: Sequential Access Storage 119">
            <a:extLst>
              <a:ext uri="{FF2B5EF4-FFF2-40B4-BE49-F238E27FC236}">
                <a16:creationId xmlns:a16="http://schemas.microsoft.com/office/drawing/2014/main" id="{CDE63628-4657-4598-92C0-C91C84723421}"/>
              </a:ext>
            </a:extLst>
          </p:cNvPr>
          <p:cNvSpPr/>
          <p:nvPr/>
        </p:nvSpPr>
        <p:spPr>
          <a:xfrm flipH="1">
            <a:off x="7661903" y="3839152"/>
            <a:ext cx="1199008" cy="396401"/>
          </a:xfrm>
          <a:prstGeom prst="flowChartMagneticTap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Pedestrian</a:t>
            </a:r>
          </a:p>
        </p:txBody>
      </p:sp>
      <p:sp>
        <p:nvSpPr>
          <p:cNvPr id="122" name="Flowchart: Sequential Access Storage 121">
            <a:extLst>
              <a:ext uri="{FF2B5EF4-FFF2-40B4-BE49-F238E27FC236}">
                <a16:creationId xmlns:a16="http://schemas.microsoft.com/office/drawing/2014/main" id="{2417E9A8-04F2-4F3C-9175-B4A51C8E1763}"/>
              </a:ext>
            </a:extLst>
          </p:cNvPr>
          <p:cNvSpPr/>
          <p:nvPr/>
        </p:nvSpPr>
        <p:spPr>
          <a:xfrm flipH="1">
            <a:off x="8562833" y="4959103"/>
            <a:ext cx="796337" cy="462819"/>
          </a:xfrm>
          <a:prstGeom prst="flowChartMagneticTap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Car</a:t>
            </a:r>
          </a:p>
        </p:txBody>
      </p:sp>
      <p:pic>
        <p:nvPicPr>
          <p:cNvPr id="126" name="Picture 2" descr="IEEE SMC 2021">
            <a:extLst>
              <a:ext uri="{FF2B5EF4-FFF2-40B4-BE49-F238E27FC236}">
                <a16:creationId xmlns:a16="http://schemas.microsoft.com/office/drawing/2014/main" id="{000C2B5A-2826-45C5-A4A6-F73F5A83A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59" y="123243"/>
            <a:ext cx="2758805" cy="8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6BE6977-1C8D-49F2-A30B-C1A4D14A77BD}"/>
              </a:ext>
            </a:extLst>
          </p:cNvPr>
          <p:cNvSpPr txBox="1"/>
          <p:nvPr/>
        </p:nvSpPr>
        <p:spPr>
          <a:xfrm>
            <a:off x="3649084" y="6587683"/>
            <a:ext cx="5281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Semantics-STGCNN,  </a:t>
            </a:r>
            <a:r>
              <a:rPr lang="en-GB" sz="1400" dirty="0">
                <a:solidFill>
                  <a:schemeClr val="bg1"/>
                </a:solidFill>
              </a:rPr>
              <a:t>B. A. Rainbow, </a:t>
            </a:r>
            <a:r>
              <a:rPr lang="en-US" sz="1400" dirty="0">
                <a:solidFill>
                  <a:schemeClr val="bg1"/>
                </a:solidFill>
              </a:rPr>
              <a:t>Q. Men, and H. P. H. Shum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6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0DCB09-B8F6-4621-8DCB-A1BA3EE51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Semantics-STGCNN: </a:t>
            </a:r>
            <a:r>
              <a:rPr lang="en-US" dirty="0">
                <a:solidFill>
                  <a:schemeClr val="bg1"/>
                </a:solidFill>
              </a:rPr>
              <a:t>A Semantics-guided Spatial-Temporal Graph Convolutional Network for Multi-class Trajectory Prediction 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562A16-8374-4646-BFAD-DDE56029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Methodology</a:t>
            </a:r>
            <a:endParaRPr lang="en-GB" sz="4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04C3C-2DF0-4A11-8492-77235D22B4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53208-37B1-4C2B-82C1-C02C6BAB97A7}" type="slidenum">
              <a:rPr lang="en-GB" smtClean="0"/>
              <a:t>5</a:t>
            </a:fld>
            <a:endParaRPr lang="en-GB"/>
          </a:p>
        </p:txBody>
      </p:sp>
      <p:pic>
        <p:nvPicPr>
          <p:cNvPr id="9" name="Picture 2" descr="IEEE SMC 2021">
            <a:extLst>
              <a:ext uri="{FF2B5EF4-FFF2-40B4-BE49-F238E27FC236}">
                <a16:creationId xmlns:a16="http://schemas.microsoft.com/office/drawing/2014/main" id="{D4297752-1AD6-4334-9A6B-A29D70F05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59" y="123243"/>
            <a:ext cx="2758805" cy="8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3598F36-36E6-43CA-AC53-6B25F0341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6" y="2589599"/>
            <a:ext cx="11715644" cy="36076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C0DE05-28D8-4691-A848-EF172756FB66}"/>
              </a:ext>
            </a:extLst>
          </p:cNvPr>
          <p:cNvSpPr txBox="1"/>
          <p:nvPr/>
        </p:nvSpPr>
        <p:spPr>
          <a:xfrm>
            <a:off x="3649084" y="6587683"/>
            <a:ext cx="5281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Semantics-STGCNN,  </a:t>
            </a:r>
            <a:r>
              <a:rPr lang="en-GB" sz="1400" dirty="0">
                <a:solidFill>
                  <a:schemeClr val="bg1"/>
                </a:solidFill>
              </a:rPr>
              <a:t>B. A. Rainbow, </a:t>
            </a:r>
            <a:r>
              <a:rPr lang="en-US" sz="1400" dirty="0">
                <a:solidFill>
                  <a:schemeClr val="bg1"/>
                </a:solidFill>
              </a:rPr>
              <a:t>Q. Men, and H. P. H. Shum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0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0DCB09-B8F6-4621-8DCB-A1BA3EE51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Semantic-guided graph structure</a:t>
            </a:r>
          </a:p>
          <a:p>
            <a:pPr lvl="1"/>
            <a:r>
              <a:rPr lang="en-US" b="1" dirty="0">
                <a:solidFill>
                  <a:schemeClr val="bg2"/>
                </a:solidFill>
              </a:rPr>
              <a:t>Velocity-based adjacency matrix (VAM)</a:t>
            </a:r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r>
              <a:rPr lang="en-GB" b="1" dirty="0">
                <a:solidFill>
                  <a:schemeClr val="bg2"/>
                </a:solidFill>
              </a:rPr>
              <a:t>Label adjacency matrix (LAM)</a:t>
            </a:r>
          </a:p>
          <a:p>
            <a:pPr marL="365751" lvl="1" indent="0">
              <a:buNone/>
            </a:pP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562A16-8374-4646-BFAD-DDE56029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Methodology</a:t>
            </a:r>
            <a:endParaRPr lang="en-GB" sz="4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04C3C-2DF0-4A11-8492-77235D22B4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53208-37B1-4C2B-82C1-C02C6BAB97A7}" type="slidenum">
              <a:rPr lang="en-GB" smtClean="0"/>
              <a:t>6</a:t>
            </a:fld>
            <a:endParaRPr lang="en-GB"/>
          </a:p>
        </p:txBody>
      </p:sp>
      <p:pic>
        <p:nvPicPr>
          <p:cNvPr id="9" name="Picture 2" descr="IEEE SMC 2021">
            <a:extLst>
              <a:ext uri="{FF2B5EF4-FFF2-40B4-BE49-F238E27FC236}">
                <a16:creationId xmlns:a16="http://schemas.microsoft.com/office/drawing/2014/main" id="{D4297752-1AD6-4334-9A6B-A29D70F05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59" y="123243"/>
            <a:ext cx="2758805" cy="8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21BF71-F712-4BA6-B051-405A71F31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87" y="2620020"/>
            <a:ext cx="1214812" cy="11892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8BE2C8-9F9D-418D-938C-8BA5AF4F3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14" y="2718132"/>
            <a:ext cx="1214812" cy="11892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E3A593-79FF-4E55-8963-A3EE762EB7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28" y="2796506"/>
            <a:ext cx="1214812" cy="1189224"/>
          </a:xfrm>
          <a:prstGeom prst="rect">
            <a:avLst/>
          </a:prstGeom>
        </p:spPr>
      </p:pic>
      <p:sp>
        <p:nvSpPr>
          <p:cNvPr id="20" name="5-Point Star 8">
            <a:extLst>
              <a:ext uri="{FF2B5EF4-FFF2-40B4-BE49-F238E27FC236}">
                <a16:creationId xmlns:a16="http://schemas.microsoft.com/office/drawing/2014/main" id="{85C77DEE-3138-4572-9DF6-0A0CA3AAD66A}"/>
              </a:ext>
            </a:extLst>
          </p:cNvPr>
          <p:cNvSpPr/>
          <p:nvPr/>
        </p:nvSpPr>
        <p:spPr>
          <a:xfrm>
            <a:off x="2977490" y="3733537"/>
            <a:ext cx="126794" cy="126793"/>
          </a:xfrm>
          <a:prstGeom prst="star5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5-Point Star 4">
            <a:extLst>
              <a:ext uri="{FF2B5EF4-FFF2-40B4-BE49-F238E27FC236}">
                <a16:creationId xmlns:a16="http://schemas.microsoft.com/office/drawing/2014/main" id="{392ABF60-C389-4568-8A9D-25768A5B60F3}"/>
              </a:ext>
            </a:extLst>
          </p:cNvPr>
          <p:cNvSpPr/>
          <p:nvPr/>
        </p:nvSpPr>
        <p:spPr>
          <a:xfrm>
            <a:off x="2559478" y="3021969"/>
            <a:ext cx="126794" cy="126793"/>
          </a:xfrm>
          <a:prstGeom prst="star5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5-Point Star 5">
            <a:extLst>
              <a:ext uri="{FF2B5EF4-FFF2-40B4-BE49-F238E27FC236}">
                <a16:creationId xmlns:a16="http://schemas.microsoft.com/office/drawing/2014/main" id="{1FBEBDC9-F1A9-401F-A55C-A2238E9E2AEB}"/>
              </a:ext>
            </a:extLst>
          </p:cNvPr>
          <p:cNvSpPr/>
          <p:nvPr/>
        </p:nvSpPr>
        <p:spPr>
          <a:xfrm>
            <a:off x="2465311" y="3344394"/>
            <a:ext cx="126794" cy="126793"/>
          </a:xfrm>
          <a:prstGeom prst="star5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5-Point Star 6">
            <a:extLst>
              <a:ext uri="{FF2B5EF4-FFF2-40B4-BE49-F238E27FC236}">
                <a16:creationId xmlns:a16="http://schemas.microsoft.com/office/drawing/2014/main" id="{871ACEEB-4BEA-4462-9746-120640533351}"/>
              </a:ext>
            </a:extLst>
          </p:cNvPr>
          <p:cNvSpPr/>
          <p:nvPr/>
        </p:nvSpPr>
        <p:spPr>
          <a:xfrm>
            <a:off x="2872987" y="2961868"/>
            <a:ext cx="126794" cy="126793"/>
          </a:xfrm>
          <a:prstGeom prst="star5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5-Point Star 7">
            <a:extLst>
              <a:ext uri="{FF2B5EF4-FFF2-40B4-BE49-F238E27FC236}">
                <a16:creationId xmlns:a16="http://schemas.microsoft.com/office/drawing/2014/main" id="{FBAB10E3-ACC6-4401-9755-9B0B78529E50}"/>
              </a:ext>
            </a:extLst>
          </p:cNvPr>
          <p:cNvSpPr/>
          <p:nvPr/>
        </p:nvSpPr>
        <p:spPr>
          <a:xfrm>
            <a:off x="2703170" y="3568591"/>
            <a:ext cx="126794" cy="126793"/>
          </a:xfrm>
          <a:prstGeom prst="star5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5-Point Star 9">
            <a:extLst>
              <a:ext uri="{FF2B5EF4-FFF2-40B4-BE49-F238E27FC236}">
                <a16:creationId xmlns:a16="http://schemas.microsoft.com/office/drawing/2014/main" id="{4439AE9A-A932-4D65-BE48-8BBCB5D1CA3B}"/>
              </a:ext>
            </a:extLst>
          </p:cNvPr>
          <p:cNvSpPr/>
          <p:nvPr/>
        </p:nvSpPr>
        <p:spPr>
          <a:xfrm>
            <a:off x="3081993" y="3340410"/>
            <a:ext cx="126794" cy="126793"/>
          </a:xfrm>
          <a:prstGeom prst="star5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C33F1E-E64C-4543-81C0-080A1BF34BCC}"/>
              </a:ext>
            </a:extLst>
          </p:cNvPr>
          <p:cNvSpPr txBox="1"/>
          <p:nvPr/>
        </p:nvSpPr>
        <p:spPr>
          <a:xfrm>
            <a:off x="3765123" y="3733537"/>
            <a:ext cx="7999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Objects that are </a:t>
            </a:r>
            <a:r>
              <a:rPr lang="en-US" dirty="0">
                <a:solidFill>
                  <a:srgbClr val="C00000"/>
                </a:solidFill>
              </a:rPr>
              <a:t>further away </a:t>
            </a:r>
            <a:r>
              <a:rPr lang="en-US" dirty="0">
                <a:solidFill>
                  <a:schemeClr val="bg1"/>
                </a:solidFill>
              </a:rPr>
              <a:t>are less likely to have an impact on the trajectory.</a:t>
            </a:r>
            <a:endParaRPr lang="en-GB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F149A67-10A9-4A3D-8978-A38E88E066FE}"/>
                  </a:ext>
                </a:extLst>
              </p:cNvPr>
              <p:cNvSpPr txBox="1"/>
              <p:nvPr/>
            </p:nvSpPr>
            <p:spPr>
              <a:xfrm>
                <a:off x="3698675" y="2545497"/>
                <a:ext cx="6445763" cy="1232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  <m:d>
                        <m:dPr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  <m:sSubSup>
                                        <m:sSubSupPr>
                                          <m:ctrlPr>
                                            <a:rPr lang="en-GB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GB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  <m:r>
                                        <a:rPr lang="en-GB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GB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GB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bSup>
                                      <m:r>
                                        <a:rPr lang="en-GB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</m:e>
                                    <m:sup>
                                      <m:r>
                                        <a:rPr lang="en-GB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zh-CN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，</m:t>
                              </m:r>
                              <m:r>
                                <a:rPr lang="en-GB" altLang="zh-CN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sSubSup>
                                    <m:sSubSupPr>
                                      <m:ctrlPr>
                                        <a:rPr lang="en-GB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GB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GB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GB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b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zh-CN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，</m:t>
                              </m:r>
                              <m:r>
                                <a:rPr lang="en-GB" altLang="zh-CN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4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F149A67-10A9-4A3D-8978-A38E88E06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675" y="2545497"/>
                <a:ext cx="6445763" cy="12320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9B9C2DCC-2A2D-489C-AA89-741BADA96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605898" y="5868776"/>
            <a:ext cx="472957" cy="4553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018218F-8CA1-4EA4-A9E4-3B065F0713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850" y="4706935"/>
            <a:ext cx="455333" cy="438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6A81D3-5455-4CF2-B1B2-EFCA9EEEA42B}"/>
                  </a:ext>
                </a:extLst>
              </p:cNvPr>
              <p:cNvSpPr txBox="1"/>
              <p:nvPr/>
            </p:nvSpPr>
            <p:spPr>
              <a:xfrm>
                <a:off x="4846817" y="4929216"/>
                <a:ext cx="76167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altLang="zh-CN" sz="1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6A81D3-5455-4CF2-B1B2-EFCA9EEEA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817" y="4929216"/>
                <a:ext cx="761676" cy="246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7E089755-BBAA-4827-AFF3-298771B9EC7D}"/>
              </a:ext>
            </a:extLst>
          </p:cNvPr>
          <p:cNvSpPr txBox="1"/>
          <p:nvPr/>
        </p:nvSpPr>
        <p:spPr>
          <a:xfrm>
            <a:off x="4929251" y="4678442"/>
            <a:ext cx="805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  <a:latin typeface="Calibri" panose="020F0502020204030204"/>
              </a:rPr>
              <a:t>repeat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7B9584D-E3EC-427F-AA92-0AB74058D323}"/>
                  </a:ext>
                </a:extLst>
              </p:cNvPr>
              <p:cNvSpPr txBox="1"/>
              <p:nvPr/>
            </p:nvSpPr>
            <p:spPr>
              <a:xfrm>
                <a:off x="4821986" y="5883050"/>
                <a:ext cx="79984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zh-CN" sz="1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1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7B9584D-E3EC-427F-AA92-0AB74058D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986" y="5883050"/>
                <a:ext cx="799846" cy="246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Elbow Connector 62">
            <a:extLst>
              <a:ext uri="{FF2B5EF4-FFF2-40B4-BE49-F238E27FC236}">
                <a16:creationId xmlns:a16="http://schemas.microsoft.com/office/drawing/2014/main" id="{BB3307F5-341B-498A-B3E1-3BC147FEC604}"/>
              </a:ext>
            </a:extLst>
          </p:cNvPr>
          <p:cNvCxnSpPr>
            <a:cxnSpLocks/>
            <a:stCxn id="33" idx="3"/>
            <a:endCxn id="32" idx="2"/>
          </p:cNvCxnSpPr>
          <p:nvPr/>
        </p:nvCxnSpPr>
        <p:spPr>
          <a:xfrm flipH="1">
            <a:off x="6070043" y="4926117"/>
            <a:ext cx="4140" cy="1170325"/>
          </a:xfrm>
          <a:prstGeom prst="bentConnector3">
            <a:avLst>
              <a:gd name="adj1" fmla="val -5634589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AF1843E-3DD3-4724-86A4-E6FE656EF82E}"/>
              </a:ext>
            </a:extLst>
          </p:cNvPr>
          <p:cNvSpPr/>
          <p:nvPr/>
        </p:nvSpPr>
        <p:spPr>
          <a:xfrm>
            <a:off x="6108382" y="5363968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⨁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4A9875E-CBDF-4A6C-8AEE-D30CFDBE9B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6395" y="5410559"/>
            <a:ext cx="294198" cy="312358"/>
          </a:xfrm>
          <a:prstGeom prst="rect">
            <a:avLst/>
          </a:prstGeom>
        </p:spPr>
      </p:pic>
      <p:sp>
        <p:nvSpPr>
          <p:cNvPr id="40" name="Rounded Rectangle 133">
            <a:extLst>
              <a:ext uri="{FF2B5EF4-FFF2-40B4-BE49-F238E27FC236}">
                <a16:creationId xmlns:a16="http://schemas.microsoft.com/office/drawing/2014/main" id="{B09E6BF1-C0FB-4055-8BA5-C9DF3A7F5D56}"/>
              </a:ext>
            </a:extLst>
          </p:cNvPr>
          <p:cNvSpPr/>
          <p:nvPr/>
        </p:nvSpPr>
        <p:spPr>
          <a:xfrm>
            <a:off x="7030973" y="5378507"/>
            <a:ext cx="785302" cy="376462"/>
          </a:xfrm>
          <a:prstGeom prst="round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D2BF0F-49A1-4009-BC36-12732DF03775}"/>
              </a:ext>
            </a:extLst>
          </p:cNvPr>
          <p:cNvSpPr txBox="1"/>
          <p:nvPr/>
        </p:nvSpPr>
        <p:spPr>
          <a:xfrm>
            <a:off x="7280219" y="5429876"/>
            <a:ext cx="559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ED7D31"/>
                </a:solidFill>
                <a:latin typeface="Calibri" panose="020F0502020204030204"/>
              </a:rPr>
              <a:t>LAM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22FD4F2-2C61-4B9D-91F5-2C3EDEEE884D}"/>
              </a:ext>
            </a:extLst>
          </p:cNvPr>
          <p:cNvSpPr/>
          <p:nvPr/>
        </p:nvSpPr>
        <p:spPr>
          <a:xfrm>
            <a:off x="6704398" y="5782740"/>
            <a:ext cx="14205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000" b="1" dirty="0">
                <a:solidFill>
                  <a:srgbClr val="ED7D31"/>
                </a:solidFill>
                <a:latin typeface="Calibri" panose="020F0502020204030204"/>
              </a:rPr>
              <a:t>L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abel </a:t>
            </a:r>
            <a:r>
              <a:rPr lang="en-US" sz="1000" b="1" dirty="0">
                <a:solidFill>
                  <a:srgbClr val="ED7D31"/>
                </a:solidFill>
                <a:latin typeface="Calibri" panose="020F0502020204030204"/>
              </a:rPr>
              <a:t>A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djacency </a:t>
            </a:r>
            <a:r>
              <a:rPr lang="en-US" sz="1000" b="1" dirty="0">
                <a:solidFill>
                  <a:srgbClr val="ED7D31"/>
                </a:solidFill>
                <a:latin typeface="Calibri" panose="020F0502020204030204"/>
              </a:rPr>
              <a:t>M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29A4ADA-14FB-46BA-BED5-DBDA8D2C7129}"/>
                  </a:ext>
                </a:extLst>
              </p:cNvPr>
              <p:cNvSpPr txBox="1"/>
              <p:nvPr/>
            </p:nvSpPr>
            <p:spPr>
              <a:xfrm>
                <a:off x="6903669" y="5125162"/>
                <a:ext cx="10399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05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sz="105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105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sz="105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5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05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</m:oMath>
                  </m:oMathPara>
                </a14:m>
                <a:endParaRPr lang="en-US" sz="10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29A4ADA-14FB-46BA-BED5-DBDA8D2C7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69" y="5125162"/>
                <a:ext cx="1039951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A6687FC-DD8B-49FD-B614-4107BFF9A6A9}"/>
              </a:ext>
            </a:extLst>
          </p:cNvPr>
          <p:cNvCxnSpPr>
            <a:cxnSpLocks/>
          </p:cNvCxnSpPr>
          <p:nvPr/>
        </p:nvCxnSpPr>
        <p:spPr>
          <a:xfrm flipH="1">
            <a:off x="4906237" y="4921682"/>
            <a:ext cx="691657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8A74519-3359-43B2-9F37-4566A038903B}"/>
              </a:ext>
            </a:extLst>
          </p:cNvPr>
          <p:cNvCxnSpPr>
            <a:cxnSpLocks/>
          </p:cNvCxnSpPr>
          <p:nvPr/>
        </p:nvCxnSpPr>
        <p:spPr>
          <a:xfrm flipV="1">
            <a:off x="4906237" y="4910591"/>
            <a:ext cx="0" cy="119930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968B332-BC6B-44CB-B746-C8402B057703}"/>
              </a:ext>
            </a:extLst>
          </p:cNvPr>
          <p:cNvCxnSpPr>
            <a:cxnSpLocks/>
          </p:cNvCxnSpPr>
          <p:nvPr/>
        </p:nvCxnSpPr>
        <p:spPr>
          <a:xfrm flipH="1">
            <a:off x="4895816" y="6100655"/>
            <a:ext cx="691657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58EB634-8E60-4CA5-9D5D-9BECA3E336B0}"/>
              </a:ext>
            </a:extLst>
          </p:cNvPr>
          <p:cNvCxnSpPr>
            <a:cxnSpLocks/>
          </p:cNvCxnSpPr>
          <p:nvPr/>
        </p:nvCxnSpPr>
        <p:spPr>
          <a:xfrm>
            <a:off x="6357222" y="5561707"/>
            <a:ext cx="65982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C25ABB62-EE72-4183-90C4-9DBC88BD0FA4}"/>
              </a:ext>
            </a:extLst>
          </p:cNvPr>
          <p:cNvSpPr/>
          <p:nvPr/>
        </p:nvSpPr>
        <p:spPr>
          <a:xfrm rot="16200000">
            <a:off x="6480465" y="5437445"/>
            <a:ext cx="469120" cy="248524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</a:t>
            </a:r>
          </a:p>
        </p:txBody>
      </p:sp>
      <p:sp>
        <p:nvSpPr>
          <p:cNvPr id="50" name="Rounded Rectangle 28">
            <a:extLst>
              <a:ext uri="{FF2B5EF4-FFF2-40B4-BE49-F238E27FC236}">
                <a16:creationId xmlns:a16="http://schemas.microsoft.com/office/drawing/2014/main" id="{A7B5A70E-BF71-4AFD-BBE1-1CD853609B8B}"/>
              </a:ext>
            </a:extLst>
          </p:cNvPr>
          <p:cNvSpPr/>
          <p:nvPr/>
        </p:nvSpPr>
        <p:spPr>
          <a:xfrm>
            <a:off x="1405423" y="5277796"/>
            <a:ext cx="2612883" cy="515167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 label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car, biker, pedestrian, skater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C53B68-CBA0-47D2-B275-25E63AE3B769}"/>
              </a:ext>
            </a:extLst>
          </p:cNvPr>
          <p:cNvSpPr txBox="1"/>
          <p:nvPr/>
        </p:nvSpPr>
        <p:spPr>
          <a:xfrm>
            <a:off x="4911228" y="6057350"/>
            <a:ext cx="805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  <a:latin typeface="Calibri" panose="020F0502020204030204"/>
              </a:rPr>
              <a:t>repeat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1C2C081-0450-4D0F-A4C7-BACCF47A3729}"/>
              </a:ext>
            </a:extLst>
          </p:cNvPr>
          <p:cNvCxnSpPr>
            <a:cxnSpLocks/>
            <a:stCxn id="50" idx="3"/>
          </p:cNvCxnSpPr>
          <p:nvPr/>
        </p:nvCxnSpPr>
        <p:spPr>
          <a:xfrm flipV="1">
            <a:off x="4018306" y="5535379"/>
            <a:ext cx="863572" cy="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3B48CF3-93AC-4C73-98F9-369234464CD8}"/>
              </a:ext>
            </a:extLst>
          </p:cNvPr>
          <p:cNvSpPr txBox="1"/>
          <p:nvPr/>
        </p:nvSpPr>
        <p:spPr>
          <a:xfrm>
            <a:off x="4000082" y="5218533"/>
            <a:ext cx="967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one-hot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54E6CFCD-A3A0-47D7-B622-CA05CF074C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1204" y="5127340"/>
            <a:ext cx="3506303" cy="90162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0B75232B-6014-45E3-8534-234DE61FBDB8}"/>
              </a:ext>
            </a:extLst>
          </p:cNvPr>
          <p:cNvSpPr txBox="1"/>
          <p:nvPr/>
        </p:nvSpPr>
        <p:spPr>
          <a:xfrm>
            <a:off x="6502023" y="4373180"/>
            <a:ext cx="4536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semantic correlation is learned from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the identities of the </a:t>
            </a:r>
            <a:r>
              <a:rPr lang="en-GB" dirty="0">
                <a:solidFill>
                  <a:srgbClr val="C00000"/>
                </a:solidFill>
              </a:rPr>
              <a:t>label pairs</a:t>
            </a:r>
            <a:r>
              <a:rPr lang="en-GB" dirty="0">
                <a:solidFill>
                  <a:schemeClr val="bg1"/>
                </a:solidFill>
              </a:rPr>
              <a:t>. </a:t>
            </a:r>
            <a:endParaRPr lang="en-GB" altLang="zh-CN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8D50A9-4F47-4B1B-A0C1-C2F89D345CC1}"/>
              </a:ext>
            </a:extLst>
          </p:cNvPr>
          <p:cNvSpPr txBox="1"/>
          <p:nvPr/>
        </p:nvSpPr>
        <p:spPr>
          <a:xfrm>
            <a:off x="3649084" y="6587683"/>
            <a:ext cx="5281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Semantics-STGCNN,  </a:t>
            </a:r>
            <a:r>
              <a:rPr lang="en-GB" sz="1400" dirty="0">
                <a:solidFill>
                  <a:schemeClr val="bg1"/>
                </a:solidFill>
              </a:rPr>
              <a:t>B. A. Rainbow, </a:t>
            </a:r>
            <a:r>
              <a:rPr lang="en-US" sz="1400" dirty="0">
                <a:solidFill>
                  <a:schemeClr val="bg1"/>
                </a:solidFill>
              </a:rPr>
              <a:t>Q. Men, and H. P. H. Shum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4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3">
            <a:extLst>
              <a:ext uri="{FF2B5EF4-FFF2-40B4-BE49-F238E27FC236}">
                <a16:creationId xmlns:a16="http://schemas.microsoft.com/office/drawing/2014/main" id="{E6D01D75-A18C-4B17-B904-962751881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615" y="2329753"/>
            <a:ext cx="815690" cy="800585"/>
          </a:xfrm>
          <a:prstGeom prst="rect">
            <a:avLst/>
          </a:prstGeom>
        </p:spPr>
      </p:pic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AD8CDA7D-AC6D-496F-AA70-F01105F067FB}"/>
              </a:ext>
            </a:extLst>
          </p:cNvPr>
          <p:cNvSpPr/>
          <p:nvPr/>
        </p:nvSpPr>
        <p:spPr>
          <a:xfrm>
            <a:off x="5050456" y="2162174"/>
            <a:ext cx="1131173" cy="152644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064A6454-4AAA-464E-AA58-B6EC545DCC74}"/>
              </a:ext>
            </a:extLst>
          </p:cNvPr>
          <p:cNvSpPr/>
          <p:nvPr/>
        </p:nvSpPr>
        <p:spPr>
          <a:xfrm>
            <a:off x="4940096" y="2051814"/>
            <a:ext cx="1131173" cy="152644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0DCB09-B8F6-4621-8DCB-A1BA3EE51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ST-GCNN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2"/>
              </a:solidFill>
            </a:endParaRPr>
          </a:p>
          <a:p>
            <a:r>
              <a:rPr lang="en-US" b="1" dirty="0">
                <a:solidFill>
                  <a:schemeClr val="bg2"/>
                </a:solidFill>
              </a:rPr>
              <a:t>Evaluation Metrics</a:t>
            </a:r>
          </a:p>
          <a:p>
            <a:pPr marL="365751" lvl="1" indent="0">
              <a:buNone/>
            </a:pP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562A16-8374-4646-BFAD-DDE56029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Methodology</a:t>
            </a:r>
            <a:endParaRPr lang="en-GB" sz="4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04C3C-2DF0-4A11-8492-77235D22B4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53208-37B1-4C2B-82C1-C02C6BAB97A7}" type="slidenum">
              <a:rPr lang="en-GB" smtClean="0"/>
              <a:t>7</a:t>
            </a:fld>
            <a:endParaRPr lang="en-GB"/>
          </a:p>
        </p:txBody>
      </p:sp>
      <p:pic>
        <p:nvPicPr>
          <p:cNvPr id="9" name="Picture 2" descr="IEEE SMC 2021">
            <a:extLst>
              <a:ext uri="{FF2B5EF4-FFF2-40B4-BE49-F238E27FC236}">
                <a16:creationId xmlns:a16="http://schemas.microsoft.com/office/drawing/2014/main" id="{D4297752-1AD6-4334-9A6B-A29D70F05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59" y="123243"/>
            <a:ext cx="2758805" cy="8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3EDDF5E-7997-444A-ABB1-387EA773E37A}"/>
              </a:ext>
            </a:extLst>
          </p:cNvPr>
          <p:cNvSpPr txBox="1"/>
          <p:nvPr/>
        </p:nvSpPr>
        <p:spPr>
          <a:xfrm>
            <a:off x="2267253" y="3077412"/>
            <a:ext cx="559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ED7D31"/>
                </a:solidFill>
                <a:latin typeface="Calibri" panose="020F0502020204030204"/>
              </a:rPr>
              <a:t>LAM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7369806-F8F1-42B0-96B0-FCF6094FE879}"/>
              </a:ext>
            </a:extLst>
          </p:cNvPr>
          <p:cNvSpPr txBox="1"/>
          <p:nvPr/>
        </p:nvSpPr>
        <p:spPr>
          <a:xfrm>
            <a:off x="2253461" y="2014888"/>
            <a:ext cx="559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5B9BD5"/>
                </a:solidFill>
                <a:latin typeface="Calibri" panose="020F0502020204030204"/>
              </a:rPr>
              <a:t>VAM</a:t>
            </a:r>
          </a:p>
        </p:txBody>
      </p:sp>
      <p:cxnSp>
        <p:nvCxnSpPr>
          <p:cNvPr id="84" name="Elbow Connector 141">
            <a:extLst>
              <a:ext uri="{FF2B5EF4-FFF2-40B4-BE49-F238E27FC236}">
                <a16:creationId xmlns:a16="http://schemas.microsoft.com/office/drawing/2014/main" id="{F9CF2707-852A-4022-911B-813C4A26E2E8}"/>
              </a:ext>
            </a:extLst>
          </p:cNvPr>
          <p:cNvCxnSpPr>
            <a:stCxn id="78" idx="3"/>
            <a:endCxn id="82" idx="3"/>
          </p:cNvCxnSpPr>
          <p:nvPr/>
        </p:nvCxnSpPr>
        <p:spPr>
          <a:xfrm flipH="1" flipV="1">
            <a:off x="2812943" y="2153388"/>
            <a:ext cx="13792" cy="1062524"/>
          </a:xfrm>
          <a:prstGeom prst="bentConnector3">
            <a:avLst>
              <a:gd name="adj1" fmla="val -1657483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20B6CE31-B26B-4C67-BD98-519EFF8CB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247" y="2546909"/>
            <a:ext cx="294198" cy="312358"/>
          </a:xfrm>
          <a:prstGeom prst="rect">
            <a:avLst/>
          </a:prstGeom>
        </p:spPr>
      </p:pic>
      <p:sp>
        <p:nvSpPr>
          <p:cNvPr id="88" name="Rounded Rectangle 133">
            <a:extLst>
              <a:ext uri="{FF2B5EF4-FFF2-40B4-BE49-F238E27FC236}">
                <a16:creationId xmlns:a16="http://schemas.microsoft.com/office/drawing/2014/main" id="{4924BC2C-AA35-4307-909B-8A16F7591627}"/>
              </a:ext>
            </a:extLst>
          </p:cNvPr>
          <p:cNvSpPr/>
          <p:nvPr/>
        </p:nvSpPr>
        <p:spPr>
          <a:xfrm>
            <a:off x="3721825" y="2514857"/>
            <a:ext cx="785302" cy="376462"/>
          </a:xfrm>
          <a:prstGeom prst="round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A00AA95-2D53-459D-93E8-6CE97B48CD9F}"/>
              </a:ext>
            </a:extLst>
          </p:cNvPr>
          <p:cNvSpPr txBox="1"/>
          <p:nvPr/>
        </p:nvSpPr>
        <p:spPr>
          <a:xfrm>
            <a:off x="3971071" y="2566226"/>
            <a:ext cx="559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Calibri" panose="020F0502020204030204"/>
              </a:rPr>
              <a:t>SAM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CE90DD5-36EC-425B-9EE3-07416D7A8576}"/>
              </a:ext>
            </a:extLst>
          </p:cNvPr>
          <p:cNvSpPr/>
          <p:nvPr/>
        </p:nvSpPr>
        <p:spPr>
          <a:xfrm>
            <a:off x="3561163" y="2890125"/>
            <a:ext cx="1088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Calibri" panose="020F0502020204030204"/>
              </a:rPr>
              <a:t>S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emantic-guided 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djacency </a:t>
            </a:r>
            <a:r>
              <a:rPr lang="en-US" sz="1000" b="1" dirty="0">
                <a:solidFill>
                  <a:srgbClr val="C00000"/>
                </a:solidFill>
                <a:latin typeface="Calibri" panose="020F0502020204030204"/>
              </a:rPr>
              <a:t>M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7B6E489-0EA1-4A62-BA1A-B074955F7990}"/>
                  </a:ext>
                </a:extLst>
              </p:cNvPr>
              <p:cNvSpPr txBox="1"/>
              <p:nvPr/>
            </p:nvSpPr>
            <p:spPr>
              <a:xfrm>
                <a:off x="3594521" y="2261512"/>
                <a:ext cx="10399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05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sz="105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105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sz="105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5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05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</m:oMath>
                  </m:oMathPara>
                </a14:m>
                <a:endParaRPr lang="en-US" sz="10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7B6E489-0EA1-4A62-BA1A-B074955F7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521" y="2261512"/>
                <a:ext cx="1039951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9FFE911-D2FB-4B9D-B361-A7DD87C914C8}"/>
              </a:ext>
            </a:extLst>
          </p:cNvPr>
          <p:cNvCxnSpPr>
            <a:cxnSpLocks/>
          </p:cNvCxnSpPr>
          <p:nvPr/>
        </p:nvCxnSpPr>
        <p:spPr>
          <a:xfrm>
            <a:off x="3048074" y="2698057"/>
            <a:ext cx="65982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8E983586-A0F3-431D-A8AC-2468D94C13D0}"/>
              </a:ext>
            </a:extLst>
          </p:cNvPr>
          <p:cNvSpPr/>
          <p:nvPr/>
        </p:nvSpPr>
        <p:spPr>
          <a:xfrm rot="16200000">
            <a:off x="3171317" y="2573795"/>
            <a:ext cx="469120" cy="248524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78F0085-174A-4AB3-B0E1-FBCAA7271FBB}"/>
              </a:ext>
            </a:extLst>
          </p:cNvPr>
          <p:cNvSpPr/>
          <p:nvPr/>
        </p:nvSpPr>
        <p:spPr>
          <a:xfrm>
            <a:off x="2868055" y="249956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⨁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125CBAC-4E4C-4BE5-A0C2-54285C11DE61}"/>
              </a:ext>
            </a:extLst>
          </p:cNvPr>
          <p:cNvCxnSpPr>
            <a:cxnSpLocks/>
            <a:stCxn id="89" idx="3"/>
            <a:endCxn id="7" idx="1"/>
          </p:cNvCxnSpPr>
          <p:nvPr/>
        </p:nvCxnSpPr>
        <p:spPr>
          <a:xfrm flipV="1">
            <a:off x="4530553" y="2704679"/>
            <a:ext cx="299183" cy="4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6B542F-552E-4781-BD30-663BA32521DC}"/>
              </a:ext>
            </a:extLst>
          </p:cNvPr>
          <p:cNvSpPr/>
          <p:nvPr/>
        </p:nvSpPr>
        <p:spPr>
          <a:xfrm>
            <a:off x="4829736" y="1941454"/>
            <a:ext cx="1131173" cy="1526449"/>
          </a:xfrm>
          <a:prstGeom prst="roundRect">
            <a:avLst/>
          </a:prstGeom>
          <a:solidFill>
            <a:schemeClr val="bg2">
              <a:lumMod val="20000"/>
              <a:lumOff val="80000"/>
              <a:alpha val="6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4BFF6E-A6EE-4B1D-A273-2A787B95A448}"/>
              </a:ext>
            </a:extLst>
          </p:cNvPr>
          <p:cNvSpPr/>
          <p:nvPr/>
        </p:nvSpPr>
        <p:spPr>
          <a:xfrm>
            <a:off x="5066149" y="2175251"/>
            <a:ext cx="118488" cy="11848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A854310-7DF5-4620-AB4F-2223EE96BF1F}"/>
              </a:ext>
            </a:extLst>
          </p:cNvPr>
          <p:cNvSpPr/>
          <p:nvPr/>
        </p:nvSpPr>
        <p:spPr>
          <a:xfrm>
            <a:off x="5614925" y="2274191"/>
            <a:ext cx="118488" cy="11848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9367047-F6CF-4689-B25B-B5BC9420978D}"/>
              </a:ext>
            </a:extLst>
          </p:cNvPr>
          <p:cNvSpPr/>
          <p:nvPr/>
        </p:nvSpPr>
        <p:spPr>
          <a:xfrm>
            <a:off x="5010510" y="3089680"/>
            <a:ext cx="118488" cy="11848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1E213AA6-ACEA-439B-ACFA-E9B15294135D}"/>
              </a:ext>
            </a:extLst>
          </p:cNvPr>
          <p:cNvSpPr/>
          <p:nvPr/>
        </p:nvSpPr>
        <p:spPr>
          <a:xfrm>
            <a:off x="5648477" y="2951616"/>
            <a:ext cx="118488" cy="11848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1212993A-CF9D-4C23-B521-90ECBBB88A5F}"/>
              </a:ext>
            </a:extLst>
          </p:cNvPr>
          <p:cNvSpPr/>
          <p:nvPr/>
        </p:nvSpPr>
        <p:spPr>
          <a:xfrm>
            <a:off x="5266158" y="2551554"/>
            <a:ext cx="118488" cy="11848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890F3F-8871-4FBF-A7A9-2F33EA6CCCAC}"/>
              </a:ext>
            </a:extLst>
          </p:cNvPr>
          <p:cNvCxnSpPr>
            <a:stCxn id="8" idx="6"/>
            <a:endCxn id="98" idx="2"/>
          </p:cNvCxnSpPr>
          <p:nvPr/>
        </p:nvCxnSpPr>
        <p:spPr>
          <a:xfrm>
            <a:off x="5184637" y="2234495"/>
            <a:ext cx="430288" cy="98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002D558-4627-49D4-A2BC-98EE676420CD}"/>
              </a:ext>
            </a:extLst>
          </p:cNvPr>
          <p:cNvCxnSpPr>
            <a:cxnSpLocks/>
            <a:stCxn id="8" idx="5"/>
            <a:endCxn id="101" idx="1"/>
          </p:cNvCxnSpPr>
          <p:nvPr/>
        </p:nvCxnSpPr>
        <p:spPr>
          <a:xfrm>
            <a:off x="5167285" y="2276387"/>
            <a:ext cx="116225" cy="2925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58C5441-CAD6-4880-A02B-8A6DFD0DC3F0}"/>
              </a:ext>
            </a:extLst>
          </p:cNvPr>
          <p:cNvCxnSpPr>
            <a:cxnSpLocks/>
            <a:stCxn id="98" idx="3"/>
            <a:endCxn id="101" idx="7"/>
          </p:cNvCxnSpPr>
          <p:nvPr/>
        </p:nvCxnSpPr>
        <p:spPr>
          <a:xfrm flipH="1">
            <a:off x="5367294" y="2375327"/>
            <a:ext cx="264983" cy="1935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7DC023A-1365-43BC-86B7-632E3509E4B3}"/>
              </a:ext>
            </a:extLst>
          </p:cNvPr>
          <p:cNvCxnSpPr>
            <a:cxnSpLocks/>
            <a:stCxn id="98" idx="4"/>
            <a:endCxn id="100" idx="7"/>
          </p:cNvCxnSpPr>
          <p:nvPr/>
        </p:nvCxnSpPr>
        <p:spPr>
          <a:xfrm>
            <a:off x="5674169" y="2392679"/>
            <a:ext cx="75444" cy="5762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0EC76BC-D2AB-4C18-8C32-BDE958D4E6D4}"/>
              </a:ext>
            </a:extLst>
          </p:cNvPr>
          <p:cNvCxnSpPr>
            <a:cxnSpLocks/>
            <a:stCxn id="8" idx="4"/>
            <a:endCxn id="99" idx="0"/>
          </p:cNvCxnSpPr>
          <p:nvPr/>
        </p:nvCxnSpPr>
        <p:spPr>
          <a:xfrm flipH="1">
            <a:off x="5069754" y="2293739"/>
            <a:ext cx="55639" cy="7959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8424640-8F5A-41E1-A8DA-232899BD47F6}"/>
              </a:ext>
            </a:extLst>
          </p:cNvPr>
          <p:cNvCxnSpPr>
            <a:cxnSpLocks/>
            <a:stCxn id="101" idx="5"/>
            <a:endCxn id="100" idx="1"/>
          </p:cNvCxnSpPr>
          <p:nvPr/>
        </p:nvCxnSpPr>
        <p:spPr>
          <a:xfrm>
            <a:off x="5367294" y="2652690"/>
            <a:ext cx="298535" cy="3162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8A12903-A0B4-4CBF-B29A-63F9168CC0E8}"/>
              </a:ext>
            </a:extLst>
          </p:cNvPr>
          <p:cNvCxnSpPr>
            <a:cxnSpLocks/>
            <a:stCxn id="99" idx="7"/>
            <a:endCxn id="101" idx="3"/>
          </p:cNvCxnSpPr>
          <p:nvPr/>
        </p:nvCxnSpPr>
        <p:spPr>
          <a:xfrm flipV="1">
            <a:off x="5111646" y="2652690"/>
            <a:ext cx="171864" cy="4543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F69FEE3-0A8D-449E-942D-DA8BF26D537F}"/>
              </a:ext>
            </a:extLst>
          </p:cNvPr>
          <p:cNvCxnSpPr>
            <a:cxnSpLocks/>
            <a:stCxn id="99" idx="6"/>
            <a:endCxn id="100" idx="3"/>
          </p:cNvCxnSpPr>
          <p:nvPr/>
        </p:nvCxnSpPr>
        <p:spPr>
          <a:xfrm flipV="1">
            <a:off x="5128998" y="3052752"/>
            <a:ext cx="536831" cy="96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ED180A9-DC61-4F2D-A126-963645ADBA68}"/>
              </a:ext>
            </a:extLst>
          </p:cNvPr>
          <p:cNvCxnSpPr>
            <a:cxnSpLocks/>
            <a:stCxn id="99" idx="7"/>
            <a:endCxn id="98" idx="3"/>
          </p:cNvCxnSpPr>
          <p:nvPr/>
        </p:nvCxnSpPr>
        <p:spPr>
          <a:xfrm flipV="1">
            <a:off x="5111646" y="2375327"/>
            <a:ext cx="520631" cy="7317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0801A1D-8530-4515-9E32-03E5A1C9307F}"/>
              </a:ext>
            </a:extLst>
          </p:cNvPr>
          <p:cNvSpPr/>
          <p:nvPr/>
        </p:nvSpPr>
        <p:spPr>
          <a:xfrm>
            <a:off x="6953364" y="2287735"/>
            <a:ext cx="1114873" cy="13660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20A1C6E-8D1D-4223-A16F-CA8744563420}"/>
              </a:ext>
            </a:extLst>
          </p:cNvPr>
          <p:cNvSpPr/>
          <p:nvPr/>
        </p:nvSpPr>
        <p:spPr>
          <a:xfrm>
            <a:off x="6800964" y="2135335"/>
            <a:ext cx="1114873" cy="13660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C0ACB72-4ED1-49C1-87E9-553498E75CED}"/>
              </a:ext>
            </a:extLst>
          </p:cNvPr>
          <p:cNvSpPr/>
          <p:nvPr/>
        </p:nvSpPr>
        <p:spPr>
          <a:xfrm>
            <a:off x="6648564" y="1982935"/>
            <a:ext cx="1114873" cy="13660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21DFC73D-8887-436A-97EF-72E449A34DDE}"/>
              </a:ext>
            </a:extLst>
          </p:cNvPr>
          <p:cNvCxnSpPr>
            <a:cxnSpLocks/>
            <a:stCxn id="7" idx="0"/>
            <a:endCxn id="148" idx="0"/>
          </p:cNvCxnSpPr>
          <p:nvPr/>
        </p:nvCxnSpPr>
        <p:spPr>
          <a:xfrm>
            <a:off x="5395323" y="1941454"/>
            <a:ext cx="1665104" cy="750255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FC14599-16A6-4991-B83B-4647BF0F0AFE}"/>
              </a:ext>
            </a:extLst>
          </p:cNvPr>
          <p:cNvCxnSpPr>
            <a:cxnSpLocks/>
            <a:stCxn id="7" idx="2"/>
          </p:cNvCxnSpPr>
          <p:nvPr/>
        </p:nvCxnSpPr>
        <p:spPr>
          <a:xfrm flipV="1">
            <a:off x="5395323" y="2900015"/>
            <a:ext cx="1655766" cy="56788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4B28062-EE19-4D0B-8AAF-DD0B48BF8880}"/>
              </a:ext>
            </a:extLst>
          </p:cNvPr>
          <p:cNvSpPr/>
          <p:nvPr/>
        </p:nvSpPr>
        <p:spPr>
          <a:xfrm>
            <a:off x="6953364" y="2691709"/>
            <a:ext cx="214125" cy="1972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39BCA4C2-E7C1-4392-B4F3-E1443E3787BF}"/>
              </a:ext>
            </a:extLst>
          </p:cNvPr>
          <p:cNvCxnSpPr>
            <a:cxnSpLocks/>
          </p:cNvCxnSpPr>
          <p:nvPr/>
        </p:nvCxnSpPr>
        <p:spPr>
          <a:xfrm flipV="1">
            <a:off x="6271359" y="2656808"/>
            <a:ext cx="299183" cy="4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C5D7F9A2-2EC1-4654-BB42-16F4C1C22F10}"/>
              </a:ext>
            </a:extLst>
          </p:cNvPr>
          <p:cNvCxnSpPr>
            <a:cxnSpLocks/>
          </p:cNvCxnSpPr>
          <p:nvPr/>
        </p:nvCxnSpPr>
        <p:spPr>
          <a:xfrm flipV="1">
            <a:off x="8123182" y="2665942"/>
            <a:ext cx="299183" cy="4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10EA8064-D688-4C4B-BC30-0AF76FF3DF6F}"/>
              </a:ext>
            </a:extLst>
          </p:cNvPr>
          <p:cNvSpPr txBox="1"/>
          <p:nvPr/>
        </p:nvSpPr>
        <p:spPr>
          <a:xfrm>
            <a:off x="4915265" y="3685619"/>
            <a:ext cx="1241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ST-GCNN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E931588-57CE-4583-BE66-D710AA4C9AE2}"/>
              </a:ext>
            </a:extLst>
          </p:cNvPr>
          <p:cNvSpPr txBox="1"/>
          <p:nvPr/>
        </p:nvSpPr>
        <p:spPr>
          <a:xfrm>
            <a:off x="6666587" y="3688623"/>
            <a:ext cx="1241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TXP-CNN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D85BE55-322F-406E-96D1-8D48467E058D}"/>
              </a:ext>
            </a:extLst>
          </p:cNvPr>
          <p:cNvSpPr txBox="1"/>
          <p:nvPr/>
        </p:nvSpPr>
        <p:spPr>
          <a:xfrm>
            <a:off x="8261590" y="3135081"/>
            <a:ext cx="1266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Predicted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3FBFCE20-02EA-4B70-BC99-3A73EBC7BB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6755" y="5819586"/>
            <a:ext cx="4198822" cy="685071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C2BFF25A-819A-4485-B894-BA9288B64D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5757" y="5048924"/>
            <a:ext cx="4517564" cy="697565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05D1BB19-2E39-471A-95C3-1EE9A2680E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1359" y="5844355"/>
            <a:ext cx="4336470" cy="570877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9699E490-46DE-4A80-A3A1-0D9DB948B16C}"/>
              </a:ext>
            </a:extLst>
          </p:cNvPr>
          <p:cNvSpPr txBox="1"/>
          <p:nvPr/>
        </p:nvSpPr>
        <p:spPr>
          <a:xfrm>
            <a:off x="991975" y="4266459"/>
            <a:ext cx="4205603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0064" marR="0" lvl="1" indent="-2743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504D">
                  <a:shade val="75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Minimum Average/Final </a:t>
            </a:r>
          </a:p>
          <a:p>
            <a:pPr marL="365751" marR="0" lvl="1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504D">
                  <a:shade val="75000"/>
                </a:srgbClr>
              </a:buClr>
              <a:buSzPct val="85000"/>
              <a:tabLst/>
              <a:defRPr/>
            </a:pPr>
            <a:r>
              <a:rPr lang="en-US" sz="2000" b="1" dirty="0">
                <a:solidFill>
                  <a:srgbClr val="1F497D"/>
                </a:solidFill>
                <a:latin typeface="Constantia"/>
              </a:rPr>
              <a:t>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Displacement Error </a:t>
            </a:r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id="{39BCFCA3-414E-49B6-AD07-6E9D884054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0276" y="5175101"/>
            <a:ext cx="4085840" cy="561803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5954BC12-D4CB-46E3-8AA2-40ECBCC73095}"/>
              </a:ext>
            </a:extLst>
          </p:cNvPr>
          <p:cNvSpPr txBox="1"/>
          <p:nvPr/>
        </p:nvSpPr>
        <p:spPr>
          <a:xfrm>
            <a:off x="5749613" y="4278675"/>
            <a:ext cx="5210964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0064" marR="0" lvl="1" indent="-2743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504D">
                  <a:shade val="75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Average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2</a:t>
            </a:r>
            <a:r>
              <a:rPr lang="en-US" sz="2000" b="1" dirty="0">
                <a:solidFill>
                  <a:srgbClr val="1F497D"/>
                </a:solidFill>
                <a:latin typeface="Constantia"/>
              </a:rPr>
              <a:t> D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isplacement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Error</a:t>
            </a:r>
          </a:p>
          <a:p>
            <a:pPr marL="365751" marR="0" lvl="1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504D">
                  <a:shade val="75000"/>
                </a:srgbClr>
              </a:buClr>
              <a:buSzPct val="8500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&amp; </a:t>
            </a:r>
            <a:r>
              <a:rPr lang="en-US" sz="2000" b="1" dirty="0">
                <a:solidFill>
                  <a:srgbClr val="1F497D"/>
                </a:solidFill>
                <a:latin typeface="Constantia"/>
              </a:rPr>
              <a:t>Average Final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Displacement Error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D65AD6F-C558-45EE-A1D1-0EF87DC38C7A}"/>
              </a:ext>
            </a:extLst>
          </p:cNvPr>
          <p:cNvSpPr txBox="1"/>
          <p:nvPr/>
        </p:nvSpPr>
        <p:spPr>
          <a:xfrm>
            <a:off x="3649084" y="6587683"/>
            <a:ext cx="5281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Semantics-STGCNN,  </a:t>
            </a:r>
            <a:r>
              <a:rPr lang="en-GB" sz="1400" dirty="0">
                <a:solidFill>
                  <a:schemeClr val="bg1"/>
                </a:solidFill>
              </a:rPr>
              <a:t>B. A. Rainbow, </a:t>
            </a:r>
            <a:r>
              <a:rPr lang="en-US" sz="1400" dirty="0">
                <a:solidFill>
                  <a:schemeClr val="bg1"/>
                </a:solidFill>
              </a:rPr>
              <a:t>Q. Men, and H. P. H. Shum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9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0DCB09-B8F6-4621-8DCB-A1BA3EE51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Dataset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562A16-8374-4646-BFAD-DDE56029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Experiments</a:t>
            </a:r>
            <a:endParaRPr lang="en-GB" sz="4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04C3C-2DF0-4A11-8492-77235D22B4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53208-37B1-4C2B-82C1-C02C6BAB97A7}" type="slidenum">
              <a:rPr lang="en-GB" smtClean="0"/>
              <a:t>8</a:t>
            </a:fld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4D6751-5B93-4ADD-9E13-5999AB951EA3}"/>
              </a:ext>
            </a:extLst>
          </p:cNvPr>
          <p:cNvSpPr txBox="1"/>
          <p:nvPr/>
        </p:nvSpPr>
        <p:spPr>
          <a:xfrm>
            <a:off x="1746687" y="5812199"/>
            <a:ext cx="3558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Stanford Drone Dataset (SDD)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A99E08-1C76-4840-B03F-689742A78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68" y="2413860"/>
            <a:ext cx="2063411" cy="158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6E1D9D0-3022-4263-927A-2F3D13BF9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72" y="2413860"/>
            <a:ext cx="2068166" cy="158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6AAAB5B-1E75-4BEB-9526-B7D71CE55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72" y="4146464"/>
            <a:ext cx="2068166" cy="158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8C1EE5E-28E1-471D-988C-7EEEE353B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52" y="4146463"/>
            <a:ext cx="2078042" cy="158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C004476-3977-475E-942E-5FA459424AF0}"/>
              </a:ext>
            </a:extLst>
          </p:cNvPr>
          <p:cNvSpPr txBox="1"/>
          <p:nvPr/>
        </p:nvSpPr>
        <p:spPr>
          <a:xfrm>
            <a:off x="5596479" y="2595593"/>
            <a:ext cx="5911931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0064" marR="0" lvl="1" indent="-2743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504D">
                  <a:shade val="75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000" b="1" dirty="0">
                <a:solidFill>
                  <a:srgbClr val="1F497D"/>
                </a:solidFill>
                <a:latin typeface="Constantia"/>
              </a:rPr>
              <a:t>Six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classes of trajectories: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r>
              <a:rPr lang="en-US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pedestrians, bicyclists, skateboarders, cars, buses, carts</a:t>
            </a:r>
          </a:p>
          <a:p>
            <a:pPr marL="640064" marR="0" lvl="1" indent="-2743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504D">
                  <a:shade val="75000"/>
                </a:srgbClr>
              </a:buClr>
              <a:buSzPct val="85000"/>
              <a:buFont typeface="Wingdings 2"/>
              <a:buChar char=""/>
              <a:tabLst/>
              <a:defRPr/>
            </a:pPr>
            <a:endParaRPr lang="en-US" sz="2000" i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0064" marR="0" lvl="1" indent="-2743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504D">
                  <a:shade val="75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000" b="1" dirty="0">
                <a:solidFill>
                  <a:srgbClr val="1F497D"/>
                </a:solidFill>
                <a:latin typeface="Constantia"/>
              </a:rPr>
              <a:t>Top views captured by drones</a:t>
            </a:r>
          </a:p>
          <a:p>
            <a:pPr marL="640064" marR="0" lvl="1" indent="-2743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504D">
                  <a:shade val="75000"/>
                </a:srgbClr>
              </a:buClr>
              <a:buSzPct val="85000"/>
              <a:buFont typeface="Wingdings 2"/>
              <a:buChar char=""/>
              <a:tabLst/>
              <a:defRPr/>
            </a:pPr>
            <a:endParaRPr lang="en-US" sz="2000" b="1" dirty="0">
              <a:solidFill>
                <a:srgbClr val="1F497D"/>
              </a:solidFill>
              <a:latin typeface="Constantia"/>
            </a:endParaRPr>
          </a:p>
          <a:p>
            <a:pPr marL="640064" marR="0" lvl="1" indent="-2743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504D">
                  <a:shade val="75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000" b="1" dirty="0">
                <a:solidFill>
                  <a:srgbClr val="1F497D"/>
                </a:solidFill>
                <a:latin typeface="Constantia"/>
              </a:rPr>
              <a:t>Train on 8 frames and test on the next 12 frames:</a:t>
            </a:r>
            <a:br>
              <a:rPr lang="en-US" sz="2000" b="1" dirty="0">
                <a:solidFill>
                  <a:srgbClr val="1F497D"/>
                </a:solidFill>
                <a:latin typeface="Constantia"/>
              </a:rPr>
            </a:br>
            <a:r>
              <a:rPr lang="en-US" sz="2000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randomly sample 20 trajectories (K=20)</a:t>
            </a:r>
          </a:p>
        </p:txBody>
      </p:sp>
      <p:pic>
        <p:nvPicPr>
          <p:cNvPr id="26" name="Picture 2" descr="IEEE SMC 2021">
            <a:extLst>
              <a:ext uri="{FF2B5EF4-FFF2-40B4-BE49-F238E27FC236}">
                <a16:creationId xmlns:a16="http://schemas.microsoft.com/office/drawing/2014/main" id="{BE99D93E-2C8A-4B09-BBC7-19C18803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59" y="123243"/>
            <a:ext cx="2758805" cy="8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A9F8CE-CCB7-4728-A61D-AB203DB84C18}"/>
              </a:ext>
            </a:extLst>
          </p:cNvPr>
          <p:cNvSpPr txBox="1"/>
          <p:nvPr/>
        </p:nvSpPr>
        <p:spPr>
          <a:xfrm>
            <a:off x="3649084" y="6587683"/>
            <a:ext cx="5281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Semantics-STGCNN,  </a:t>
            </a:r>
            <a:r>
              <a:rPr lang="en-GB" sz="1400" dirty="0">
                <a:solidFill>
                  <a:schemeClr val="bg1"/>
                </a:solidFill>
              </a:rPr>
              <a:t>B. A. Rainbow, </a:t>
            </a:r>
            <a:r>
              <a:rPr lang="en-US" sz="1400" dirty="0">
                <a:solidFill>
                  <a:schemeClr val="bg1"/>
                </a:solidFill>
              </a:rPr>
              <a:t>Q. Men, and H. P. H. Shum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9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0DCB09-B8F6-4621-8DCB-A1BA3EE51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Quantitative Evaluation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562A16-8374-4646-BFAD-DDE56029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Experiments</a:t>
            </a:r>
            <a:endParaRPr lang="en-GB" sz="4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04C3C-2DF0-4A11-8492-77235D22B4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53208-37B1-4C2B-82C1-C02C6BAB97A7}" type="slidenum">
              <a:rPr lang="en-GB" smtClean="0"/>
              <a:t>9</a:t>
            </a:fld>
            <a:endParaRPr lang="en-GB"/>
          </a:p>
        </p:txBody>
      </p:sp>
      <p:pic>
        <p:nvPicPr>
          <p:cNvPr id="12" name="Picture 2" descr="IEEE SMC 2021">
            <a:extLst>
              <a:ext uri="{FF2B5EF4-FFF2-40B4-BE49-F238E27FC236}">
                <a16:creationId xmlns:a16="http://schemas.microsoft.com/office/drawing/2014/main" id="{D440F374-2FA1-40FD-A21D-09AB4AF0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59" y="123243"/>
            <a:ext cx="2758805" cy="8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1A5082-FC53-4037-9E7B-2B59C7CD2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575" y="2284821"/>
            <a:ext cx="4155794" cy="2055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DD6818-EBFD-452F-BDAE-6A4EDC9FA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760" y="2870141"/>
            <a:ext cx="5587301" cy="8213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092A773-ECE2-45F9-B20A-8CD176312538}"/>
              </a:ext>
            </a:extLst>
          </p:cNvPr>
          <p:cNvSpPr txBox="1"/>
          <p:nvPr/>
        </p:nvSpPr>
        <p:spPr>
          <a:xfrm>
            <a:off x="1215403" y="5947574"/>
            <a:ext cx="9990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Items being faster-moving, i.e. Car, Bus, and Skater, are more affected by the classes of the objects. 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000900-D371-4DF3-A907-E6805B9A5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97" y="5039555"/>
            <a:ext cx="11041359" cy="8213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CCD0F39-7858-41B1-9BBA-4C8C8A5509B7}"/>
              </a:ext>
            </a:extLst>
          </p:cNvPr>
          <p:cNvSpPr txBox="1"/>
          <p:nvPr/>
        </p:nvSpPr>
        <p:spPr>
          <a:xfrm>
            <a:off x="609600" y="4391295"/>
            <a:ext cx="548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Semantic-STGCNN performs the best against SOTA.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8EE9D0-75D3-4DAA-872E-2BE5FEE99BAC}"/>
              </a:ext>
            </a:extLst>
          </p:cNvPr>
          <p:cNvSpPr txBox="1"/>
          <p:nvPr/>
        </p:nvSpPr>
        <p:spPr>
          <a:xfrm>
            <a:off x="6864633" y="3679413"/>
            <a:ext cx="3757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Semantic-STGCNN is robust under different evaluation metrics.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836C47-80B7-4422-B166-C476D6796AB3}"/>
              </a:ext>
            </a:extLst>
          </p:cNvPr>
          <p:cNvSpPr/>
          <p:nvPr/>
        </p:nvSpPr>
        <p:spPr>
          <a:xfrm>
            <a:off x="6412375" y="5039555"/>
            <a:ext cx="3842795" cy="8213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BDAA2C-3B2D-499F-BD44-D29E5C84756B}"/>
              </a:ext>
            </a:extLst>
          </p:cNvPr>
          <p:cNvSpPr/>
          <p:nvPr/>
        </p:nvSpPr>
        <p:spPr>
          <a:xfrm>
            <a:off x="2523281" y="5030643"/>
            <a:ext cx="1296364" cy="8213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30EAE5-556D-4AC4-8F75-EF69C3BF1516}"/>
              </a:ext>
            </a:extLst>
          </p:cNvPr>
          <p:cNvSpPr txBox="1"/>
          <p:nvPr/>
        </p:nvSpPr>
        <p:spPr>
          <a:xfrm>
            <a:off x="3649084" y="6587683"/>
            <a:ext cx="5281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Semantics-STGCNN,  </a:t>
            </a:r>
            <a:r>
              <a:rPr lang="en-GB" sz="1400" dirty="0">
                <a:solidFill>
                  <a:schemeClr val="bg1"/>
                </a:solidFill>
              </a:rPr>
              <a:t>B. A. Rainbow, </a:t>
            </a:r>
            <a:r>
              <a:rPr lang="en-US" sz="1400" dirty="0">
                <a:solidFill>
                  <a:schemeClr val="bg1"/>
                </a:solidFill>
              </a:rPr>
              <a:t>Q. Men, and H. P. H. Shum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White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cgf2018</Template>
  <TotalTime>2207</TotalTime>
  <Words>722</Words>
  <Application>Microsoft Office PowerPoint</Application>
  <PresentationFormat>Widescreen</PresentationFormat>
  <Paragraphs>174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Constantia</vt:lpstr>
      <vt:lpstr>Times New Roman</vt:lpstr>
      <vt:lpstr>Wingdings 2</vt:lpstr>
      <vt:lpstr>ThemeWhite16-9</vt:lpstr>
      <vt:lpstr>Semantics-STGCNN: A Semantics-guided Spatial-Temporal  Graph Convolutional Network for Multi-class Trajectory Prediction</vt:lpstr>
      <vt:lpstr>Introduction</vt:lpstr>
      <vt:lpstr>Related Work</vt:lpstr>
      <vt:lpstr>Motivation</vt:lpstr>
      <vt:lpstr>Methodology</vt:lpstr>
      <vt:lpstr>Methodology</vt:lpstr>
      <vt:lpstr>Methodology</vt:lpstr>
      <vt:lpstr>Experiments</vt:lpstr>
      <vt:lpstr>Experiments</vt:lpstr>
      <vt:lpstr>Experiments</vt:lpstr>
      <vt:lpstr>Experiments</vt:lpstr>
      <vt:lpstr>Summary</vt:lpstr>
      <vt:lpstr>Thank you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 QIANHUI</dc:creator>
  <cp:lastModifiedBy>Qianhui</cp:lastModifiedBy>
  <cp:revision>143</cp:revision>
  <dcterms:created xsi:type="dcterms:W3CDTF">2020-05-03T14:32:49Z</dcterms:created>
  <dcterms:modified xsi:type="dcterms:W3CDTF">2021-09-17T12:11:48Z</dcterms:modified>
</cp:coreProperties>
</file>