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279" r:id="rId6"/>
    <p:sldId id="281" r:id="rId7"/>
    <p:sldId id="283" r:id="rId8"/>
    <p:sldId id="282" r:id="rId9"/>
    <p:sldId id="284" r:id="rId10"/>
    <p:sldId id="287" r:id="rId11"/>
    <p:sldId id="272" r:id="rId12"/>
    <p:sldId id="276" r:id="rId13"/>
    <p:sldId id="277" r:id="rId14"/>
    <p:sldId id="278" r:id="rId15"/>
    <p:sldId id="273" r:id="rId16"/>
    <p:sldId id="268" r:id="rId17"/>
    <p:sldId id="286" r:id="rId18"/>
    <p:sldId id="265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49" autoAdjust="0"/>
  </p:normalViewPr>
  <p:slideViewPr>
    <p:cSldViewPr snapToGrid="0">
      <p:cViewPr>
        <p:scale>
          <a:sx n="100" d="100"/>
          <a:sy n="100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3E2BC-9148-418B-93D9-3B01B741A6B6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DB4A-0896-4D09-95C7-58AAC8D45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9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4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1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is currently not correlated between shape and pose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2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PReLU</a:t>
            </a:r>
            <a:r>
              <a:rPr lang="en-US" dirty="0"/>
              <a:t>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Parametric Rectifier Linear Unit</a:t>
            </a:r>
          </a:p>
          <a:p>
            <a:r>
              <a:rPr lang="en-GB" dirty="0" err="1"/>
              <a:t>ReLU</a:t>
            </a:r>
            <a:r>
              <a:rPr lang="en-GB" dirty="0"/>
              <a:t> vs </a:t>
            </a:r>
            <a:r>
              <a:rPr lang="en-GB" dirty="0" err="1"/>
              <a:t>PReLU</a:t>
            </a:r>
            <a:r>
              <a:rPr lang="en-GB" dirty="0"/>
              <a:t> https://miro.medium.com/max/1310/1*avswi5XZlGlYx4wqdzo_Xg.png</a:t>
            </a:r>
          </a:p>
          <a:p>
            <a:r>
              <a:rPr lang="en-GB" dirty="0"/>
              <a:t>(easier to learn)</a:t>
            </a:r>
          </a:p>
          <a:p>
            <a:endParaRPr lang="en-GB" dirty="0"/>
          </a:p>
          <a:p>
            <a:r>
              <a:rPr lang="en-GB" dirty="0"/>
              <a:t>SN (Spectral Normalization) – when used together you guarantee the discriminator is a smooth function and is much easier to train. SN has to be used for all layers to ensure that the whole network forms a smooth function.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128/64/32 low dimensional space does not differ much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2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79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works can be classified into two categories.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8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128/64/32 low dimensional space does not differ much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SN Has to be used for all layers such that the whole network becoming a smooth function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5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consider global rotation/translation of the hip joint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1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Standardized (the same) bone length for all poses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0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reconstruction loss, it shows that it is easy to compress the shape/pose into low dimensional without much loss</a:t>
            </a:r>
          </a:p>
          <a:p>
            <a:r>
              <a:rPr lang="en-GB" dirty="0"/>
              <a:t>GAN loss – well-behaving as the generator and discriminator keeps on completing with each other (no very spiky loss, no one side winning)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9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Gaussian sampling for the generator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5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DB4A-0896-4D09-95C7-58AAC8D457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3C9-40DF-4CAE-8E78-544E256B76F5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E558-22B2-4626-90FB-13F8FEB4863F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279C-44DC-4375-9085-C9836E069287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8B0-E290-44D8-9288-5E053648E9B9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DAA2-01F1-4580-B702-15D77AC837F8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6FC-EDBD-40A0-8D33-EDC1C13600DF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1F8E-0FB2-426E-8255-C93DABB75B98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A33-9088-4153-9C98-8980BAEE3791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D72D-001A-46EF-A774-996B0BEB37FE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941F-5922-4B98-9153-B213E7A8FB9E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2B7-FEE5-48EF-9085-1314E71F6D0C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0C85-017C-407A-8FBE-953DF19DC862}" type="datetime1">
              <a:rPr lang="zh-CN" altLang="en-US" smtClean="0"/>
              <a:t>2019/10/26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12CE4-555D-4ECB-A35D-463046B63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8696"/>
            <a:ext cx="9144000" cy="7554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/>
              <a:t>DSPP: Deep Shape and Pose Priors of Humans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5101C6-F45E-4CD5-BC0A-B89B2C472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69" y="3362718"/>
            <a:ext cx="4572000" cy="1655762"/>
          </a:xfrm>
        </p:spPr>
        <p:txBody>
          <a:bodyPr>
            <a:noAutofit/>
          </a:bodyPr>
          <a:lstStyle/>
          <a:p>
            <a:r>
              <a:rPr lang="en-GB" sz="2000" dirty="0"/>
              <a:t>Shanfeng Hu</a:t>
            </a:r>
            <a:br>
              <a:rPr lang="en-GB" sz="2000" dirty="0"/>
            </a:br>
            <a:r>
              <a:rPr lang="en-GB" sz="2000" dirty="0"/>
              <a:t>shanfeng.hu@northumbria.ac.uk</a:t>
            </a:r>
            <a:br>
              <a:rPr lang="en-GB" sz="2000" dirty="0"/>
            </a:br>
            <a:r>
              <a:rPr lang="en-GB" sz="2000" dirty="0"/>
              <a:t>Department of Computer and</a:t>
            </a:r>
            <a:br>
              <a:rPr lang="en-GB" sz="2000" dirty="0"/>
            </a:br>
            <a:r>
              <a:rPr lang="en-GB" sz="2000" dirty="0"/>
              <a:t>Information Sciences</a:t>
            </a:r>
            <a:br>
              <a:rPr lang="en-GB" sz="2000" dirty="0"/>
            </a:br>
            <a:r>
              <a:rPr lang="en-GB" sz="2000" dirty="0"/>
              <a:t>Northumbria University</a:t>
            </a:r>
            <a:br>
              <a:rPr lang="en-GB" sz="2000" dirty="0"/>
            </a:br>
            <a:r>
              <a:rPr lang="en-GB" sz="2000" dirty="0"/>
              <a:t>Newcastle upon Tyne, UK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87B2F0-A578-4D3D-BB73-10750543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4620B369-6F4E-4FA7-A789-7C19A26F5018}"/>
              </a:ext>
            </a:extLst>
          </p:cNvPr>
          <p:cNvSpPr txBox="1">
            <a:spLocks/>
          </p:cNvSpPr>
          <p:nvPr/>
        </p:nvSpPr>
        <p:spPr>
          <a:xfrm>
            <a:off x="4198051" y="336271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Hubert P. H. Shum</a:t>
            </a:r>
            <a:r>
              <a:rPr lang="en-GB" sz="2000" dirty="0"/>
              <a:t>∗</a:t>
            </a:r>
            <a:br>
              <a:rPr lang="en-GB" sz="2000" dirty="0"/>
            </a:br>
            <a:r>
              <a:rPr lang="en-GB" sz="2000" dirty="0"/>
              <a:t>hubert.shum@northumbria.ac.uk</a:t>
            </a:r>
            <a:br>
              <a:rPr lang="en-GB" sz="2000" dirty="0"/>
            </a:br>
            <a:r>
              <a:rPr lang="en-GB" sz="2000" dirty="0"/>
              <a:t>Department of Computer and</a:t>
            </a:r>
            <a:br>
              <a:rPr lang="en-GB" sz="2000" dirty="0"/>
            </a:br>
            <a:r>
              <a:rPr lang="en-GB" sz="2000" dirty="0"/>
              <a:t>Information Sciences</a:t>
            </a:r>
            <a:br>
              <a:rPr lang="en-GB" sz="2000" dirty="0"/>
            </a:br>
            <a:r>
              <a:rPr lang="en-GB" sz="2000" dirty="0"/>
              <a:t>Northumbria University</a:t>
            </a:r>
            <a:br>
              <a:rPr lang="en-GB" sz="2000" dirty="0"/>
            </a:br>
            <a:r>
              <a:rPr lang="en-GB" sz="2000" dirty="0"/>
              <a:t>Newcastle upon Tyne, UK 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2106FCDF-DCF2-48EE-B397-EFBC4CAD35CE}"/>
              </a:ext>
            </a:extLst>
          </p:cNvPr>
          <p:cNvSpPr txBox="1">
            <a:spLocks/>
          </p:cNvSpPr>
          <p:nvPr/>
        </p:nvSpPr>
        <p:spPr>
          <a:xfrm>
            <a:off x="7771131" y="336271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Antonio Mucherino</a:t>
            </a:r>
            <a:br>
              <a:rPr lang="fr-FR" sz="2000" dirty="0"/>
            </a:br>
            <a:r>
              <a:rPr lang="fr-FR" sz="2000" dirty="0"/>
              <a:t>antonio.mucherino@irisa.fr</a:t>
            </a:r>
            <a:br>
              <a:rPr lang="fr-FR" sz="2000" dirty="0"/>
            </a:br>
            <a:r>
              <a:rPr lang="fr-FR" sz="2000" dirty="0"/>
              <a:t>IRISA</a:t>
            </a:r>
            <a:br>
              <a:rPr lang="fr-FR" sz="2000" dirty="0"/>
            </a:br>
            <a:r>
              <a:rPr lang="fr-FR" sz="2000" dirty="0"/>
              <a:t>University of Rennes 1</a:t>
            </a:r>
            <a:br>
              <a:rPr lang="fr-FR" sz="2000" dirty="0"/>
            </a:br>
            <a:r>
              <a:rPr lang="fr-FR" sz="2000" dirty="0"/>
              <a:t>Rennes, France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58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 – Network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C5627227-8E42-4204-A9C4-FCFD9555E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98" t="18576" r="21030" b="68637"/>
          <a:stretch/>
        </p:blipFill>
        <p:spPr>
          <a:xfrm>
            <a:off x="8945585" y="1375577"/>
            <a:ext cx="857250" cy="938213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09" t="52415" r="45419" b="38776"/>
          <a:stretch/>
        </p:blipFill>
        <p:spPr>
          <a:xfrm>
            <a:off x="5570086" y="3884077"/>
            <a:ext cx="857250" cy="64633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5360532" y="4528652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5604518" y="2965985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55D1BF0C-4303-43A0-BBFD-58424130F07E}"/>
              </a:ext>
            </a:extLst>
          </p:cNvPr>
          <p:cNvSpPr/>
          <p:nvPr/>
        </p:nvSpPr>
        <p:spPr>
          <a:xfrm>
            <a:off x="8477412" y="4686489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Encoder</a:t>
            </a:r>
            <a:endParaRPr lang="en-GB" dirty="0"/>
          </a:p>
        </p:txBody>
      </p:sp>
      <p:sp>
        <p:nvSpPr>
          <p:cNvPr id="44" name="Rectangle: Top Corners Snipped 43">
            <a:extLst>
              <a:ext uri="{FF2B5EF4-FFF2-40B4-BE49-F238E27FC236}">
                <a16:creationId xmlns:a16="http://schemas.microsoft.com/office/drawing/2014/main" id="{5CD5F068-BD8F-4BE2-BB53-51DF2C8BB267}"/>
              </a:ext>
            </a:extLst>
          </p:cNvPr>
          <p:cNvSpPr/>
          <p:nvPr/>
        </p:nvSpPr>
        <p:spPr>
          <a:xfrm>
            <a:off x="8477402" y="2450375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Decoder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43CB40-0C94-4C6B-BBD0-CD92E4D95F95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9414517" y="4374784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F79703-BD25-41D5-BD8A-54CE30C977C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9414517" y="2951905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73596C-1BAA-439C-900E-5B8FE906C93E}"/>
              </a:ext>
            </a:extLst>
          </p:cNvPr>
          <p:cNvCxnSpPr>
            <a:cxnSpLocks/>
          </p:cNvCxnSpPr>
          <p:nvPr/>
        </p:nvCxnSpPr>
        <p:spPr>
          <a:xfrm>
            <a:off x="6427336" y="4209325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9227FD-1C09-4036-A04C-AED341FAA68A}"/>
              </a:ext>
            </a:extLst>
          </p:cNvPr>
          <p:cNvCxnSpPr>
            <a:cxnSpLocks/>
          </p:cNvCxnSpPr>
          <p:nvPr/>
        </p:nvCxnSpPr>
        <p:spPr>
          <a:xfrm flipH="1">
            <a:off x="6446383" y="328537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4EC139-A8C2-4036-9DB5-DA1F4AAB6D8A}"/>
              </a:ext>
            </a:extLst>
          </p:cNvPr>
          <p:cNvSpPr/>
          <p:nvPr/>
        </p:nvSpPr>
        <p:spPr>
          <a:xfrm>
            <a:off x="6728468" y="2967858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Discriminator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24836D-6795-4757-BC49-7C40FF7F3604}"/>
              </a:ext>
            </a:extLst>
          </p:cNvPr>
          <p:cNvSpPr/>
          <p:nvPr/>
        </p:nvSpPr>
        <p:spPr>
          <a:xfrm>
            <a:off x="6728468" y="3889729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Generator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8134-4449-4C2C-9C54-4DC498C008CB}"/>
              </a:ext>
            </a:extLst>
          </p:cNvPr>
          <p:cNvSpPr txBox="1"/>
          <p:nvPr/>
        </p:nvSpPr>
        <p:spPr>
          <a:xfrm>
            <a:off x="8544631" y="4037521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Embedding</a:t>
            </a:r>
            <a:endParaRPr lang="en-GB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DA4067-941B-49D4-85AB-E0E1AA6A1044}"/>
              </a:ext>
            </a:extLst>
          </p:cNvPr>
          <p:cNvCxnSpPr>
            <a:cxnSpLocks/>
          </p:cNvCxnSpPr>
          <p:nvPr/>
        </p:nvCxnSpPr>
        <p:spPr>
          <a:xfrm>
            <a:off x="8214364" y="4207242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623FA0-2BB0-4ED5-B1AB-69B22602B6FF}"/>
              </a:ext>
            </a:extLst>
          </p:cNvPr>
          <p:cNvCxnSpPr>
            <a:cxnSpLocks/>
          </p:cNvCxnSpPr>
          <p:nvPr/>
        </p:nvCxnSpPr>
        <p:spPr>
          <a:xfrm>
            <a:off x="8195317" y="3286018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6">
            <a:extLst>
              <a:ext uri="{FF2B5EF4-FFF2-40B4-BE49-F238E27FC236}">
                <a16:creationId xmlns:a16="http://schemas.microsoft.com/office/drawing/2014/main" id="{6BEDEC1D-96D6-4709-B1A6-62780D183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98" t="18576" r="21030" b="68637"/>
          <a:stretch/>
        </p:blipFill>
        <p:spPr>
          <a:xfrm>
            <a:off x="8993215" y="5310505"/>
            <a:ext cx="857250" cy="938213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BAD84028-4140-4B1A-A2D2-70B4D7FEE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57" t="33726" r="38091" b="38183"/>
          <a:stretch/>
        </p:blipFill>
        <p:spPr>
          <a:xfrm>
            <a:off x="10473027" y="3968200"/>
            <a:ext cx="1362524" cy="2378399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375FBA52-4D1A-4073-B747-552BE5B70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69" t="33576" r="28979" b="38333"/>
          <a:stretch/>
        </p:blipFill>
        <p:spPr>
          <a:xfrm>
            <a:off x="10445852" y="1359791"/>
            <a:ext cx="1362524" cy="2378399"/>
          </a:xfrm>
          <a:prstGeom prst="rect">
            <a:avLst/>
          </a:prstGeom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998FE2DF-CC7B-47BE-AAC2-2945112F4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13" t="33126" r="20035" b="38783"/>
          <a:stretch/>
        </p:blipFill>
        <p:spPr>
          <a:xfrm>
            <a:off x="3982630" y="4012892"/>
            <a:ext cx="1362524" cy="237839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39F06D7A-AA16-455D-8260-CD047165F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41" t="33876" r="11007" b="38033"/>
          <a:stretch/>
        </p:blipFill>
        <p:spPr>
          <a:xfrm>
            <a:off x="3982630" y="1383095"/>
            <a:ext cx="1362524" cy="23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Training Datasets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MPII Human Shape Dataset [</a:t>
            </a:r>
            <a:r>
              <a:rPr lang="en-GB" sz="2400" dirty="0" err="1"/>
              <a:t>Pishchulin</a:t>
            </a:r>
            <a:r>
              <a:rPr lang="en-GB" sz="2400" dirty="0"/>
              <a:t> et al. 2017]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4,308 human shapes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6,449 vertices for each shape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SFU Motion Capture Dataset [SFU 2016]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100,000 human poses, covering walking, running, dancing, and interactions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Each pose is represented using the 3D Euler angles of 20 joints excluding the hips joint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1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Results – Training Losses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C55909-AE50-4898-B0FA-C4141AF8D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97" t="19720" r="11576" b="59103"/>
          <a:stretch/>
        </p:blipFill>
        <p:spPr>
          <a:xfrm>
            <a:off x="2947210" y="1486384"/>
            <a:ext cx="5663390" cy="19426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A7B4B5-1C75-494D-9721-9A7BF55A9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97" t="53333" r="11576" b="24930"/>
          <a:stretch/>
        </p:blipFill>
        <p:spPr>
          <a:xfrm>
            <a:off x="2947208" y="4103140"/>
            <a:ext cx="5663392" cy="19940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3A1D1D-7095-48CC-8088-3C8F284E5E55}"/>
              </a:ext>
            </a:extLst>
          </p:cNvPr>
          <p:cNvSpPr txBox="1"/>
          <p:nvPr/>
        </p:nvSpPr>
        <p:spPr>
          <a:xfrm>
            <a:off x="3207873" y="3473828"/>
            <a:ext cx="515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Reconstruction Loss (left) and GAN Loss (right)</a:t>
            </a:r>
            <a:endParaRPr lang="en-GB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640D0F-399E-4D0B-A8D6-EC31DA9940D1}"/>
              </a:ext>
            </a:extLst>
          </p:cNvPr>
          <p:cNvSpPr txBox="1"/>
          <p:nvPr/>
        </p:nvSpPr>
        <p:spPr>
          <a:xfrm>
            <a:off x="3246293" y="6025438"/>
            <a:ext cx="502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Reconstruction Loss (left) and GAN Loss (right)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BBFA7A-BF88-4F93-B175-0B93F7E63C0F}"/>
              </a:ext>
            </a:extLst>
          </p:cNvPr>
          <p:cNvGrpSpPr/>
          <p:nvPr/>
        </p:nvGrpSpPr>
        <p:grpSpPr>
          <a:xfrm>
            <a:off x="9320572" y="3126245"/>
            <a:ext cx="2484146" cy="1433829"/>
            <a:chOff x="9578314" y="2926081"/>
            <a:chExt cx="2484146" cy="1433829"/>
          </a:xfrm>
        </p:grpSpPr>
        <p:sp>
          <p:nvSpPr>
            <p:cNvPr id="9" name="Callout: Bent Line with Accent Bar 8">
              <a:extLst>
                <a:ext uri="{FF2B5EF4-FFF2-40B4-BE49-F238E27FC236}">
                  <a16:creationId xmlns:a16="http://schemas.microsoft.com/office/drawing/2014/main" id="{341D948B-49AF-43D4-B17D-C1DE8FA20311}"/>
                </a:ext>
              </a:extLst>
            </p:cNvPr>
            <p:cNvSpPr/>
            <p:nvPr/>
          </p:nvSpPr>
          <p:spPr>
            <a:xfrm>
              <a:off x="9578314" y="2926082"/>
              <a:ext cx="2484146" cy="143382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3184"/>
                <a:gd name="adj6" fmla="val -2718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llout: Bent Line with Accent Bar 9">
              <a:extLst>
                <a:ext uri="{FF2B5EF4-FFF2-40B4-BE49-F238E27FC236}">
                  <a16:creationId xmlns:a16="http://schemas.microsoft.com/office/drawing/2014/main" id="{A80190EC-8DC3-4736-9B1A-1A74F6783C5C}"/>
                </a:ext>
              </a:extLst>
            </p:cNvPr>
            <p:cNvSpPr/>
            <p:nvPr/>
          </p:nvSpPr>
          <p:spPr>
            <a:xfrm>
              <a:off x="9578314" y="2926081"/>
              <a:ext cx="2484146" cy="143382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8633"/>
                <a:gd name="adj6" fmla="val -2805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The generator and the discriminator keeping on completing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No spiky loss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No one-side winning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800DB0-E7E8-47B5-8242-F50A8F2BF13F}"/>
              </a:ext>
            </a:extLst>
          </p:cNvPr>
          <p:cNvGrpSpPr/>
          <p:nvPr/>
        </p:nvGrpSpPr>
        <p:grpSpPr>
          <a:xfrm>
            <a:off x="181408" y="3185162"/>
            <a:ext cx="2227947" cy="1433828"/>
            <a:chOff x="240325" y="3185162"/>
            <a:chExt cx="2071442" cy="1433828"/>
          </a:xfrm>
        </p:grpSpPr>
        <p:sp>
          <p:nvSpPr>
            <p:cNvPr id="13" name="Callout: Bent Line with Accent Bar 12">
              <a:extLst>
                <a:ext uri="{FF2B5EF4-FFF2-40B4-BE49-F238E27FC236}">
                  <a16:creationId xmlns:a16="http://schemas.microsoft.com/office/drawing/2014/main" id="{7F3A300D-5CB3-4BB5-A891-1AB8A2146117}"/>
                </a:ext>
              </a:extLst>
            </p:cNvPr>
            <p:cNvSpPr/>
            <p:nvPr/>
          </p:nvSpPr>
          <p:spPr>
            <a:xfrm>
              <a:off x="240326" y="3185162"/>
              <a:ext cx="2071441" cy="1433828"/>
            </a:xfrm>
            <a:prstGeom prst="accentCallout2">
              <a:avLst>
                <a:gd name="adj1" fmla="val 16093"/>
                <a:gd name="adj2" fmla="val 103629"/>
                <a:gd name="adj3" fmla="val 16093"/>
                <a:gd name="adj4" fmla="val 113086"/>
                <a:gd name="adj5" fmla="val -57372"/>
                <a:gd name="adj6" fmla="val 12526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r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Callout: Bent Line with Accent Bar 13">
              <a:extLst>
                <a:ext uri="{FF2B5EF4-FFF2-40B4-BE49-F238E27FC236}">
                  <a16:creationId xmlns:a16="http://schemas.microsoft.com/office/drawing/2014/main" id="{A12CBA63-32C6-44FA-B353-5C0849136D0E}"/>
                </a:ext>
              </a:extLst>
            </p:cNvPr>
            <p:cNvSpPr/>
            <p:nvPr/>
          </p:nvSpPr>
          <p:spPr>
            <a:xfrm>
              <a:off x="240325" y="3185162"/>
              <a:ext cx="2071441" cy="1433828"/>
            </a:xfrm>
            <a:prstGeom prst="accentCallout2">
              <a:avLst>
                <a:gd name="adj1" fmla="val 16093"/>
                <a:gd name="adj2" fmla="val 103629"/>
                <a:gd name="adj3" fmla="val 16093"/>
                <a:gd name="adj4" fmla="val 113086"/>
                <a:gd name="adj5" fmla="val 110033"/>
                <a:gd name="adj6" fmla="val 12452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Consistent loss reduction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Easy to compress shape/pose into low dimensional without much loss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0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Results – Human Shape Samples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3CDEB4-A24A-4BB3-9956-FCFFA8323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7" t="21625" r="28655" b="24370"/>
          <a:stretch/>
        </p:blipFill>
        <p:spPr>
          <a:xfrm>
            <a:off x="2543411" y="1277541"/>
            <a:ext cx="7307518" cy="54439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89879D-DE18-424B-85EF-9DDE6B344115}"/>
              </a:ext>
            </a:extLst>
          </p:cNvPr>
          <p:cNvSpPr txBox="1"/>
          <p:nvPr/>
        </p:nvSpPr>
        <p:spPr>
          <a:xfrm>
            <a:off x="223908" y="3239461"/>
            <a:ext cx="211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</a:t>
            </a:r>
            <a:r>
              <a:rPr lang="en-US" dirty="0"/>
              <a:t>: GAN in the geometry space</a:t>
            </a:r>
            <a:endParaRPr lang="en-GB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8E25CD-54C9-4D99-821A-50550F82F18E}"/>
              </a:ext>
            </a:extLst>
          </p:cNvPr>
          <p:cNvSpPr txBox="1"/>
          <p:nvPr/>
        </p:nvSpPr>
        <p:spPr>
          <a:xfrm>
            <a:off x="223908" y="4106730"/>
            <a:ext cx="211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Ours</a:t>
            </a:r>
            <a:r>
              <a:rPr lang="en-US" dirty="0"/>
              <a:t>: GAN in the low-dimensional embedded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Results – Human Pose Samples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9326F8-2702-41BE-A070-18E45CE98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31" t="27339" r="28340" b="24593"/>
          <a:stretch/>
        </p:blipFill>
        <p:spPr>
          <a:xfrm>
            <a:off x="2288462" y="1214804"/>
            <a:ext cx="8524346" cy="56174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D15796-8051-4694-A24F-28DEBF958FA1}"/>
              </a:ext>
            </a:extLst>
          </p:cNvPr>
          <p:cNvSpPr txBox="1"/>
          <p:nvPr/>
        </p:nvSpPr>
        <p:spPr>
          <a:xfrm>
            <a:off x="223908" y="3239461"/>
            <a:ext cx="211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</a:t>
            </a:r>
            <a:r>
              <a:rPr lang="en-US" dirty="0"/>
              <a:t>: GAN in the geometry space</a:t>
            </a:r>
            <a:endParaRPr lang="en-GB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70979F-0003-4901-9F73-3741824F301F}"/>
              </a:ext>
            </a:extLst>
          </p:cNvPr>
          <p:cNvSpPr txBox="1"/>
          <p:nvPr/>
        </p:nvSpPr>
        <p:spPr>
          <a:xfrm>
            <a:off x="223908" y="4106730"/>
            <a:ext cx="211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Ours</a:t>
            </a:r>
            <a:r>
              <a:rPr lang="en-US" dirty="0"/>
              <a:t>: GAN in the low-dimensional embedded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Conclusion and Future 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We proposed to learn the manifold of human shapes and poses using GANs in the low-dimensional auto-encoding space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We open the source code and dataset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Future work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Joint modelling of distributions for both shape and pose</a:t>
            </a:r>
          </a:p>
          <a:p>
            <a:pPr lvl="2">
              <a:lnSpc>
                <a:spcPct val="150000"/>
              </a:lnSpc>
            </a:pPr>
            <a:r>
              <a:rPr lang="en-GB" sz="1600" dirty="0"/>
              <a:t>Correlating the bone length between shape and pose</a:t>
            </a:r>
          </a:p>
          <a:p>
            <a:pPr lvl="2">
              <a:lnSpc>
                <a:spcPct val="150000"/>
              </a:lnSpc>
            </a:pPr>
            <a:r>
              <a:rPr lang="en-GB" sz="1600" dirty="0"/>
              <a:t>Deforming the generated human shapes using the generated human poses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Quantitative metric to evaluate the realism of generated human samples (e.g. deep classifier to get a score)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3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609"/>
            <a:ext cx="10515600" cy="18966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latin typeface="+mj-lt"/>
              </a:rPr>
              <a:t>Thanks! </a:t>
            </a:r>
            <a:br>
              <a:rPr lang="en-US" sz="3600" b="1" dirty="0">
                <a:latin typeface="+mj-lt"/>
              </a:rPr>
            </a:br>
            <a:r>
              <a:rPr lang="en-US" sz="3600" b="1" dirty="0">
                <a:latin typeface="+mj-lt"/>
              </a:rPr>
              <a:t>Any questions?</a:t>
            </a:r>
            <a:endParaRPr lang="en-GB" sz="3600" b="1" dirty="0"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C5627227-8E42-4204-A9C4-FCFD9555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779519" y="1376975"/>
            <a:ext cx="857250" cy="938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DB937-3DD5-493B-A04A-38C84EA071FC}"/>
              </a:ext>
            </a:extLst>
          </p:cNvPr>
          <p:cNvSpPr txBox="1"/>
          <p:nvPr/>
        </p:nvSpPr>
        <p:spPr>
          <a:xfrm>
            <a:off x="251632" y="5625195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(Input)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889A-4CB9-4A66-8E65-3DD6B63E6C6E}"/>
              </a:ext>
            </a:extLst>
          </p:cNvPr>
          <p:cNvSpPr txBox="1"/>
          <p:nvPr/>
        </p:nvSpPr>
        <p:spPr>
          <a:xfrm>
            <a:off x="199954" y="1498832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(Reconstructed)</a:t>
            </a:r>
            <a:endParaRPr lang="en-GB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14A34-71DC-46F6-8D71-3E9E319DDA51}"/>
              </a:ext>
            </a:extLst>
          </p:cNvPr>
          <p:cNvSpPr txBox="1"/>
          <p:nvPr/>
        </p:nvSpPr>
        <p:spPr>
          <a:xfrm>
            <a:off x="34919" y="3496359"/>
            <a:ext cx="2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Dimensional </a:t>
            </a:r>
            <a:br>
              <a:rPr lang="en-US" dirty="0"/>
            </a:br>
            <a:r>
              <a:rPr lang="en-US" dirty="0"/>
              <a:t>Auto-encoder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F998A-EB30-48FB-BB8B-827619F85550}"/>
              </a:ext>
            </a:extLst>
          </p:cNvPr>
          <p:cNvSpPr/>
          <p:nvPr/>
        </p:nvSpPr>
        <p:spPr>
          <a:xfrm>
            <a:off x="4670470" y="2963605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Discriminator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F9514-116D-420A-B3D3-5447FAEA5A05}"/>
              </a:ext>
            </a:extLst>
          </p:cNvPr>
          <p:cNvSpPr/>
          <p:nvPr/>
        </p:nvSpPr>
        <p:spPr>
          <a:xfrm>
            <a:off x="4670470" y="3885476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Generator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9F0D63-6C8C-4FAC-8813-65B6F03D3E77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388385" y="420864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05106-4B4B-4860-A235-62B1381209B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51270" y="328677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9" t="52415" r="45419" b="38776"/>
          <a:stretch/>
        </p:blipFill>
        <p:spPr>
          <a:xfrm>
            <a:off x="6404020" y="3885475"/>
            <a:ext cx="857250" cy="6463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09BBA-C559-40FE-9854-ED991377C293}"/>
              </a:ext>
            </a:extLst>
          </p:cNvPr>
          <p:cNvCxnSpPr>
            <a:cxnSpLocks/>
          </p:cNvCxnSpPr>
          <p:nvPr/>
        </p:nvCxnSpPr>
        <p:spPr>
          <a:xfrm flipH="1">
            <a:off x="6156366" y="420864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6194466" y="4461470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6438452" y="2967383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CD70B0-EFBD-4EB8-9C7A-6A53E1504643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137320" y="328677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55D1BF0C-4303-43A0-BBFD-58424130F07E}"/>
              </a:ext>
            </a:extLst>
          </p:cNvPr>
          <p:cNvSpPr/>
          <p:nvPr/>
        </p:nvSpPr>
        <p:spPr>
          <a:xfrm>
            <a:off x="9311346" y="4687887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Encoder</a:t>
            </a:r>
            <a:endParaRPr lang="en-GB" dirty="0"/>
          </a:p>
        </p:txBody>
      </p:sp>
      <p:sp>
        <p:nvSpPr>
          <p:cNvPr id="44" name="Rectangle: Top Corners Snipped 43">
            <a:extLst>
              <a:ext uri="{FF2B5EF4-FFF2-40B4-BE49-F238E27FC236}">
                <a16:creationId xmlns:a16="http://schemas.microsoft.com/office/drawing/2014/main" id="{5CD5F068-BD8F-4BE2-BB53-51DF2C8BB267}"/>
              </a:ext>
            </a:extLst>
          </p:cNvPr>
          <p:cNvSpPr/>
          <p:nvPr/>
        </p:nvSpPr>
        <p:spPr>
          <a:xfrm>
            <a:off x="9311336" y="2451773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Decoder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43CB40-0C94-4C6B-BBD0-CD92E4D95F95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0248451" y="4376182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F79703-BD25-41D5-BD8A-54CE30C977C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0248451" y="2953303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73596C-1BAA-439C-900E-5B8FE906C93E}"/>
              </a:ext>
            </a:extLst>
          </p:cNvPr>
          <p:cNvCxnSpPr>
            <a:cxnSpLocks/>
          </p:cNvCxnSpPr>
          <p:nvPr/>
        </p:nvCxnSpPr>
        <p:spPr>
          <a:xfrm>
            <a:off x="7261270" y="4210723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9227FD-1C09-4036-A04C-AED341FAA68A}"/>
              </a:ext>
            </a:extLst>
          </p:cNvPr>
          <p:cNvCxnSpPr>
            <a:cxnSpLocks/>
          </p:cNvCxnSpPr>
          <p:nvPr/>
        </p:nvCxnSpPr>
        <p:spPr>
          <a:xfrm flipH="1">
            <a:off x="7280317" y="328677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4EC139-A8C2-4036-9DB5-DA1F4AAB6D8A}"/>
              </a:ext>
            </a:extLst>
          </p:cNvPr>
          <p:cNvSpPr/>
          <p:nvPr/>
        </p:nvSpPr>
        <p:spPr>
          <a:xfrm>
            <a:off x="7562402" y="2969256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Discriminator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24836D-6795-4757-BC49-7C40FF7F3604}"/>
              </a:ext>
            </a:extLst>
          </p:cNvPr>
          <p:cNvSpPr/>
          <p:nvPr/>
        </p:nvSpPr>
        <p:spPr>
          <a:xfrm>
            <a:off x="7562402" y="3891127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Generator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8134-4449-4C2C-9C54-4DC498C008CB}"/>
              </a:ext>
            </a:extLst>
          </p:cNvPr>
          <p:cNvSpPr txBox="1"/>
          <p:nvPr/>
        </p:nvSpPr>
        <p:spPr>
          <a:xfrm>
            <a:off x="9378565" y="4038919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Embedding</a:t>
            </a:r>
            <a:endParaRPr lang="en-GB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DA4067-941B-49D4-85AB-E0E1AA6A1044}"/>
              </a:ext>
            </a:extLst>
          </p:cNvPr>
          <p:cNvCxnSpPr>
            <a:cxnSpLocks/>
          </p:cNvCxnSpPr>
          <p:nvPr/>
        </p:nvCxnSpPr>
        <p:spPr>
          <a:xfrm>
            <a:off x="9048298" y="420864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623FA0-2BB0-4ED5-B1AB-69B22602B6FF}"/>
              </a:ext>
            </a:extLst>
          </p:cNvPr>
          <p:cNvCxnSpPr>
            <a:cxnSpLocks/>
          </p:cNvCxnSpPr>
          <p:nvPr/>
        </p:nvCxnSpPr>
        <p:spPr>
          <a:xfrm>
            <a:off x="9029251" y="3287416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6">
            <a:extLst>
              <a:ext uri="{FF2B5EF4-FFF2-40B4-BE49-F238E27FC236}">
                <a16:creationId xmlns:a16="http://schemas.microsoft.com/office/drawing/2014/main" id="{6BEDEC1D-96D6-4709-B1A6-62780D183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827149" y="5311903"/>
            <a:ext cx="857250" cy="938213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F1F1FDBA-98F1-414C-AABB-BC911BDC41E5}"/>
              </a:ext>
            </a:extLst>
          </p:cNvPr>
          <p:cNvSpPr/>
          <p:nvPr/>
        </p:nvSpPr>
        <p:spPr>
          <a:xfrm>
            <a:off x="2051196" y="1400175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6B6AAC6-FE0D-4EAA-A111-A2684451310F}"/>
              </a:ext>
            </a:extLst>
          </p:cNvPr>
          <p:cNvSpPr/>
          <p:nvPr/>
        </p:nvSpPr>
        <p:spPr>
          <a:xfrm>
            <a:off x="2095321" y="3142593"/>
            <a:ext cx="69763" cy="1353862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B2DB1CE-3236-4C6E-85F1-C9DE66CB4497}"/>
              </a:ext>
            </a:extLst>
          </p:cNvPr>
          <p:cNvSpPr/>
          <p:nvPr/>
        </p:nvSpPr>
        <p:spPr>
          <a:xfrm>
            <a:off x="2051197" y="5349998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Background and Motivation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Related Work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Our Methodology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Results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Conclusion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System Framework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CD07B9-FC50-4F60-983F-EBBB2086B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8" t="16359" r="17375" b="12381"/>
          <a:stretch/>
        </p:blipFill>
        <p:spPr>
          <a:xfrm>
            <a:off x="2033050" y="1264421"/>
            <a:ext cx="8335930" cy="52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Background and Motivation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887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3D virtual humans are essential in computer animations and games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However, scanning and capturing real humans are costly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Automatically synthesizing high-quality human shapes and poses becomes essential</a:t>
            </a:r>
            <a:endParaRPr 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3ECE04-E786-48B8-8806-5D67A73A9928}"/>
              </a:ext>
            </a:extLst>
          </p:cNvPr>
          <p:cNvGrpSpPr/>
          <p:nvPr/>
        </p:nvGrpSpPr>
        <p:grpSpPr>
          <a:xfrm>
            <a:off x="1862681" y="4001294"/>
            <a:ext cx="8512358" cy="2005964"/>
            <a:chOff x="512125" y="4073249"/>
            <a:chExt cx="10778554" cy="25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8BB52C-57AF-4EDE-B2F8-DFA1D02E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5" y="4073249"/>
              <a:ext cx="4508876" cy="254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7F5896-19D7-4AC9-B904-40BB48014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679" y="4073249"/>
              <a:ext cx="6096000" cy="2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2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Network Architectures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D1AE53-6542-4C68-83AC-B1309E301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68" t="37199" r="10882" b="32549"/>
          <a:stretch/>
        </p:blipFill>
        <p:spPr>
          <a:xfrm>
            <a:off x="338099" y="2508582"/>
            <a:ext cx="5409560" cy="25534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57A010-72F7-4F10-A782-AD9469E35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57" t="33726" r="10693" b="35686"/>
          <a:stretch/>
        </p:blipFill>
        <p:spPr>
          <a:xfrm>
            <a:off x="6243916" y="2445220"/>
            <a:ext cx="5486400" cy="25898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885A0A-20F6-4EB5-8A5C-AC05AD6B8041}"/>
              </a:ext>
            </a:extLst>
          </p:cNvPr>
          <p:cNvSpPr txBox="1"/>
          <p:nvPr/>
        </p:nvSpPr>
        <p:spPr>
          <a:xfrm>
            <a:off x="1553240" y="5248195"/>
            <a:ext cx="297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Network Architectures</a:t>
            </a:r>
            <a:endParaRPr lang="en-GB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A01288-2741-4CA7-8CF1-E87022B93F47}"/>
              </a:ext>
            </a:extLst>
          </p:cNvPr>
          <p:cNvSpPr txBox="1"/>
          <p:nvPr/>
        </p:nvSpPr>
        <p:spPr>
          <a:xfrm>
            <a:off x="7659485" y="5248195"/>
            <a:ext cx="27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Network Architectures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Related 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366345"/>
            <a:ext cx="7052442" cy="52188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Linear Subspace Methods</a:t>
            </a:r>
            <a:r>
              <a:rPr lang="en-GB" sz="2400" dirty="0"/>
              <a:t>: </a:t>
            </a:r>
            <a:r>
              <a:rPr lang="da-DK" sz="2400" dirty="0"/>
              <a:t>[Blanz et al. 1999; Allen et al. 2003; Anguelov et al. 2005; Loper et al. 2015]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Assuming that the distributions of human shapes and poses are globally supported on a linear subspace</a:t>
            </a:r>
          </a:p>
          <a:p>
            <a:pPr lvl="2">
              <a:lnSpc>
                <a:spcPct val="150000"/>
              </a:lnSpc>
            </a:pPr>
            <a:r>
              <a:rPr lang="da-DK" sz="1600" dirty="0"/>
              <a:t>E.g. Using PCA to model the subspace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May generate unrealistic humans in low-probability area</a:t>
            </a:r>
          </a:p>
          <a:p>
            <a:pPr>
              <a:lnSpc>
                <a:spcPct val="150000"/>
              </a:lnSpc>
            </a:pPr>
            <a:r>
              <a:rPr lang="da-DK" sz="2400" b="1" dirty="0"/>
              <a:t>Deep Learning Methods</a:t>
            </a:r>
            <a:r>
              <a:rPr lang="da-DK" sz="2400" dirty="0"/>
              <a:t>: </a:t>
            </a:r>
            <a:r>
              <a:rPr lang="en-GB" sz="2400" dirty="0"/>
              <a:t>[Habibie et al. 2017; Chen et al. 2017; Tan et al. 2018; </a:t>
            </a:r>
            <a:r>
              <a:rPr lang="en-GB" sz="2400" dirty="0" err="1"/>
              <a:t>Gokaslan</a:t>
            </a:r>
            <a:r>
              <a:rPr lang="en-GB" sz="2400" dirty="0"/>
              <a:t> et al. 2018; Kanazawa et al. 2018]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Learning the non-linear manifold of human shapes and poses</a:t>
            </a:r>
          </a:p>
          <a:p>
            <a:pPr lvl="2">
              <a:lnSpc>
                <a:spcPct val="150000"/>
              </a:lnSpc>
            </a:pPr>
            <a:r>
              <a:rPr lang="da-DK" sz="1600" dirty="0"/>
              <a:t>E.g. Variational Autoencoders (VAEs), Generative Adversarial Networks (GANs)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Directly sampling from the distribution to consistently create high-quality random samples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C36B7-3345-4560-8294-CC0816A6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361" y="1378986"/>
            <a:ext cx="4138450" cy="1839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6CC34-7030-4E36-B9B5-01097941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52" y="4232158"/>
            <a:ext cx="4326068" cy="15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28B32-B929-43E7-BEC9-32F753C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Our Main Idea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4B7A-D86C-4666-8E1A-F43CAF08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Auto-encoding human shapes and poses into a low-dimensional space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Learning the manifold of human shapes and poses using GANs in this space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Known as Adversarial Autoencoders (</a:t>
            </a:r>
            <a:r>
              <a:rPr lang="en-GB" sz="2400" dirty="0" err="1"/>
              <a:t>Makhzani</a:t>
            </a:r>
            <a:r>
              <a:rPr lang="en-GB" sz="2400" dirty="0"/>
              <a:t> et al. 2016) traditionally used in image/video analysis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Instead of learning directly in the geometry (input/output) space as in previous work, our method learns in the low dimensional hidden (middle layers) space</a:t>
            </a:r>
          </a:p>
          <a:p>
            <a:pPr lvl="1"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7D4BC-B0B7-4F08-89B7-F0D000C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 – Shape Autoencoder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DB937-3DD5-493B-A04A-38C84EA071FC}"/>
              </a:ext>
            </a:extLst>
          </p:cNvPr>
          <p:cNvSpPr txBox="1"/>
          <p:nvPr/>
        </p:nvSpPr>
        <p:spPr>
          <a:xfrm>
            <a:off x="251632" y="5625195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(Input)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889A-4CB9-4A66-8E65-3DD6B63E6C6E}"/>
              </a:ext>
            </a:extLst>
          </p:cNvPr>
          <p:cNvSpPr txBox="1"/>
          <p:nvPr/>
        </p:nvSpPr>
        <p:spPr>
          <a:xfrm>
            <a:off x="199954" y="1498832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(Reconstructed)</a:t>
            </a:r>
            <a:endParaRPr lang="en-GB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14A34-71DC-46F6-8D71-3E9E319DDA51}"/>
              </a:ext>
            </a:extLst>
          </p:cNvPr>
          <p:cNvSpPr txBox="1"/>
          <p:nvPr/>
        </p:nvSpPr>
        <p:spPr>
          <a:xfrm>
            <a:off x="34919" y="3496359"/>
            <a:ext cx="2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Dimensional </a:t>
            </a:r>
            <a:br>
              <a:rPr lang="en-US" dirty="0"/>
            </a:br>
            <a:r>
              <a:rPr lang="en-US" dirty="0"/>
              <a:t>Auto-encoder 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F1F1FDBA-98F1-414C-AABB-BC911BDC41E5}"/>
              </a:ext>
            </a:extLst>
          </p:cNvPr>
          <p:cNvSpPr/>
          <p:nvPr/>
        </p:nvSpPr>
        <p:spPr>
          <a:xfrm>
            <a:off x="2051196" y="1400175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6B6AAC6-FE0D-4EAA-A111-A2684451310F}"/>
              </a:ext>
            </a:extLst>
          </p:cNvPr>
          <p:cNvSpPr/>
          <p:nvPr/>
        </p:nvSpPr>
        <p:spPr>
          <a:xfrm>
            <a:off x="2095321" y="3142593"/>
            <a:ext cx="69763" cy="1353862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B2DB1CE-3236-4C6E-85F1-C9DE66CB4497}"/>
              </a:ext>
            </a:extLst>
          </p:cNvPr>
          <p:cNvSpPr/>
          <p:nvPr/>
        </p:nvSpPr>
        <p:spPr>
          <a:xfrm>
            <a:off x="2051197" y="5349998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4" grpId="0"/>
      <p:bldP spid="17" grpId="0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1D0BCB-2ABF-4E95-8B02-00F54703E239}"/>
              </a:ext>
            </a:extLst>
          </p:cNvPr>
          <p:cNvSpPr/>
          <p:nvPr/>
        </p:nvSpPr>
        <p:spPr>
          <a:xfrm>
            <a:off x="2333283" y="1303283"/>
            <a:ext cx="5349779" cy="4046715"/>
          </a:xfrm>
          <a:custGeom>
            <a:avLst/>
            <a:gdLst>
              <a:gd name="connsiteX0" fmla="*/ 0 w 5349765"/>
              <a:gd name="connsiteY0" fmla="*/ 4078014 h 4151586"/>
              <a:gd name="connsiteX1" fmla="*/ 0 w 5349765"/>
              <a:gd name="connsiteY1" fmla="*/ 0 h 4151586"/>
              <a:gd name="connsiteX2" fmla="*/ 2123089 w 5349765"/>
              <a:gd name="connsiteY2" fmla="*/ 0 h 4151586"/>
              <a:gd name="connsiteX3" fmla="*/ 2123089 w 5349765"/>
              <a:gd name="connsiteY3" fmla="*/ 2385848 h 4151586"/>
              <a:gd name="connsiteX4" fmla="*/ 5349765 w 5349765"/>
              <a:gd name="connsiteY4" fmla="*/ 2385848 h 4151586"/>
              <a:gd name="connsiteX5" fmla="*/ 5349765 w 5349765"/>
              <a:gd name="connsiteY5" fmla="*/ 4151586 h 4151586"/>
              <a:gd name="connsiteX6" fmla="*/ 0 w 5349765"/>
              <a:gd name="connsiteY6" fmla="*/ 4078014 h 4151586"/>
              <a:gd name="connsiteX0" fmla="*/ 0 w 5349765"/>
              <a:gd name="connsiteY0" fmla="*/ 4142159 h 4151586"/>
              <a:gd name="connsiteX1" fmla="*/ 0 w 5349765"/>
              <a:gd name="connsiteY1" fmla="*/ 0 h 4151586"/>
              <a:gd name="connsiteX2" fmla="*/ 2123089 w 5349765"/>
              <a:gd name="connsiteY2" fmla="*/ 0 h 4151586"/>
              <a:gd name="connsiteX3" fmla="*/ 2123089 w 5349765"/>
              <a:gd name="connsiteY3" fmla="*/ 2385848 h 4151586"/>
              <a:gd name="connsiteX4" fmla="*/ 5349765 w 5349765"/>
              <a:gd name="connsiteY4" fmla="*/ 2385848 h 4151586"/>
              <a:gd name="connsiteX5" fmla="*/ 5349765 w 5349765"/>
              <a:gd name="connsiteY5" fmla="*/ 4151586 h 4151586"/>
              <a:gd name="connsiteX6" fmla="*/ 0 w 5349765"/>
              <a:gd name="connsiteY6" fmla="*/ 4142159 h 4151586"/>
              <a:gd name="connsiteX0" fmla="*/ 1577 w 5351342"/>
              <a:gd name="connsiteY0" fmla="*/ 4142159 h 4151586"/>
              <a:gd name="connsiteX1" fmla="*/ 0 w 5351342"/>
              <a:gd name="connsiteY1" fmla="*/ 3259616 h 4151586"/>
              <a:gd name="connsiteX2" fmla="*/ 1577 w 5351342"/>
              <a:gd name="connsiteY2" fmla="*/ 0 h 4151586"/>
              <a:gd name="connsiteX3" fmla="*/ 2124666 w 5351342"/>
              <a:gd name="connsiteY3" fmla="*/ 0 h 4151586"/>
              <a:gd name="connsiteX4" fmla="*/ 2124666 w 5351342"/>
              <a:gd name="connsiteY4" fmla="*/ 2385848 h 4151586"/>
              <a:gd name="connsiteX5" fmla="*/ 5351342 w 5351342"/>
              <a:gd name="connsiteY5" fmla="*/ 2385848 h 4151586"/>
              <a:gd name="connsiteX6" fmla="*/ 5351342 w 5351342"/>
              <a:gd name="connsiteY6" fmla="*/ 4151586 h 4151586"/>
              <a:gd name="connsiteX7" fmla="*/ 1577 w 5351342"/>
              <a:gd name="connsiteY7" fmla="*/ 4142159 h 4151586"/>
              <a:gd name="connsiteX0" fmla="*/ 2252017 w 5351342"/>
              <a:gd name="connsiteY0" fmla="*/ 4147371 h 4151586"/>
              <a:gd name="connsiteX1" fmla="*/ 0 w 5351342"/>
              <a:gd name="connsiteY1" fmla="*/ 3259616 h 4151586"/>
              <a:gd name="connsiteX2" fmla="*/ 1577 w 5351342"/>
              <a:gd name="connsiteY2" fmla="*/ 0 h 4151586"/>
              <a:gd name="connsiteX3" fmla="*/ 2124666 w 5351342"/>
              <a:gd name="connsiteY3" fmla="*/ 0 h 4151586"/>
              <a:gd name="connsiteX4" fmla="*/ 2124666 w 5351342"/>
              <a:gd name="connsiteY4" fmla="*/ 2385848 h 4151586"/>
              <a:gd name="connsiteX5" fmla="*/ 5351342 w 5351342"/>
              <a:gd name="connsiteY5" fmla="*/ 2385848 h 4151586"/>
              <a:gd name="connsiteX6" fmla="*/ 5351342 w 5351342"/>
              <a:gd name="connsiteY6" fmla="*/ 4151586 h 4151586"/>
              <a:gd name="connsiteX7" fmla="*/ 2252017 w 5351342"/>
              <a:gd name="connsiteY7" fmla="*/ 4147371 h 4151586"/>
              <a:gd name="connsiteX0" fmla="*/ 2252017 w 5351342"/>
              <a:gd name="connsiteY0" fmla="*/ 4147371 h 4151586"/>
              <a:gd name="connsiteX1" fmla="*/ 0 w 5351342"/>
              <a:gd name="connsiteY1" fmla="*/ 3259616 h 4151586"/>
              <a:gd name="connsiteX2" fmla="*/ 1577 w 5351342"/>
              <a:gd name="connsiteY2" fmla="*/ 0 h 4151586"/>
              <a:gd name="connsiteX3" fmla="*/ 2124666 w 5351342"/>
              <a:gd name="connsiteY3" fmla="*/ 0 h 4151586"/>
              <a:gd name="connsiteX4" fmla="*/ 2124666 w 5351342"/>
              <a:gd name="connsiteY4" fmla="*/ 2385848 h 4151586"/>
              <a:gd name="connsiteX5" fmla="*/ 5351342 w 5351342"/>
              <a:gd name="connsiteY5" fmla="*/ 2385848 h 4151586"/>
              <a:gd name="connsiteX6" fmla="*/ 5351342 w 5351342"/>
              <a:gd name="connsiteY6" fmla="*/ 4151586 h 4151586"/>
              <a:gd name="connsiteX7" fmla="*/ 2252017 w 5351342"/>
              <a:gd name="connsiteY7" fmla="*/ 4147371 h 4151586"/>
              <a:gd name="connsiteX0" fmla="*/ 2252017 w 5351342"/>
              <a:gd name="connsiteY0" fmla="*/ 4147371 h 4151586"/>
              <a:gd name="connsiteX1" fmla="*/ 0 w 5351342"/>
              <a:gd name="connsiteY1" fmla="*/ 3259616 h 4151586"/>
              <a:gd name="connsiteX2" fmla="*/ 1577 w 5351342"/>
              <a:gd name="connsiteY2" fmla="*/ 0 h 4151586"/>
              <a:gd name="connsiteX3" fmla="*/ 2124666 w 5351342"/>
              <a:gd name="connsiteY3" fmla="*/ 0 h 4151586"/>
              <a:gd name="connsiteX4" fmla="*/ 2124666 w 5351342"/>
              <a:gd name="connsiteY4" fmla="*/ 2385848 h 4151586"/>
              <a:gd name="connsiteX5" fmla="*/ 5351342 w 5351342"/>
              <a:gd name="connsiteY5" fmla="*/ 2385848 h 4151586"/>
              <a:gd name="connsiteX6" fmla="*/ 5351342 w 5351342"/>
              <a:gd name="connsiteY6" fmla="*/ 4151586 h 4151586"/>
              <a:gd name="connsiteX7" fmla="*/ 2252017 w 5351342"/>
              <a:gd name="connsiteY7" fmla="*/ 4147371 h 4151586"/>
              <a:gd name="connsiteX0" fmla="*/ 2252017 w 5351342"/>
              <a:gd name="connsiteY0" fmla="*/ 4147371 h 4151586"/>
              <a:gd name="connsiteX1" fmla="*/ 2179320 w 5351342"/>
              <a:gd name="connsiteY1" fmla="*/ 3186653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2017 w 5351342"/>
              <a:gd name="connsiteY0" fmla="*/ 4147371 h 4151586"/>
              <a:gd name="connsiteX1" fmla="*/ 2179320 w 5351342"/>
              <a:gd name="connsiteY1" fmla="*/ 3186653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2017 w 5351342"/>
              <a:gd name="connsiteY0" fmla="*/ 4147371 h 4151586"/>
              <a:gd name="connsiteX1" fmla="*/ 2179320 w 5351342"/>
              <a:gd name="connsiteY1" fmla="*/ 3186653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2017 w 5351342"/>
              <a:gd name="connsiteY0" fmla="*/ 4147371 h 4151586"/>
              <a:gd name="connsiteX1" fmla="*/ 2179320 w 5351342"/>
              <a:gd name="connsiteY1" fmla="*/ 3186653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2017 w 5351342"/>
              <a:gd name="connsiteY0" fmla="*/ 4147371 h 4151586"/>
              <a:gd name="connsiteX1" fmla="*/ 2245360 w 5351342"/>
              <a:gd name="connsiteY1" fmla="*/ 3275251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2017 w 5351342"/>
              <a:gd name="connsiteY0" fmla="*/ 4147371 h 4151586"/>
              <a:gd name="connsiteX1" fmla="*/ 2245360 w 5351342"/>
              <a:gd name="connsiteY1" fmla="*/ 3092844 h 4151586"/>
              <a:gd name="connsiteX2" fmla="*/ 0 w 5351342"/>
              <a:gd name="connsiteY2" fmla="*/ 3259616 h 4151586"/>
              <a:gd name="connsiteX3" fmla="*/ 1577 w 5351342"/>
              <a:gd name="connsiteY3" fmla="*/ 0 h 4151586"/>
              <a:gd name="connsiteX4" fmla="*/ 2124666 w 5351342"/>
              <a:gd name="connsiteY4" fmla="*/ 0 h 4151586"/>
              <a:gd name="connsiteX5" fmla="*/ 2124666 w 5351342"/>
              <a:gd name="connsiteY5" fmla="*/ 2385848 h 4151586"/>
              <a:gd name="connsiteX6" fmla="*/ 5351342 w 5351342"/>
              <a:gd name="connsiteY6" fmla="*/ 2385848 h 4151586"/>
              <a:gd name="connsiteX7" fmla="*/ 5351342 w 5351342"/>
              <a:gd name="connsiteY7" fmla="*/ 4151586 h 4151586"/>
              <a:gd name="connsiteX8" fmla="*/ 2252017 w 5351342"/>
              <a:gd name="connsiteY8" fmla="*/ 4147371 h 4151586"/>
              <a:gd name="connsiteX0" fmla="*/ 2250483 w 5349808"/>
              <a:gd name="connsiteY0" fmla="*/ 4147371 h 4151586"/>
              <a:gd name="connsiteX1" fmla="*/ 2243826 w 5349808"/>
              <a:gd name="connsiteY1" fmla="*/ 3092844 h 4151586"/>
              <a:gd name="connsiteX2" fmla="*/ 3546 w 5349808"/>
              <a:gd name="connsiteY2" fmla="*/ 3092844 h 4151586"/>
              <a:gd name="connsiteX3" fmla="*/ 43 w 5349808"/>
              <a:gd name="connsiteY3" fmla="*/ 0 h 4151586"/>
              <a:gd name="connsiteX4" fmla="*/ 2123132 w 5349808"/>
              <a:gd name="connsiteY4" fmla="*/ 0 h 4151586"/>
              <a:gd name="connsiteX5" fmla="*/ 2123132 w 5349808"/>
              <a:gd name="connsiteY5" fmla="*/ 2385848 h 4151586"/>
              <a:gd name="connsiteX6" fmla="*/ 5349808 w 5349808"/>
              <a:gd name="connsiteY6" fmla="*/ 2385848 h 4151586"/>
              <a:gd name="connsiteX7" fmla="*/ 5349808 w 5349808"/>
              <a:gd name="connsiteY7" fmla="*/ 4151586 h 4151586"/>
              <a:gd name="connsiteX8" fmla="*/ 2250483 w 5349808"/>
              <a:gd name="connsiteY8" fmla="*/ 4147371 h 4151586"/>
              <a:gd name="connsiteX0" fmla="*/ 2250483 w 5349808"/>
              <a:gd name="connsiteY0" fmla="*/ 4147371 h 4151586"/>
              <a:gd name="connsiteX1" fmla="*/ 2243826 w 5349808"/>
              <a:gd name="connsiteY1" fmla="*/ 3092844 h 4151586"/>
              <a:gd name="connsiteX2" fmla="*/ 3546 w 5349808"/>
              <a:gd name="connsiteY2" fmla="*/ 3092844 h 4151586"/>
              <a:gd name="connsiteX3" fmla="*/ 43 w 5349808"/>
              <a:gd name="connsiteY3" fmla="*/ 0 h 4151586"/>
              <a:gd name="connsiteX4" fmla="*/ 2123132 w 5349808"/>
              <a:gd name="connsiteY4" fmla="*/ 0 h 4151586"/>
              <a:gd name="connsiteX5" fmla="*/ 2123132 w 5349808"/>
              <a:gd name="connsiteY5" fmla="*/ 2385848 h 4151586"/>
              <a:gd name="connsiteX6" fmla="*/ 5349808 w 5349808"/>
              <a:gd name="connsiteY6" fmla="*/ 2385848 h 4151586"/>
              <a:gd name="connsiteX7" fmla="*/ 5349808 w 5349808"/>
              <a:gd name="connsiteY7" fmla="*/ 4151586 h 4151586"/>
              <a:gd name="connsiteX8" fmla="*/ 2250483 w 5349808"/>
              <a:gd name="connsiteY8" fmla="*/ 4147371 h 4151586"/>
              <a:gd name="connsiteX0" fmla="*/ 2250461 w 5349786"/>
              <a:gd name="connsiteY0" fmla="*/ 4147371 h 4151586"/>
              <a:gd name="connsiteX1" fmla="*/ 2243804 w 5349786"/>
              <a:gd name="connsiteY1" fmla="*/ 3092844 h 4151586"/>
              <a:gd name="connsiteX2" fmla="*/ 8604 w 5349786"/>
              <a:gd name="connsiteY2" fmla="*/ 3139749 h 4151586"/>
              <a:gd name="connsiteX3" fmla="*/ 21 w 5349786"/>
              <a:gd name="connsiteY3" fmla="*/ 0 h 4151586"/>
              <a:gd name="connsiteX4" fmla="*/ 2123110 w 5349786"/>
              <a:gd name="connsiteY4" fmla="*/ 0 h 4151586"/>
              <a:gd name="connsiteX5" fmla="*/ 2123110 w 5349786"/>
              <a:gd name="connsiteY5" fmla="*/ 2385848 h 4151586"/>
              <a:gd name="connsiteX6" fmla="*/ 5349786 w 5349786"/>
              <a:gd name="connsiteY6" fmla="*/ 2385848 h 4151586"/>
              <a:gd name="connsiteX7" fmla="*/ 5349786 w 5349786"/>
              <a:gd name="connsiteY7" fmla="*/ 4151586 h 4151586"/>
              <a:gd name="connsiteX8" fmla="*/ 2250461 w 5349786"/>
              <a:gd name="connsiteY8" fmla="*/ 4147371 h 4151586"/>
              <a:gd name="connsiteX0" fmla="*/ 2250461 w 5349786"/>
              <a:gd name="connsiteY0" fmla="*/ 4147371 h 4151586"/>
              <a:gd name="connsiteX1" fmla="*/ 2248884 w 5349786"/>
              <a:gd name="connsiteY1" fmla="*/ 3124114 h 4151586"/>
              <a:gd name="connsiteX2" fmla="*/ 8604 w 5349786"/>
              <a:gd name="connsiteY2" fmla="*/ 3139749 h 4151586"/>
              <a:gd name="connsiteX3" fmla="*/ 21 w 5349786"/>
              <a:gd name="connsiteY3" fmla="*/ 0 h 4151586"/>
              <a:gd name="connsiteX4" fmla="*/ 2123110 w 5349786"/>
              <a:gd name="connsiteY4" fmla="*/ 0 h 4151586"/>
              <a:gd name="connsiteX5" fmla="*/ 2123110 w 5349786"/>
              <a:gd name="connsiteY5" fmla="*/ 2385848 h 4151586"/>
              <a:gd name="connsiteX6" fmla="*/ 5349786 w 5349786"/>
              <a:gd name="connsiteY6" fmla="*/ 2385848 h 4151586"/>
              <a:gd name="connsiteX7" fmla="*/ 5349786 w 5349786"/>
              <a:gd name="connsiteY7" fmla="*/ 4151586 h 4151586"/>
              <a:gd name="connsiteX8" fmla="*/ 2250461 w 5349786"/>
              <a:gd name="connsiteY8" fmla="*/ 4147371 h 4151586"/>
              <a:gd name="connsiteX0" fmla="*/ 2250461 w 5349786"/>
              <a:gd name="connsiteY0" fmla="*/ 4147371 h 4151586"/>
              <a:gd name="connsiteX1" fmla="*/ 2248884 w 5349786"/>
              <a:gd name="connsiteY1" fmla="*/ 3124114 h 4151586"/>
              <a:gd name="connsiteX2" fmla="*/ 8604 w 5349786"/>
              <a:gd name="connsiteY2" fmla="*/ 3139749 h 4151586"/>
              <a:gd name="connsiteX3" fmla="*/ 21 w 5349786"/>
              <a:gd name="connsiteY3" fmla="*/ 0 h 4151586"/>
              <a:gd name="connsiteX4" fmla="*/ 2123110 w 5349786"/>
              <a:gd name="connsiteY4" fmla="*/ 0 h 4151586"/>
              <a:gd name="connsiteX5" fmla="*/ 2123110 w 5349786"/>
              <a:gd name="connsiteY5" fmla="*/ 2385848 h 4151586"/>
              <a:gd name="connsiteX6" fmla="*/ 5349786 w 5349786"/>
              <a:gd name="connsiteY6" fmla="*/ 2385848 h 4151586"/>
              <a:gd name="connsiteX7" fmla="*/ 5349786 w 5349786"/>
              <a:gd name="connsiteY7" fmla="*/ 4151586 h 4151586"/>
              <a:gd name="connsiteX8" fmla="*/ 2250461 w 5349786"/>
              <a:gd name="connsiteY8" fmla="*/ 4147371 h 4151586"/>
              <a:gd name="connsiteX0" fmla="*/ 2250454 w 5349779"/>
              <a:gd name="connsiteY0" fmla="*/ 4147371 h 4151586"/>
              <a:gd name="connsiteX1" fmla="*/ 2248877 w 5349779"/>
              <a:gd name="connsiteY1" fmla="*/ 3124114 h 4151586"/>
              <a:gd name="connsiteX2" fmla="*/ 13677 w 5349779"/>
              <a:gd name="connsiteY2" fmla="*/ 3129326 h 4151586"/>
              <a:gd name="connsiteX3" fmla="*/ 14 w 5349779"/>
              <a:gd name="connsiteY3" fmla="*/ 0 h 4151586"/>
              <a:gd name="connsiteX4" fmla="*/ 2123103 w 5349779"/>
              <a:gd name="connsiteY4" fmla="*/ 0 h 4151586"/>
              <a:gd name="connsiteX5" fmla="*/ 2123103 w 5349779"/>
              <a:gd name="connsiteY5" fmla="*/ 2385848 h 4151586"/>
              <a:gd name="connsiteX6" fmla="*/ 5349779 w 5349779"/>
              <a:gd name="connsiteY6" fmla="*/ 2385848 h 4151586"/>
              <a:gd name="connsiteX7" fmla="*/ 5349779 w 5349779"/>
              <a:gd name="connsiteY7" fmla="*/ 4151586 h 4151586"/>
              <a:gd name="connsiteX8" fmla="*/ 2250454 w 5349779"/>
              <a:gd name="connsiteY8" fmla="*/ 4147371 h 41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9779" h="4151586">
                <a:moveTo>
                  <a:pt x="2250454" y="4147371"/>
                </a:moveTo>
                <a:cubicBezTo>
                  <a:pt x="2250104" y="3673850"/>
                  <a:pt x="2248293" y="3610830"/>
                  <a:pt x="2248877" y="3124114"/>
                </a:cubicBezTo>
                <a:cubicBezTo>
                  <a:pt x="14261" y="3132505"/>
                  <a:pt x="2230834" y="3134058"/>
                  <a:pt x="13677" y="3129326"/>
                </a:cubicBezTo>
                <a:cubicBezTo>
                  <a:pt x="14203" y="2042787"/>
                  <a:pt x="-512" y="1086539"/>
                  <a:pt x="14" y="0"/>
                </a:cubicBezTo>
                <a:lnTo>
                  <a:pt x="2123103" y="0"/>
                </a:lnTo>
                <a:lnTo>
                  <a:pt x="2123103" y="2385848"/>
                </a:lnTo>
                <a:lnTo>
                  <a:pt x="5349779" y="2385848"/>
                </a:lnTo>
                <a:lnTo>
                  <a:pt x="5349779" y="4151586"/>
                </a:lnTo>
                <a:lnTo>
                  <a:pt x="2250454" y="414737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 – Shape 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DB937-3DD5-493B-A04A-38C84EA071FC}"/>
              </a:ext>
            </a:extLst>
          </p:cNvPr>
          <p:cNvSpPr txBox="1"/>
          <p:nvPr/>
        </p:nvSpPr>
        <p:spPr>
          <a:xfrm>
            <a:off x="251632" y="5625195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(Input)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889A-4CB9-4A66-8E65-3DD6B63E6C6E}"/>
              </a:ext>
            </a:extLst>
          </p:cNvPr>
          <p:cNvSpPr txBox="1"/>
          <p:nvPr/>
        </p:nvSpPr>
        <p:spPr>
          <a:xfrm>
            <a:off x="199954" y="1498832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(Reconstructed)</a:t>
            </a:r>
            <a:endParaRPr lang="en-GB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14A34-71DC-46F6-8D71-3E9E319DDA51}"/>
              </a:ext>
            </a:extLst>
          </p:cNvPr>
          <p:cNvSpPr txBox="1"/>
          <p:nvPr/>
        </p:nvSpPr>
        <p:spPr>
          <a:xfrm>
            <a:off x="34919" y="3496359"/>
            <a:ext cx="2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Dimensional </a:t>
            </a:r>
            <a:br>
              <a:rPr lang="en-US" dirty="0"/>
            </a:br>
            <a:r>
              <a:rPr lang="en-US" dirty="0"/>
              <a:t>Auto-encoder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F998A-EB30-48FB-BB8B-827619F85550}"/>
              </a:ext>
            </a:extLst>
          </p:cNvPr>
          <p:cNvSpPr/>
          <p:nvPr/>
        </p:nvSpPr>
        <p:spPr>
          <a:xfrm>
            <a:off x="4670470" y="2963605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Discriminator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F9514-116D-420A-B3D3-5447FAEA5A05}"/>
              </a:ext>
            </a:extLst>
          </p:cNvPr>
          <p:cNvSpPr/>
          <p:nvPr/>
        </p:nvSpPr>
        <p:spPr>
          <a:xfrm>
            <a:off x="4670470" y="3885476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Generator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9F0D63-6C8C-4FAC-8813-65B6F03D3E77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388385" y="420864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05106-4B4B-4860-A235-62B1381209B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51270" y="328677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9" t="52415" r="45419" b="38776"/>
          <a:stretch/>
        </p:blipFill>
        <p:spPr>
          <a:xfrm>
            <a:off x="6404020" y="3885475"/>
            <a:ext cx="857250" cy="6463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09BBA-C559-40FE-9854-ED991377C293}"/>
              </a:ext>
            </a:extLst>
          </p:cNvPr>
          <p:cNvCxnSpPr>
            <a:cxnSpLocks/>
          </p:cNvCxnSpPr>
          <p:nvPr/>
        </p:nvCxnSpPr>
        <p:spPr>
          <a:xfrm flipH="1">
            <a:off x="6156366" y="420864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6194466" y="4461470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6438452" y="2967383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CD70B0-EFBD-4EB8-9C7A-6A53E1504643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137320" y="328677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F1F1FDBA-98F1-414C-AABB-BC911BDC41E5}"/>
              </a:ext>
            </a:extLst>
          </p:cNvPr>
          <p:cNvSpPr/>
          <p:nvPr/>
        </p:nvSpPr>
        <p:spPr>
          <a:xfrm>
            <a:off x="2051196" y="1400175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6B6AAC6-FE0D-4EAA-A111-A2684451310F}"/>
              </a:ext>
            </a:extLst>
          </p:cNvPr>
          <p:cNvSpPr/>
          <p:nvPr/>
        </p:nvSpPr>
        <p:spPr>
          <a:xfrm>
            <a:off x="2095321" y="3142593"/>
            <a:ext cx="69763" cy="1353862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B2DB1CE-3236-4C6E-85F1-C9DE66CB4497}"/>
              </a:ext>
            </a:extLst>
          </p:cNvPr>
          <p:cNvSpPr/>
          <p:nvPr/>
        </p:nvSpPr>
        <p:spPr>
          <a:xfrm>
            <a:off x="2051197" y="5349998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 – Network Architecture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F998A-EB30-48FB-BB8B-827619F85550}"/>
              </a:ext>
            </a:extLst>
          </p:cNvPr>
          <p:cNvSpPr/>
          <p:nvPr/>
        </p:nvSpPr>
        <p:spPr>
          <a:xfrm>
            <a:off x="4670470" y="2963605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Discriminator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F9514-116D-420A-B3D3-5447FAEA5A05}"/>
              </a:ext>
            </a:extLst>
          </p:cNvPr>
          <p:cNvSpPr/>
          <p:nvPr/>
        </p:nvSpPr>
        <p:spPr>
          <a:xfrm>
            <a:off x="4670470" y="3885476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Generator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9F0D63-6C8C-4FAC-8813-65B6F03D3E77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388385" y="420864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05106-4B4B-4860-A235-62B1381209B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51270" y="328677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09" t="52415" r="45419" b="38776"/>
          <a:stretch/>
        </p:blipFill>
        <p:spPr>
          <a:xfrm>
            <a:off x="6404020" y="3885475"/>
            <a:ext cx="857250" cy="6463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09BBA-C559-40FE-9854-ED991377C293}"/>
              </a:ext>
            </a:extLst>
          </p:cNvPr>
          <p:cNvCxnSpPr>
            <a:cxnSpLocks/>
          </p:cNvCxnSpPr>
          <p:nvPr/>
        </p:nvCxnSpPr>
        <p:spPr>
          <a:xfrm flipH="1">
            <a:off x="6156366" y="420864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6194466" y="4461470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6438452" y="2967383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CD70B0-EFBD-4EB8-9C7A-6A53E1504643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137320" y="328677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">
            <a:extLst>
              <a:ext uri="{FF2B5EF4-FFF2-40B4-BE49-F238E27FC236}">
                <a16:creationId xmlns:a16="http://schemas.microsoft.com/office/drawing/2014/main" id="{C24BA1F7-14E3-4137-B3F1-8940EC661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68" t="37198" r="38148" b="35425"/>
          <a:stretch/>
        </p:blipFill>
        <p:spPr>
          <a:xfrm>
            <a:off x="934847" y="4023976"/>
            <a:ext cx="1318109" cy="2310782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id="{2BE70EAF-037C-4623-BDB3-88D1B2415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58" t="37463" r="28995" b="35160"/>
          <a:stretch/>
        </p:blipFill>
        <p:spPr>
          <a:xfrm>
            <a:off x="934847" y="1313508"/>
            <a:ext cx="1357437" cy="2310782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AEAC5F21-5CAB-4EB7-93F9-A8B9224F5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05" t="37590" r="20248" b="35033"/>
          <a:stretch/>
        </p:blipFill>
        <p:spPr>
          <a:xfrm>
            <a:off x="7611855" y="3885475"/>
            <a:ext cx="1357437" cy="2310782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FA9C4A6E-E5EB-4E3B-B7CA-AD7C21EFE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10" t="37486" r="11143" b="35137"/>
          <a:stretch/>
        </p:blipFill>
        <p:spPr>
          <a:xfrm>
            <a:off x="7611855" y="1299154"/>
            <a:ext cx="1357437" cy="231078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BA9BB-216B-49A5-998C-06959242FD70}"/>
              </a:ext>
            </a:extLst>
          </p:cNvPr>
          <p:cNvGrpSpPr/>
          <p:nvPr/>
        </p:nvGrpSpPr>
        <p:grpSpPr>
          <a:xfrm>
            <a:off x="2348383" y="1714402"/>
            <a:ext cx="5281816" cy="3594198"/>
            <a:chOff x="2305206" y="2094180"/>
            <a:chExt cx="5281816" cy="35941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7F22B2-298E-4B1E-B894-C0DF53D2E838}"/>
                </a:ext>
              </a:extLst>
            </p:cNvPr>
            <p:cNvSpPr/>
            <p:nvPr/>
          </p:nvSpPr>
          <p:spPr>
            <a:xfrm>
              <a:off x="2305206" y="2094180"/>
              <a:ext cx="5281816" cy="35941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328774-360B-4976-9841-9655286CA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88" b="12919"/>
            <a:stretch/>
          </p:blipFill>
          <p:spPr>
            <a:xfrm>
              <a:off x="2378604" y="2193070"/>
              <a:ext cx="5133975" cy="252980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3098D1-0402-4FD0-83C4-2F842D2C5679}"/>
                </a:ext>
              </a:extLst>
            </p:cNvPr>
            <p:cNvSpPr txBox="1"/>
            <p:nvPr/>
          </p:nvSpPr>
          <p:spPr>
            <a:xfrm>
              <a:off x="3071981" y="4707066"/>
              <a:ext cx="13181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ReLU</a:t>
              </a:r>
              <a:r>
                <a:rPr lang="en-GB" dirty="0"/>
                <a:t> - </a:t>
              </a:r>
            </a:p>
            <a:p>
              <a:pPr algn="ctr"/>
              <a:r>
                <a:rPr lang="en-GB" dirty="0"/>
                <a:t>Rectified Linear Unit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4B92DD-E29F-4D33-8D29-20C8DB11676B}"/>
                </a:ext>
              </a:extLst>
            </p:cNvPr>
            <p:cNvSpPr txBox="1"/>
            <p:nvPr/>
          </p:nvSpPr>
          <p:spPr>
            <a:xfrm>
              <a:off x="5186356" y="4722872"/>
              <a:ext cx="2207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PReLU</a:t>
              </a:r>
              <a:r>
                <a:rPr lang="en-GB" dirty="0"/>
                <a:t> -</a:t>
              </a:r>
            </a:p>
            <a:p>
              <a:pPr algn="ctr"/>
              <a:r>
                <a:rPr lang="en-GB" dirty="0"/>
                <a:t>Parametric Rectified Linear Unit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AFFE81B-DAD8-410D-9F77-ED12756B3997}"/>
              </a:ext>
            </a:extLst>
          </p:cNvPr>
          <p:cNvSpPr txBox="1"/>
          <p:nvPr/>
        </p:nvSpPr>
        <p:spPr>
          <a:xfrm>
            <a:off x="2423326" y="2871251"/>
            <a:ext cx="4992944" cy="1200329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SN: Spectral Normalization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Guaranteeing the discriminator to be a smooth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Much easier to train</a:t>
            </a:r>
          </a:p>
        </p:txBody>
      </p:sp>
    </p:spTree>
    <p:extLst>
      <p:ext uri="{BB962C8B-B14F-4D97-AF65-F5344CB8AC3E}">
        <p14:creationId xmlns:p14="http://schemas.microsoft.com/office/powerpoint/2010/main" val="19514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8676" cy="1325563"/>
          </a:xfrm>
        </p:spPr>
        <p:txBody>
          <a:bodyPr/>
          <a:lstStyle/>
          <a:p>
            <a:r>
              <a:rPr lang="en-GB" dirty="0"/>
              <a:t>System Framework – Pose Autoencoder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C5627227-8E42-4204-A9C4-FCFD9555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779519" y="1376975"/>
            <a:ext cx="857250" cy="938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DB937-3DD5-493B-A04A-38C84EA071FC}"/>
              </a:ext>
            </a:extLst>
          </p:cNvPr>
          <p:cNvSpPr txBox="1"/>
          <p:nvPr/>
        </p:nvSpPr>
        <p:spPr>
          <a:xfrm>
            <a:off x="251632" y="5625195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(Input)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889A-4CB9-4A66-8E65-3DD6B63E6C6E}"/>
              </a:ext>
            </a:extLst>
          </p:cNvPr>
          <p:cNvSpPr txBox="1"/>
          <p:nvPr/>
        </p:nvSpPr>
        <p:spPr>
          <a:xfrm>
            <a:off x="199954" y="1498832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(Reconstructed)</a:t>
            </a:r>
            <a:endParaRPr lang="en-GB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14A34-71DC-46F6-8D71-3E9E319DDA51}"/>
              </a:ext>
            </a:extLst>
          </p:cNvPr>
          <p:cNvSpPr txBox="1"/>
          <p:nvPr/>
        </p:nvSpPr>
        <p:spPr>
          <a:xfrm>
            <a:off x="34919" y="3496359"/>
            <a:ext cx="2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Dimensional </a:t>
            </a:r>
            <a:br>
              <a:rPr lang="en-US" dirty="0"/>
            </a:br>
            <a:r>
              <a:rPr lang="en-US" dirty="0"/>
              <a:t>Auto-encoder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F998A-EB30-48FB-BB8B-827619F85550}"/>
              </a:ext>
            </a:extLst>
          </p:cNvPr>
          <p:cNvSpPr/>
          <p:nvPr/>
        </p:nvSpPr>
        <p:spPr>
          <a:xfrm>
            <a:off x="4670470" y="2963605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Discriminator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F9514-116D-420A-B3D3-5447FAEA5A05}"/>
              </a:ext>
            </a:extLst>
          </p:cNvPr>
          <p:cNvSpPr/>
          <p:nvPr/>
        </p:nvSpPr>
        <p:spPr>
          <a:xfrm>
            <a:off x="4670470" y="3885476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Generator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9F0D63-6C8C-4FAC-8813-65B6F03D3E77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388385" y="420864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05106-4B4B-4860-A235-62B1381209B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51270" y="328677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9" t="52415" r="45419" b="38776"/>
          <a:stretch/>
        </p:blipFill>
        <p:spPr>
          <a:xfrm>
            <a:off x="6404020" y="3885475"/>
            <a:ext cx="857250" cy="6463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09BBA-C559-40FE-9854-ED991377C293}"/>
              </a:ext>
            </a:extLst>
          </p:cNvPr>
          <p:cNvCxnSpPr>
            <a:cxnSpLocks/>
          </p:cNvCxnSpPr>
          <p:nvPr/>
        </p:nvCxnSpPr>
        <p:spPr>
          <a:xfrm flipH="1">
            <a:off x="6156366" y="420864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6194466" y="4461470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6438452" y="2967383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CD70B0-EFBD-4EB8-9C7A-6A53E1504643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137320" y="328677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55D1BF0C-4303-43A0-BBFD-58424130F07E}"/>
              </a:ext>
            </a:extLst>
          </p:cNvPr>
          <p:cNvSpPr/>
          <p:nvPr/>
        </p:nvSpPr>
        <p:spPr>
          <a:xfrm>
            <a:off x="9311346" y="4687887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Encoder</a:t>
            </a:r>
            <a:endParaRPr lang="en-GB" dirty="0"/>
          </a:p>
        </p:txBody>
      </p:sp>
      <p:sp>
        <p:nvSpPr>
          <p:cNvPr id="44" name="Rectangle: Top Corners Snipped 43">
            <a:extLst>
              <a:ext uri="{FF2B5EF4-FFF2-40B4-BE49-F238E27FC236}">
                <a16:creationId xmlns:a16="http://schemas.microsoft.com/office/drawing/2014/main" id="{5CD5F068-BD8F-4BE2-BB53-51DF2C8BB267}"/>
              </a:ext>
            </a:extLst>
          </p:cNvPr>
          <p:cNvSpPr/>
          <p:nvPr/>
        </p:nvSpPr>
        <p:spPr>
          <a:xfrm>
            <a:off x="9311336" y="2451773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Decoder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43CB40-0C94-4C6B-BBD0-CD92E4D95F95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0248451" y="4376182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F79703-BD25-41D5-BD8A-54CE30C977C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0248451" y="2953303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5698134-4449-4C2C-9C54-4DC498C008CB}"/>
              </a:ext>
            </a:extLst>
          </p:cNvPr>
          <p:cNvSpPr txBox="1"/>
          <p:nvPr/>
        </p:nvSpPr>
        <p:spPr>
          <a:xfrm>
            <a:off x="9378565" y="4038919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Embedding</a:t>
            </a:r>
            <a:endParaRPr lang="en-GB" dirty="0"/>
          </a:p>
        </p:txBody>
      </p:sp>
      <p:pic>
        <p:nvPicPr>
          <p:cNvPr id="59" name="图片 6">
            <a:extLst>
              <a:ext uri="{FF2B5EF4-FFF2-40B4-BE49-F238E27FC236}">
                <a16:creationId xmlns:a16="http://schemas.microsoft.com/office/drawing/2014/main" id="{6BEDEC1D-96D6-4709-B1A6-62780D183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827149" y="5311903"/>
            <a:ext cx="857250" cy="938213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F1F1FDBA-98F1-414C-AABB-BC911BDC41E5}"/>
              </a:ext>
            </a:extLst>
          </p:cNvPr>
          <p:cNvSpPr/>
          <p:nvPr/>
        </p:nvSpPr>
        <p:spPr>
          <a:xfrm>
            <a:off x="2051196" y="1400175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6B6AAC6-FE0D-4EAA-A111-A2684451310F}"/>
              </a:ext>
            </a:extLst>
          </p:cNvPr>
          <p:cNvSpPr/>
          <p:nvPr/>
        </p:nvSpPr>
        <p:spPr>
          <a:xfrm>
            <a:off x="2095321" y="3142593"/>
            <a:ext cx="69763" cy="1353862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B2DB1CE-3236-4C6E-85F1-C9DE66CB4497}"/>
              </a:ext>
            </a:extLst>
          </p:cNvPr>
          <p:cNvSpPr/>
          <p:nvPr/>
        </p:nvSpPr>
        <p:spPr>
          <a:xfrm>
            <a:off x="2051197" y="5349998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0F94-36CB-49B8-9416-E9F1A4A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Framework – Pose 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B461-5BC5-4186-9078-5EA25E38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ED3D1AF-673D-4E1D-AAEE-82EFA5B0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1400175"/>
            <a:ext cx="438150" cy="97155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C5627227-8E42-4204-A9C4-FCFD9555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779519" y="1376975"/>
            <a:ext cx="857250" cy="938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A74C4C-ABB9-4EAF-8840-78AC568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0" t="18209" r="71091" b="68549"/>
          <a:stretch/>
        </p:blipFill>
        <p:spPr>
          <a:xfrm>
            <a:off x="3232195" y="5384800"/>
            <a:ext cx="438150" cy="97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DB937-3DD5-493B-A04A-38C84EA071FC}"/>
              </a:ext>
            </a:extLst>
          </p:cNvPr>
          <p:cNvSpPr txBox="1"/>
          <p:nvPr/>
        </p:nvSpPr>
        <p:spPr>
          <a:xfrm>
            <a:off x="251632" y="5625195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(Input)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889A-4CB9-4A66-8E65-3DD6B63E6C6E}"/>
              </a:ext>
            </a:extLst>
          </p:cNvPr>
          <p:cNvSpPr txBox="1"/>
          <p:nvPr/>
        </p:nvSpPr>
        <p:spPr>
          <a:xfrm>
            <a:off x="199954" y="1498832"/>
            <a:ext cx="173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Geometry Space</a:t>
            </a:r>
          </a:p>
          <a:p>
            <a:pPr algn="ctr"/>
            <a:r>
              <a:rPr lang="en-US" dirty="0"/>
              <a:t>(Reconstructed)</a:t>
            </a:r>
            <a:endParaRPr lang="en-GB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0B1BE6AE-8B09-43C8-9D1D-D52F55E57699}"/>
              </a:ext>
            </a:extLst>
          </p:cNvPr>
          <p:cNvSpPr/>
          <p:nvPr/>
        </p:nvSpPr>
        <p:spPr>
          <a:xfrm>
            <a:off x="2514165" y="4705013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Encoder</a:t>
            </a:r>
            <a:endParaRPr lang="en-GB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39815A3E-3C20-4491-A160-935887E3874D}"/>
              </a:ext>
            </a:extLst>
          </p:cNvPr>
          <p:cNvSpPr/>
          <p:nvPr/>
        </p:nvSpPr>
        <p:spPr>
          <a:xfrm>
            <a:off x="2514155" y="2468899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Decoder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14A34-71DC-46F6-8D71-3E9E319DDA51}"/>
              </a:ext>
            </a:extLst>
          </p:cNvPr>
          <p:cNvSpPr txBox="1"/>
          <p:nvPr/>
        </p:nvSpPr>
        <p:spPr>
          <a:xfrm>
            <a:off x="34919" y="3496359"/>
            <a:ext cx="2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Dimensional </a:t>
            </a:r>
            <a:br>
              <a:rPr lang="en-US" dirty="0"/>
            </a:br>
            <a:r>
              <a:rPr lang="en-US" dirty="0"/>
              <a:t>Auto-encoder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F998A-EB30-48FB-BB8B-827619F85550}"/>
              </a:ext>
            </a:extLst>
          </p:cNvPr>
          <p:cNvSpPr/>
          <p:nvPr/>
        </p:nvSpPr>
        <p:spPr>
          <a:xfrm>
            <a:off x="4670470" y="2963605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Discriminator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F9514-116D-420A-B3D3-5447FAEA5A05}"/>
              </a:ext>
            </a:extLst>
          </p:cNvPr>
          <p:cNvSpPr/>
          <p:nvPr/>
        </p:nvSpPr>
        <p:spPr>
          <a:xfrm>
            <a:off x="4670470" y="3885476"/>
            <a:ext cx="1485896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 Generator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ACE8-8DFB-4B2F-80AA-E2C0C3162215}"/>
              </a:ext>
            </a:extLst>
          </p:cNvPr>
          <p:cNvSpPr txBox="1"/>
          <p:nvPr/>
        </p:nvSpPr>
        <p:spPr>
          <a:xfrm>
            <a:off x="2514154" y="4023976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Embedding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8C95E-C1EF-4F36-943D-13D2A359AD85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3451270" y="4393308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9F0D63-6C8C-4FAC-8813-65B6F03D3E77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>
            <a:off x="4388385" y="4208642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D74DF-3F87-4C2D-A244-48FFD1F9DD94}"/>
              </a:ext>
            </a:extLst>
          </p:cNvPr>
          <p:cNvCxnSpPr>
            <a:cxnSpLocks/>
            <a:stCxn id="17" idx="0"/>
            <a:endCxn id="11" idx="1"/>
          </p:cNvCxnSpPr>
          <p:nvPr/>
        </p:nvCxnSpPr>
        <p:spPr>
          <a:xfrm flipV="1">
            <a:off x="3451270" y="2970429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05106-4B4B-4860-A235-62B1381209B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451270" y="328677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6">
            <a:extLst>
              <a:ext uri="{FF2B5EF4-FFF2-40B4-BE49-F238E27FC236}">
                <a16:creationId xmlns:a16="http://schemas.microsoft.com/office/drawing/2014/main" id="{8DE1C878-A9D1-4D3F-9B00-F0440195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9" t="52415" r="45419" b="38776"/>
          <a:stretch/>
        </p:blipFill>
        <p:spPr>
          <a:xfrm>
            <a:off x="6404020" y="3885475"/>
            <a:ext cx="857250" cy="64633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09BBA-C559-40FE-9854-ED991377C293}"/>
              </a:ext>
            </a:extLst>
          </p:cNvPr>
          <p:cNvCxnSpPr>
            <a:cxnSpLocks/>
          </p:cNvCxnSpPr>
          <p:nvPr/>
        </p:nvCxnSpPr>
        <p:spPr>
          <a:xfrm flipH="1">
            <a:off x="6156366" y="420864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2A7765E-FBBD-473A-89EF-65953A7623B6}"/>
              </a:ext>
            </a:extLst>
          </p:cNvPr>
          <p:cNvSpPr txBox="1"/>
          <p:nvPr/>
        </p:nvSpPr>
        <p:spPr>
          <a:xfrm>
            <a:off x="6194466" y="4461470"/>
            <a:ext cx="131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Normal Distribution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25024-0416-453E-8599-4E93FF2F6B79}"/>
              </a:ext>
            </a:extLst>
          </p:cNvPr>
          <p:cNvSpPr txBox="1"/>
          <p:nvPr/>
        </p:nvSpPr>
        <p:spPr>
          <a:xfrm>
            <a:off x="6438452" y="2967383"/>
            <a:ext cx="83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Real/</a:t>
            </a:r>
            <a:br>
              <a:rPr lang="en-US" dirty="0"/>
            </a:br>
            <a:r>
              <a:rPr lang="en-US" dirty="0"/>
              <a:t>Fake?</a:t>
            </a:r>
            <a:endParaRPr lang="en-GB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CD70B0-EFBD-4EB8-9C7A-6A53E1504643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137320" y="328677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55D1BF0C-4303-43A0-BBFD-58424130F07E}"/>
              </a:ext>
            </a:extLst>
          </p:cNvPr>
          <p:cNvSpPr/>
          <p:nvPr/>
        </p:nvSpPr>
        <p:spPr>
          <a:xfrm>
            <a:off x="9311346" y="4687887"/>
            <a:ext cx="1874210" cy="517783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Encoder</a:t>
            </a:r>
            <a:endParaRPr lang="en-GB" dirty="0"/>
          </a:p>
        </p:txBody>
      </p:sp>
      <p:sp>
        <p:nvSpPr>
          <p:cNvPr id="44" name="Rectangle: Top Corners Snipped 43">
            <a:extLst>
              <a:ext uri="{FF2B5EF4-FFF2-40B4-BE49-F238E27FC236}">
                <a16:creationId xmlns:a16="http://schemas.microsoft.com/office/drawing/2014/main" id="{5CD5F068-BD8F-4BE2-BB53-51DF2C8BB267}"/>
              </a:ext>
            </a:extLst>
          </p:cNvPr>
          <p:cNvSpPr/>
          <p:nvPr/>
        </p:nvSpPr>
        <p:spPr>
          <a:xfrm>
            <a:off x="9311336" y="2451773"/>
            <a:ext cx="1874230" cy="501530"/>
          </a:xfrm>
          <a:prstGeom prst="snip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Decoder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43CB40-0C94-4C6B-BBD0-CD92E4D95F95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0248451" y="4376182"/>
            <a:ext cx="0" cy="31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F79703-BD25-41D5-BD8A-54CE30C977C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0248451" y="2953303"/>
            <a:ext cx="0" cy="105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73596C-1BAA-439C-900E-5B8FE906C93E}"/>
              </a:ext>
            </a:extLst>
          </p:cNvPr>
          <p:cNvCxnSpPr>
            <a:cxnSpLocks/>
          </p:cNvCxnSpPr>
          <p:nvPr/>
        </p:nvCxnSpPr>
        <p:spPr>
          <a:xfrm>
            <a:off x="7261270" y="4210723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9227FD-1C09-4036-A04C-AED341FAA68A}"/>
              </a:ext>
            </a:extLst>
          </p:cNvPr>
          <p:cNvCxnSpPr>
            <a:cxnSpLocks/>
          </p:cNvCxnSpPr>
          <p:nvPr/>
        </p:nvCxnSpPr>
        <p:spPr>
          <a:xfrm flipH="1">
            <a:off x="7280317" y="3286770"/>
            <a:ext cx="282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4EC139-A8C2-4036-9DB5-DA1F4AAB6D8A}"/>
              </a:ext>
            </a:extLst>
          </p:cNvPr>
          <p:cNvSpPr/>
          <p:nvPr/>
        </p:nvSpPr>
        <p:spPr>
          <a:xfrm>
            <a:off x="7562402" y="2969256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Discriminator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24836D-6795-4757-BC49-7C40FF7F3604}"/>
              </a:ext>
            </a:extLst>
          </p:cNvPr>
          <p:cNvSpPr/>
          <p:nvPr/>
        </p:nvSpPr>
        <p:spPr>
          <a:xfrm>
            <a:off x="7562402" y="3891127"/>
            <a:ext cx="1485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 Generator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8134-4449-4C2C-9C54-4DC498C008CB}"/>
              </a:ext>
            </a:extLst>
          </p:cNvPr>
          <p:cNvSpPr txBox="1"/>
          <p:nvPr/>
        </p:nvSpPr>
        <p:spPr>
          <a:xfrm>
            <a:off x="9378565" y="4038919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Embedding</a:t>
            </a:r>
            <a:endParaRPr lang="en-GB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DA4067-941B-49D4-85AB-E0E1AA6A1044}"/>
              </a:ext>
            </a:extLst>
          </p:cNvPr>
          <p:cNvCxnSpPr>
            <a:cxnSpLocks/>
          </p:cNvCxnSpPr>
          <p:nvPr/>
        </p:nvCxnSpPr>
        <p:spPr>
          <a:xfrm>
            <a:off x="9048298" y="4208640"/>
            <a:ext cx="301132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623FA0-2BB0-4ED5-B1AB-69B22602B6FF}"/>
              </a:ext>
            </a:extLst>
          </p:cNvPr>
          <p:cNvCxnSpPr>
            <a:cxnSpLocks/>
          </p:cNvCxnSpPr>
          <p:nvPr/>
        </p:nvCxnSpPr>
        <p:spPr>
          <a:xfrm>
            <a:off x="9029251" y="3287416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6">
            <a:extLst>
              <a:ext uri="{FF2B5EF4-FFF2-40B4-BE49-F238E27FC236}">
                <a16:creationId xmlns:a16="http://schemas.microsoft.com/office/drawing/2014/main" id="{6BEDEC1D-96D6-4709-B1A6-62780D183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8" t="18576" r="21030" b="68637"/>
          <a:stretch/>
        </p:blipFill>
        <p:spPr>
          <a:xfrm>
            <a:off x="9827149" y="5311903"/>
            <a:ext cx="857250" cy="938213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F1F1FDBA-98F1-414C-AABB-BC911BDC41E5}"/>
              </a:ext>
            </a:extLst>
          </p:cNvPr>
          <p:cNvSpPr/>
          <p:nvPr/>
        </p:nvSpPr>
        <p:spPr>
          <a:xfrm>
            <a:off x="2051196" y="1400175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6B6AAC6-FE0D-4EAA-A111-A2684451310F}"/>
              </a:ext>
            </a:extLst>
          </p:cNvPr>
          <p:cNvSpPr/>
          <p:nvPr/>
        </p:nvSpPr>
        <p:spPr>
          <a:xfrm>
            <a:off x="2095321" y="3142593"/>
            <a:ext cx="69763" cy="1353862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B2DB1CE-3236-4C6E-85F1-C9DE66CB4497}"/>
              </a:ext>
            </a:extLst>
          </p:cNvPr>
          <p:cNvSpPr/>
          <p:nvPr/>
        </p:nvSpPr>
        <p:spPr>
          <a:xfrm>
            <a:off x="2051197" y="5349998"/>
            <a:ext cx="113888" cy="971550"/>
          </a:xfrm>
          <a:prstGeom prst="leftBrace">
            <a:avLst>
              <a:gd name="adj1" fmla="val 7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994</Words>
  <Application>Microsoft Office PowerPoint</Application>
  <PresentationFormat>Widescreen</PresentationFormat>
  <Paragraphs>210</Paragraphs>
  <Slides>20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主题</vt:lpstr>
      <vt:lpstr>DSPP: Deep Shape and Pose Priors of Humans</vt:lpstr>
      <vt:lpstr>Background and Motivation</vt:lpstr>
      <vt:lpstr>Related Work</vt:lpstr>
      <vt:lpstr>Our Main Idea</vt:lpstr>
      <vt:lpstr>System Framework – Shape Autoencoder</vt:lpstr>
      <vt:lpstr>System Framework – Shape GAN</vt:lpstr>
      <vt:lpstr>System Framework – Network Architecture </vt:lpstr>
      <vt:lpstr>System Framework – Pose Autoencoder</vt:lpstr>
      <vt:lpstr>System Framework – Pose GAN</vt:lpstr>
      <vt:lpstr>System Framework – Network Architecture</vt:lpstr>
      <vt:lpstr>Training Datasets</vt:lpstr>
      <vt:lpstr>Results – Training Losses</vt:lpstr>
      <vt:lpstr>Results – Human Shape Samples</vt:lpstr>
      <vt:lpstr>Results – Human Pose Samples</vt:lpstr>
      <vt:lpstr>Conclusion and Future Work</vt:lpstr>
      <vt:lpstr>PowerPoint Presentation</vt:lpstr>
      <vt:lpstr>System Framework</vt:lpstr>
      <vt:lpstr>Overview</vt:lpstr>
      <vt:lpstr>System Framework</vt:lpstr>
      <vt:lpstr>Network Architectures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Subspace Learning Approach to Single Image 3D Face Reconstruction</dc:title>
  <dc:creator>hu</dc:creator>
  <cp:lastModifiedBy>Hubert Shum</cp:lastModifiedBy>
  <cp:revision>289</cp:revision>
  <dcterms:created xsi:type="dcterms:W3CDTF">2018-05-30T09:00:26Z</dcterms:created>
  <dcterms:modified xsi:type="dcterms:W3CDTF">2019-10-26T19:37:11Z</dcterms:modified>
</cp:coreProperties>
</file>