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3"/>
  </p:notesMasterIdLst>
  <p:handoutMasterIdLst>
    <p:handoutMasterId r:id="rId14"/>
  </p:handoutMasterIdLst>
  <p:sldIdLst>
    <p:sldId id="258" r:id="rId2"/>
    <p:sldId id="266" r:id="rId3"/>
    <p:sldId id="267" r:id="rId4"/>
    <p:sldId id="259" r:id="rId5"/>
    <p:sldId id="287" r:id="rId6"/>
    <p:sldId id="288" r:id="rId7"/>
    <p:sldId id="289" r:id="rId8"/>
    <p:sldId id="290" r:id="rId9"/>
    <p:sldId id="291" r:id="rId10"/>
    <p:sldId id="293" r:id="rId11"/>
    <p:sldId id="29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10" autoAdjust="0"/>
    <p:restoredTop sz="85050" autoAdjust="0"/>
  </p:normalViewPr>
  <p:slideViewPr>
    <p:cSldViewPr snapToGrid="0">
      <p:cViewPr varScale="1">
        <p:scale>
          <a:sx n="73" d="100"/>
          <a:sy n="73" d="100"/>
        </p:scale>
        <p:origin x="1219"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file:///C:\Users\MEN%20QIANHUI\Desktop\New%20Microsoft%20Excel%20Workshee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MEN%20QIANHUI\Desktop\New%20Microsoft%20Excel%20Worksheet.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bg1">
                <a:lumMod val="75000"/>
              </a:schemeClr>
            </a:solidFill>
            <a:ln>
              <a:noFill/>
            </a:ln>
            <a:effectLst/>
          </c:spPr>
          <c:invertIfNegative val="0"/>
          <c:val>
            <c:numRef>
              <c:f>Sheet1!$A$2:$H$2</c:f>
              <c:numCache>
                <c:formatCode>General</c:formatCode>
                <c:ptCount val="8"/>
                <c:pt idx="0">
                  <c:v>1.08E-3</c:v>
                </c:pt>
                <c:pt idx="1">
                  <c:v>0.109332</c:v>
                </c:pt>
                <c:pt idx="2">
                  <c:v>2.47E-2</c:v>
                </c:pt>
                <c:pt idx="3">
                  <c:v>0.98203689999999999</c:v>
                </c:pt>
                <c:pt idx="4">
                  <c:v>8.2549999999999998E-2</c:v>
                </c:pt>
                <c:pt idx="5">
                  <c:v>0.22739999999999999</c:v>
                </c:pt>
                <c:pt idx="6">
                  <c:v>1.009E-2</c:v>
                </c:pt>
                <c:pt idx="7">
                  <c:v>0.35718</c:v>
                </c:pt>
              </c:numCache>
            </c:numRef>
          </c:val>
          <c:extLst>
            <c:ext xmlns:c16="http://schemas.microsoft.com/office/drawing/2014/chart" uri="{C3380CC4-5D6E-409C-BE32-E72D297353CC}">
              <c16:uniqueId val="{00000000-FDAE-4F65-ACF1-FC3EE0AFFB3E}"/>
            </c:ext>
          </c:extLst>
        </c:ser>
        <c:dLbls>
          <c:showLegendKey val="0"/>
          <c:showVal val="0"/>
          <c:showCatName val="0"/>
          <c:showSerName val="0"/>
          <c:showPercent val="0"/>
          <c:showBubbleSize val="0"/>
        </c:dLbls>
        <c:gapWidth val="0"/>
        <c:overlap val="-15"/>
        <c:axId val="319923456"/>
        <c:axId val="489240480"/>
      </c:barChart>
      <c:catAx>
        <c:axId val="319923456"/>
        <c:scaling>
          <c:orientation val="minMax"/>
        </c:scaling>
        <c:delete val="1"/>
        <c:axPos val="b"/>
        <c:majorTickMark val="none"/>
        <c:minorTickMark val="none"/>
        <c:tickLblPos val="nextTo"/>
        <c:crossAx val="489240480"/>
        <c:crosses val="autoZero"/>
        <c:auto val="1"/>
        <c:lblAlgn val="ctr"/>
        <c:lblOffset val="100"/>
        <c:noMultiLvlLbl val="0"/>
      </c:catAx>
      <c:valAx>
        <c:axId val="489240480"/>
        <c:scaling>
          <c:orientation val="minMax"/>
          <c:max val="1"/>
        </c:scaling>
        <c:delete val="1"/>
        <c:axPos val="l"/>
        <c:numFmt formatCode="General" sourceLinked="1"/>
        <c:majorTickMark val="none"/>
        <c:minorTickMark val="none"/>
        <c:tickLblPos val="nextTo"/>
        <c:crossAx val="319923456"/>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lumMod val="60000"/>
                <a:lumOff val="40000"/>
              </a:schemeClr>
            </a:solidFill>
            <a:ln>
              <a:noFill/>
            </a:ln>
            <a:effectLst/>
          </c:spPr>
          <c:invertIfNegative val="0"/>
          <c:val>
            <c:numRef>
              <c:f>Sheet1!$A$5:$H$5</c:f>
              <c:numCache>
                <c:formatCode>General</c:formatCode>
                <c:ptCount val="8"/>
                <c:pt idx="0">
                  <c:v>6.9999999999999994E-5</c:v>
                </c:pt>
                <c:pt idx="1">
                  <c:v>0.57261530000000005</c:v>
                </c:pt>
                <c:pt idx="2">
                  <c:v>1.537E-2</c:v>
                </c:pt>
                <c:pt idx="3">
                  <c:v>0.42532399999999998</c:v>
                </c:pt>
                <c:pt idx="4">
                  <c:v>5.0899999999999999E-3</c:v>
                </c:pt>
                <c:pt idx="5">
                  <c:v>9.6780000000000005E-2</c:v>
                </c:pt>
                <c:pt idx="6">
                  <c:v>5.4330000000000003E-2</c:v>
                </c:pt>
                <c:pt idx="7">
                  <c:v>3.4439999999999998E-2</c:v>
                </c:pt>
              </c:numCache>
            </c:numRef>
          </c:val>
          <c:extLst>
            <c:ext xmlns:c16="http://schemas.microsoft.com/office/drawing/2014/chart" uri="{C3380CC4-5D6E-409C-BE32-E72D297353CC}">
              <c16:uniqueId val="{00000000-1953-47F2-9E1E-CFD7C3B04BC4}"/>
            </c:ext>
          </c:extLst>
        </c:ser>
        <c:dLbls>
          <c:showLegendKey val="0"/>
          <c:showVal val="0"/>
          <c:showCatName val="0"/>
          <c:showSerName val="0"/>
          <c:showPercent val="0"/>
          <c:showBubbleSize val="0"/>
        </c:dLbls>
        <c:gapWidth val="0"/>
        <c:overlap val="-27"/>
        <c:axId val="319923128"/>
        <c:axId val="319926080"/>
      </c:barChart>
      <c:catAx>
        <c:axId val="319923128"/>
        <c:scaling>
          <c:orientation val="minMax"/>
        </c:scaling>
        <c:delete val="1"/>
        <c:axPos val="b"/>
        <c:majorTickMark val="none"/>
        <c:minorTickMark val="none"/>
        <c:tickLblPos val="nextTo"/>
        <c:crossAx val="319926080"/>
        <c:crosses val="autoZero"/>
        <c:auto val="1"/>
        <c:lblAlgn val="ctr"/>
        <c:lblOffset val="100"/>
        <c:noMultiLvlLbl val="0"/>
      </c:catAx>
      <c:valAx>
        <c:axId val="319926080"/>
        <c:scaling>
          <c:orientation val="minMax"/>
          <c:max val="1"/>
        </c:scaling>
        <c:delete val="1"/>
        <c:axPos val="l"/>
        <c:numFmt formatCode="General" sourceLinked="1"/>
        <c:majorTickMark val="none"/>
        <c:minorTickMark val="none"/>
        <c:tickLblPos val="nextTo"/>
        <c:crossAx val="3199231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c:spPr>
          <c:invertIfNegative val="0"/>
          <c:val>
            <c:numRef>
              <c:f>Sheet1!$A$35:$H$35</c:f>
              <c:numCache>
                <c:formatCode>0.00E+00</c:formatCode>
                <c:ptCount val="8"/>
                <c:pt idx="0">
                  <c:v>4.2920535699999998E-4</c:v>
                </c:pt>
                <c:pt idx="1">
                  <c:v>0.40784911800000001</c:v>
                </c:pt>
                <c:pt idx="2">
                  <c:v>1.8688203899999999E-2</c:v>
                </c:pt>
                <c:pt idx="3">
                  <c:v>0.62331831299999996</c:v>
                </c:pt>
                <c:pt idx="4">
                  <c:v>3.2638561400000002E-2</c:v>
                </c:pt>
                <c:pt idx="5">
                  <c:v>0.14323485499999999</c:v>
                </c:pt>
                <c:pt idx="6">
                  <c:v>3.8596093999999997E-2</c:v>
                </c:pt>
                <c:pt idx="7">
                  <c:v>0.14922211599999999</c:v>
                </c:pt>
              </c:numCache>
            </c:numRef>
          </c:val>
          <c:extLst>
            <c:ext xmlns:c16="http://schemas.microsoft.com/office/drawing/2014/chart" uri="{C3380CC4-5D6E-409C-BE32-E72D297353CC}">
              <c16:uniqueId val="{00000000-5720-429E-BBEE-540417A0BABE}"/>
            </c:ext>
          </c:extLst>
        </c:ser>
        <c:dLbls>
          <c:showLegendKey val="0"/>
          <c:showVal val="0"/>
          <c:showCatName val="0"/>
          <c:showSerName val="0"/>
          <c:showPercent val="0"/>
          <c:showBubbleSize val="0"/>
        </c:dLbls>
        <c:gapWidth val="0"/>
        <c:overlap val="-27"/>
        <c:axId val="493484320"/>
        <c:axId val="493483664"/>
      </c:barChart>
      <c:catAx>
        <c:axId val="493484320"/>
        <c:scaling>
          <c:orientation val="minMax"/>
        </c:scaling>
        <c:delete val="1"/>
        <c:axPos val="b"/>
        <c:majorTickMark val="none"/>
        <c:minorTickMark val="none"/>
        <c:tickLblPos val="nextTo"/>
        <c:crossAx val="493483664"/>
        <c:crosses val="autoZero"/>
        <c:auto val="1"/>
        <c:lblAlgn val="ctr"/>
        <c:lblOffset val="100"/>
        <c:noMultiLvlLbl val="0"/>
      </c:catAx>
      <c:valAx>
        <c:axId val="493483664"/>
        <c:scaling>
          <c:orientation val="minMax"/>
        </c:scaling>
        <c:delete val="1"/>
        <c:axPos val="l"/>
        <c:numFmt formatCode="0.00E+00" sourceLinked="1"/>
        <c:majorTickMark val="none"/>
        <c:minorTickMark val="none"/>
        <c:tickLblPos val="nextTo"/>
        <c:crossAx val="4934843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27E5BF1-F561-4038-8798-A58398AAE0F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25939278-E48D-4FC9-95BA-21A50F0440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FF363C8-7A5F-4013-96A2-E4CCE57C8DED}" type="datetimeFigureOut">
              <a:rPr lang="en-GB" smtClean="0"/>
              <a:t>10/12/2020</a:t>
            </a:fld>
            <a:endParaRPr lang="en-GB"/>
          </a:p>
        </p:txBody>
      </p:sp>
      <p:sp>
        <p:nvSpPr>
          <p:cNvPr id="4" name="Footer Placeholder 3">
            <a:extLst>
              <a:ext uri="{FF2B5EF4-FFF2-40B4-BE49-F238E27FC236}">
                <a16:creationId xmlns:a16="http://schemas.microsoft.com/office/drawing/2014/main" id="{0A1D7441-DE15-4D82-83AD-97A7C0F1B5B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D2EA3D9B-06D5-49B5-85E9-B4C40C8BB2A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F7DF651-892E-4263-9AEE-5DC7341DD94F}" type="slidenum">
              <a:rPr lang="en-GB" smtClean="0"/>
              <a:t>‹#›</a:t>
            </a:fld>
            <a:endParaRPr lang="en-GB"/>
          </a:p>
        </p:txBody>
      </p:sp>
    </p:spTree>
    <p:extLst>
      <p:ext uri="{BB962C8B-B14F-4D97-AF65-F5344CB8AC3E}">
        <p14:creationId xmlns:p14="http://schemas.microsoft.com/office/powerpoint/2010/main" val="6813534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5DF37E-A94D-4423-8B30-0B72FA682221}" type="datetimeFigureOut">
              <a:rPr lang="en-GB" smtClean="0"/>
              <a:t>10/12/2020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C22BAA-9BB6-43DE-B3E7-D12690A7B325}" type="slidenum">
              <a:rPr lang="en-GB" smtClean="0"/>
              <a:t>‹#›</a:t>
            </a:fld>
            <a:endParaRPr lang="en-GB"/>
          </a:p>
        </p:txBody>
      </p:sp>
    </p:spTree>
    <p:extLst>
      <p:ext uri="{BB962C8B-B14F-4D97-AF65-F5344CB8AC3E}">
        <p14:creationId xmlns:p14="http://schemas.microsoft.com/office/powerpoint/2010/main" val="79391689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Hello everyone, I am </a:t>
            </a:r>
            <a:r>
              <a:rPr lang="en-GB" dirty="0" err="1"/>
              <a:t>Qianhui</a:t>
            </a:r>
            <a:r>
              <a:rPr lang="en-GB" dirty="0"/>
              <a:t> Men, I will present the work…. This is a joint work with …..</a:t>
            </a:r>
          </a:p>
        </p:txBody>
      </p:sp>
      <p:sp>
        <p:nvSpPr>
          <p:cNvPr id="4" name="Slide Number Placeholder 3"/>
          <p:cNvSpPr>
            <a:spLocks noGrp="1"/>
          </p:cNvSpPr>
          <p:nvPr>
            <p:ph type="sldNum" sz="quarter" idx="5"/>
          </p:nvPr>
        </p:nvSpPr>
        <p:spPr/>
        <p:txBody>
          <a:bodyPr/>
          <a:lstStyle/>
          <a:p>
            <a:fld id="{39C22BAA-9BB6-43DE-B3E7-D12690A7B325}" type="slidenum">
              <a:rPr lang="en-GB" smtClean="0"/>
              <a:t>1</a:t>
            </a:fld>
            <a:endParaRPr lang="en-GB"/>
          </a:p>
        </p:txBody>
      </p:sp>
    </p:spTree>
    <p:extLst>
      <p:ext uri="{BB962C8B-B14F-4D97-AF65-F5344CB8AC3E}">
        <p14:creationId xmlns:p14="http://schemas.microsoft.com/office/powerpoint/2010/main" val="4605165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9C22BAA-9BB6-43DE-B3E7-D12690A7B325}" type="slidenum">
              <a:rPr lang="en-GB" smtClean="0"/>
              <a:t>11</a:t>
            </a:fld>
            <a:endParaRPr lang="en-GB"/>
          </a:p>
        </p:txBody>
      </p:sp>
    </p:spTree>
    <p:extLst>
      <p:ext uri="{BB962C8B-B14F-4D97-AF65-F5344CB8AC3E}">
        <p14:creationId xmlns:p14="http://schemas.microsoft.com/office/powerpoint/2010/main" val="4037066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rapid development of motion sensing, human movements are easily captured with skeletal information. </a:t>
            </a:r>
          </a:p>
          <a:p>
            <a:r>
              <a:rPr lang="en-US" dirty="0"/>
              <a:t>Existing work mainly focus on recognizing the spatiotemporal patterns from a single character. </a:t>
            </a:r>
          </a:p>
          <a:p>
            <a:r>
              <a:rPr lang="en-US" dirty="0"/>
              <a:t>In this work, we address a more challenging problem of recognizing human-human interaction. </a:t>
            </a:r>
          </a:p>
          <a:p>
            <a:r>
              <a:rPr lang="en-US" dirty="0"/>
              <a:t>The challenge mainly comes from the large learning complexity in spatial domain since one more character appears in the scene.</a:t>
            </a:r>
            <a:endParaRPr lang="en-GB" dirty="0"/>
          </a:p>
        </p:txBody>
      </p:sp>
      <p:sp>
        <p:nvSpPr>
          <p:cNvPr id="4" name="Slide Number Placeholder 3"/>
          <p:cNvSpPr>
            <a:spLocks noGrp="1"/>
          </p:cNvSpPr>
          <p:nvPr>
            <p:ph type="sldNum" sz="quarter" idx="5"/>
          </p:nvPr>
        </p:nvSpPr>
        <p:spPr/>
        <p:txBody>
          <a:bodyPr/>
          <a:lstStyle/>
          <a:p>
            <a:fld id="{39C22BAA-9BB6-43DE-B3E7-D12690A7B325}" type="slidenum">
              <a:rPr lang="en-GB" smtClean="0"/>
              <a:t>2</a:t>
            </a:fld>
            <a:endParaRPr lang="en-GB"/>
          </a:p>
        </p:txBody>
      </p:sp>
    </p:spTree>
    <p:extLst>
      <p:ext uri="{BB962C8B-B14F-4D97-AF65-F5344CB8AC3E}">
        <p14:creationId xmlns:p14="http://schemas.microsoft.com/office/powerpoint/2010/main" val="2886967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existing work for action and interaction recognition mainly focus on modeling temporal variations, while in spatial domain only stacking joint features . </a:t>
            </a:r>
          </a:p>
          <a:p>
            <a:r>
              <a:rPr lang="en-US" dirty="0"/>
              <a:t>The lack of exploring spatial correlations among joints will lead to the ambiguity when representing actions. </a:t>
            </a:r>
          </a:p>
          <a:p>
            <a:r>
              <a:rPr lang="en-US" dirty="0"/>
              <a:t>Other branch of work only extracts features from individual characters, while ignoring the abundant mutual information between characters.</a:t>
            </a:r>
            <a:endParaRPr lang="en-GB" dirty="0"/>
          </a:p>
        </p:txBody>
      </p:sp>
      <p:sp>
        <p:nvSpPr>
          <p:cNvPr id="4" name="Slide Number Placeholder 3"/>
          <p:cNvSpPr>
            <a:spLocks noGrp="1"/>
          </p:cNvSpPr>
          <p:nvPr>
            <p:ph type="sldNum" sz="quarter" idx="5"/>
          </p:nvPr>
        </p:nvSpPr>
        <p:spPr/>
        <p:txBody>
          <a:bodyPr/>
          <a:lstStyle/>
          <a:p>
            <a:fld id="{39C22BAA-9BB6-43DE-B3E7-D12690A7B325}" type="slidenum">
              <a:rPr lang="en-GB" smtClean="0"/>
              <a:t>3</a:t>
            </a:fld>
            <a:endParaRPr lang="en-GB"/>
          </a:p>
        </p:txBody>
      </p:sp>
    </p:spTree>
    <p:extLst>
      <p:ext uri="{BB962C8B-B14F-4D97-AF65-F5344CB8AC3E}">
        <p14:creationId xmlns:p14="http://schemas.microsoft.com/office/powerpoint/2010/main" val="384340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work, we propose a two-stream recurrent network to jointly learn the explicit and implicit correlations with the two characters. </a:t>
            </a:r>
          </a:p>
          <a:p>
            <a:r>
              <a:rPr lang="en-US" dirty="0"/>
              <a:t>We first propose a PJD-</a:t>
            </a:r>
            <a:r>
              <a:rPr lang="en-US" dirty="0" err="1"/>
              <a:t>BiLSTM</a:t>
            </a:r>
            <a:r>
              <a:rPr lang="en-US" dirty="0"/>
              <a:t> to learn the explicit spatial-temporal dependencies by modeling the correlations between all joint pairs of two characters. </a:t>
            </a:r>
          </a:p>
          <a:p>
            <a:r>
              <a:rPr lang="en-US" dirty="0"/>
              <a:t>By modeling joint-pair level correlations, this stream is better at discriminating interactions with distinct patterns, such as kicking and punching that dominants by different body parts.</a:t>
            </a:r>
            <a:endParaRPr lang="en-GB" dirty="0"/>
          </a:p>
        </p:txBody>
      </p:sp>
      <p:sp>
        <p:nvSpPr>
          <p:cNvPr id="4" name="Slide Number Placeholder 3"/>
          <p:cNvSpPr>
            <a:spLocks noGrp="1"/>
          </p:cNvSpPr>
          <p:nvPr>
            <p:ph type="sldNum" sz="quarter" idx="5"/>
          </p:nvPr>
        </p:nvSpPr>
        <p:spPr/>
        <p:txBody>
          <a:bodyPr/>
          <a:lstStyle/>
          <a:p>
            <a:fld id="{39C22BAA-9BB6-43DE-B3E7-D12690A7B325}" type="slidenum">
              <a:rPr lang="en-GB" smtClean="0"/>
              <a:t>4</a:t>
            </a:fld>
            <a:endParaRPr lang="en-GB"/>
          </a:p>
        </p:txBody>
      </p:sp>
    </p:spTree>
    <p:extLst>
      <p:ext uri="{BB962C8B-B14F-4D97-AF65-F5344CB8AC3E}">
        <p14:creationId xmlns:p14="http://schemas.microsoft.com/office/powerpoint/2010/main" val="562797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then propose a FCGC-</a:t>
            </a:r>
            <a:r>
              <a:rPr lang="en-US" dirty="0" err="1"/>
              <a:t>BiLSTM</a:t>
            </a:r>
            <a:r>
              <a:rPr lang="en-US" dirty="0"/>
              <a:t> to capture implicit correlations by representing the interaction as graph, where the skeletal joints of the two characters are regarded as graph nodes. </a:t>
            </a:r>
          </a:p>
          <a:p>
            <a:r>
              <a:rPr lang="en-US" dirty="0"/>
              <a:t>The node connectivity of the graph is represented by A, and we make it to be adaptive to increase the flexibility of the graph representation. </a:t>
            </a:r>
          </a:p>
          <a:p>
            <a:r>
              <a:rPr lang="en-US" dirty="0"/>
              <a:t>We also incorporate the PJD features from the fully-connected graph as auxiliary information to support the spatial proximity in the graph structure. </a:t>
            </a:r>
          </a:p>
          <a:p>
            <a:r>
              <a:rPr lang="en-US" dirty="0"/>
              <a:t>By modeling joint-level correlations, this stream is able to tell interactions with subtl</a:t>
            </a:r>
            <a:r>
              <a:rPr lang="en-US" altLang="zh-CN" dirty="0"/>
              <a:t>e</a:t>
            </a:r>
            <a:r>
              <a:rPr lang="en-US" dirty="0"/>
              <a:t> differences, such as pushing and punching.</a:t>
            </a:r>
            <a:endParaRPr lang="en-GB" dirty="0"/>
          </a:p>
        </p:txBody>
      </p:sp>
      <p:sp>
        <p:nvSpPr>
          <p:cNvPr id="4" name="Slide Number Placeholder 3"/>
          <p:cNvSpPr>
            <a:spLocks noGrp="1"/>
          </p:cNvSpPr>
          <p:nvPr>
            <p:ph type="sldNum" sz="quarter" idx="5"/>
          </p:nvPr>
        </p:nvSpPr>
        <p:spPr/>
        <p:txBody>
          <a:bodyPr/>
          <a:lstStyle/>
          <a:p>
            <a:fld id="{39C22BAA-9BB6-43DE-B3E7-D12690A7B325}" type="slidenum">
              <a:rPr lang="en-GB" smtClean="0"/>
              <a:t>5</a:t>
            </a:fld>
            <a:endParaRPr lang="en-GB"/>
          </a:p>
        </p:txBody>
      </p:sp>
    </p:spTree>
    <p:extLst>
      <p:ext uri="{BB962C8B-B14F-4D97-AF65-F5344CB8AC3E}">
        <p14:creationId xmlns:p14="http://schemas.microsoft.com/office/powerpoint/2010/main" val="4040303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then propose a late fusion algorithm to take advantage of both streams by combining their prediction scores. </a:t>
            </a:r>
          </a:p>
          <a:p>
            <a:r>
              <a:rPr lang="en-GB" dirty="0"/>
              <a:t>The final score of each interaction sample is weighted from the two separate streams, and more weights are given to the stream with a larger information entropy that indicates a more discriminative classification of the certain interaction.  </a:t>
            </a:r>
          </a:p>
        </p:txBody>
      </p:sp>
      <p:sp>
        <p:nvSpPr>
          <p:cNvPr id="4" name="Slide Number Placeholder 3"/>
          <p:cNvSpPr>
            <a:spLocks noGrp="1"/>
          </p:cNvSpPr>
          <p:nvPr>
            <p:ph type="sldNum" sz="quarter" idx="5"/>
          </p:nvPr>
        </p:nvSpPr>
        <p:spPr/>
        <p:txBody>
          <a:bodyPr/>
          <a:lstStyle/>
          <a:p>
            <a:fld id="{39C22BAA-9BB6-43DE-B3E7-D12690A7B325}" type="slidenum">
              <a:rPr lang="en-GB" smtClean="0"/>
              <a:t>6</a:t>
            </a:fld>
            <a:endParaRPr lang="en-GB"/>
          </a:p>
        </p:txBody>
      </p:sp>
    </p:spTree>
    <p:extLst>
      <p:ext uri="{BB962C8B-B14F-4D97-AF65-F5344CB8AC3E}">
        <p14:creationId xmlns:p14="http://schemas.microsoft.com/office/powerpoint/2010/main" val="267186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the experimental results, we achieve the state-of-the-arts on the benchmark 3D interaction dataset. </a:t>
            </a:r>
          </a:p>
          <a:p>
            <a:r>
              <a:rPr lang="en-GB" dirty="0"/>
              <a:t>And the late fusion has shown its advantage over single streams. </a:t>
            </a:r>
          </a:p>
          <a:p>
            <a:r>
              <a:rPr lang="en-GB" dirty="0"/>
              <a:t>To test the generality of our work, we also evaluate on 2D key joint in RGB videos, and we outperform the models using RGB features and achieve comparable results with the modality of RGB plus skeleton.</a:t>
            </a:r>
          </a:p>
        </p:txBody>
      </p:sp>
      <p:sp>
        <p:nvSpPr>
          <p:cNvPr id="4" name="Slide Number Placeholder 3"/>
          <p:cNvSpPr>
            <a:spLocks noGrp="1"/>
          </p:cNvSpPr>
          <p:nvPr>
            <p:ph type="sldNum" sz="quarter" idx="5"/>
          </p:nvPr>
        </p:nvSpPr>
        <p:spPr/>
        <p:txBody>
          <a:bodyPr/>
          <a:lstStyle/>
          <a:p>
            <a:fld id="{39C22BAA-9BB6-43DE-B3E7-D12690A7B325}" type="slidenum">
              <a:rPr lang="en-GB" smtClean="0"/>
              <a:t>7</a:t>
            </a:fld>
            <a:endParaRPr lang="en-GB"/>
          </a:p>
        </p:txBody>
      </p:sp>
    </p:spTree>
    <p:extLst>
      <p:ext uri="{BB962C8B-B14F-4D97-AF65-F5344CB8AC3E}">
        <p14:creationId xmlns:p14="http://schemas.microsoft.com/office/powerpoint/2010/main" val="951084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the future, we would like to combine RGB features and skeleton information to jointly learn the representative features for human interaction.</a:t>
            </a:r>
          </a:p>
        </p:txBody>
      </p:sp>
      <p:sp>
        <p:nvSpPr>
          <p:cNvPr id="4" name="Slide Number Placeholder 3"/>
          <p:cNvSpPr>
            <a:spLocks noGrp="1"/>
          </p:cNvSpPr>
          <p:nvPr>
            <p:ph type="sldNum" sz="quarter" idx="5"/>
          </p:nvPr>
        </p:nvSpPr>
        <p:spPr/>
        <p:txBody>
          <a:bodyPr/>
          <a:lstStyle/>
          <a:p>
            <a:fld id="{39C22BAA-9BB6-43DE-B3E7-D12690A7B325}" type="slidenum">
              <a:rPr lang="en-GB" smtClean="0"/>
              <a:t>8</a:t>
            </a:fld>
            <a:endParaRPr lang="en-GB"/>
          </a:p>
        </p:txBody>
      </p:sp>
    </p:spTree>
    <p:extLst>
      <p:ext uri="{BB962C8B-B14F-4D97-AF65-F5344CB8AC3E}">
        <p14:creationId xmlns:p14="http://schemas.microsoft.com/office/powerpoint/2010/main" val="834693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9C22BAA-9BB6-43DE-B3E7-D12690A7B325}" type="slidenum">
              <a:rPr lang="en-GB" smtClean="0"/>
              <a:t>10</a:t>
            </a:fld>
            <a:endParaRPr lang="en-GB"/>
          </a:p>
        </p:txBody>
      </p:sp>
    </p:spTree>
    <p:extLst>
      <p:ext uri="{BB962C8B-B14F-4D97-AF65-F5344CB8AC3E}">
        <p14:creationId xmlns:p14="http://schemas.microsoft.com/office/powerpoint/2010/main" val="4123175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9" name="副標題 8"/>
          <p:cNvSpPr>
            <a:spLocks noGrp="1"/>
          </p:cNvSpPr>
          <p:nvPr>
            <p:ph type="subTitle" idx="1"/>
          </p:nvPr>
        </p:nvSpPr>
        <p:spPr>
          <a:xfrm>
            <a:off x="609600" y="3699804"/>
            <a:ext cx="11074400" cy="1143000"/>
          </a:xfrm>
        </p:spPr>
        <p:txBody>
          <a:bodyPr>
            <a:noAutofit/>
            <a:scene3d>
              <a:camera prst="orthographicFront"/>
              <a:lightRig rig="threePt" dir="t"/>
            </a:scene3d>
            <a:sp3d extrusionH="57150">
              <a:bevelT w="82550" h="38100" prst="coolSlant"/>
            </a:sp3d>
          </a:bodyPr>
          <a:lstStyle>
            <a:lvl1pPr marL="0" indent="0" algn="ctr">
              <a:buNone/>
              <a:defRPr sz="2000" b="1" spc="100" baseline="0">
                <a:solidFill>
                  <a:schemeClr val="tx2">
                    <a:lumMod val="25000"/>
                  </a:schemeClr>
                </a:solidFill>
              </a:defRPr>
            </a:lvl1pPr>
            <a:lvl2pPr marL="457189" indent="0" algn="ctr">
              <a:buNone/>
            </a:lvl2pPr>
            <a:lvl3pPr marL="914378" indent="0" algn="ctr">
              <a:buNone/>
            </a:lvl3pPr>
            <a:lvl4pPr marL="1371566" indent="0" algn="ctr">
              <a:buNone/>
            </a:lvl4pPr>
            <a:lvl5pPr marL="1828754" indent="0" algn="ctr">
              <a:buNone/>
            </a:lvl5pPr>
            <a:lvl6pPr marL="2285943" indent="0" algn="ctr">
              <a:buNone/>
            </a:lvl6pPr>
            <a:lvl7pPr marL="2743132" indent="0" algn="ctr">
              <a:buNone/>
            </a:lvl7pPr>
            <a:lvl8pPr marL="3200320" indent="0" algn="ctr">
              <a:buNone/>
            </a:lvl8pPr>
            <a:lvl9pPr marL="3657509" indent="0" algn="ctr">
              <a:buNone/>
            </a:lvl9pPr>
          </a:lstStyle>
          <a:p>
            <a:endParaRPr kumimoji="0" lang="en-US" dirty="0"/>
          </a:p>
        </p:txBody>
      </p:sp>
      <p:sp>
        <p:nvSpPr>
          <p:cNvPr id="28" name="標題 27"/>
          <p:cNvSpPr>
            <a:spLocks noGrp="1"/>
          </p:cNvSpPr>
          <p:nvPr>
            <p:ph type="ctrTitle"/>
          </p:nvPr>
        </p:nvSpPr>
        <p:spPr>
          <a:xfrm>
            <a:off x="609600" y="1433732"/>
            <a:ext cx="11074400" cy="1981200"/>
          </a:xfrm>
          <a:ln w="6350" cap="rnd">
            <a:noFill/>
          </a:ln>
        </p:spPr>
        <p:txBody>
          <a:bodyPr anchor="b" anchorCtr="0">
            <a:noAutofit/>
            <a:scene3d>
              <a:camera prst="orthographicFront"/>
              <a:lightRig rig="threePt" dir="t"/>
            </a:scene3d>
            <a:sp3d extrusionH="57150">
              <a:bevelT w="82550" h="38100" prst="coolSlant"/>
            </a:sp3d>
          </a:bodyPr>
          <a:lstStyle>
            <a:lvl1pPr algn="ctr">
              <a:defRPr lang="en-US" sz="3600" b="1" dirty="0">
                <a:ln w="3200">
                  <a:solidFill>
                    <a:schemeClr val="bg2">
                      <a:shade val="75000"/>
                      <a:alpha val="25000"/>
                    </a:schemeClr>
                  </a:solidFill>
                  <a:prstDash val="solid"/>
                  <a:round/>
                </a:ln>
                <a:solidFill>
                  <a:schemeClr val="bg1">
                    <a:lumMod val="85000"/>
                    <a:lumOff val="15000"/>
                  </a:schemeClr>
                </a:solidFill>
                <a:effectLst>
                  <a:innerShdw blurRad="50800" dist="25400" dir="13500000">
                    <a:srgbClr val="000000">
                      <a:alpha val="70000"/>
                    </a:srgbClr>
                  </a:innerShdw>
                </a:effectLst>
              </a:defRPr>
            </a:lvl1pPr>
          </a:lstStyle>
          <a:p>
            <a:endParaRPr kumimoji="0" lang="en-US" dirty="0"/>
          </a:p>
        </p:txBody>
      </p:sp>
      <p:cxnSp>
        <p:nvCxnSpPr>
          <p:cNvPr id="8" name="直線接點 7"/>
          <p:cNvCxnSpPr/>
          <p:nvPr/>
        </p:nvCxnSpPr>
        <p:spPr>
          <a:xfrm>
            <a:off x="1951501" y="3550127"/>
            <a:ext cx="39624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6278099" y="3550127"/>
            <a:ext cx="39624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橢圓 13"/>
          <p:cNvSpPr/>
          <p:nvPr/>
        </p:nvSpPr>
        <p:spPr>
          <a:xfrm>
            <a:off x="6053797" y="3526303"/>
            <a:ext cx="6096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sz="1800" dirty="0"/>
          </a:p>
        </p:txBody>
      </p:sp>
      <p:sp>
        <p:nvSpPr>
          <p:cNvPr id="15" name="日期版面配置區 14"/>
          <p:cNvSpPr>
            <a:spLocks noGrp="1"/>
          </p:cNvSpPr>
          <p:nvPr>
            <p:ph type="dt" sz="half" idx="10"/>
          </p:nvPr>
        </p:nvSpPr>
        <p:spPr/>
        <p:txBody>
          <a:bodyPr/>
          <a:lstStyle/>
          <a:p>
            <a:fld id="{6B8FCD7C-AFA1-427A-A733-FAAFF5968009}" type="datetime1">
              <a:rPr lang="en-GB" smtClean="0"/>
              <a:t>10/12/2020</a:t>
            </a:fld>
            <a:endParaRPr lang="en-GB"/>
          </a:p>
        </p:txBody>
      </p:sp>
      <p:sp>
        <p:nvSpPr>
          <p:cNvPr id="16" name="投影片編號版面配置區 15"/>
          <p:cNvSpPr>
            <a:spLocks noGrp="1"/>
          </p:cNvSpPr>
          <p:nvPr>
            <p:ph type="sldNum" sz="quarter" idx="11"/>
          </p:nvPr>
        </p:nvSpPr>
        <p:spPr/>
        <p:txBody>
          <a:bodyPr/>
          <a:lstStyle/>
          <a:p>
            <a:fld id="{03C53208-37B1-4C2B-82C1-C02C6BAB97A7}" type="slidenum">
              <a:rPr lang="en-GB" smtClean="0"/>
              <a:t>‹#›</a:t>
            </a:fld>
            <a:endParaRPr lang="en-GB"/>
          </a:p>
        </p:txBody>
      </p:sp>
      <p:sp>
        <p:nvSpPr>
          <p:cNvPr id="17" name="頁尾版面配置區 16"/>
          <p:cNvSpPr>
            <a:spLocks noGrp="1"/>
          </p:cNvSpPr>
          <p:nvPr>
            <p:ph type="ftr" sz="quarter" idx="12"/>
          </p:nvPr>
        </p:nvSpPr>
        <p:spPr/>
        <p:txBody>
          <a:bodyPr/>
          <a:lstStyle/>
          <a:p>
            <a:endParaRPr lang="en-GB"/>
          </a:p>
        </p:txBody>
      </p:sp>
    </p:spTree>
    <p:extLst>
      <p:ext uri="{BB962C8B-B14F-4D97-AF65-F5344CB8AC3E}">
        <p14:creationId xmlns:p14="http://schemas.microsoft.com/office/powerpoint/2010/main" val="2907260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en-US" altLang="zh-TW"/>
              <a:t>Click to edit Master title style</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en-US" altLang="zh-TW"/>
              <a:t>Click to edit Master text styles</a:t>
            </a:r>
          </a:p>
          <a:p>
            <a:pPr lvl="1" eaLnBrk="1" latinLnBrk="0" hangingPunct="1"/>
            <a:r>
              <a:rPr lang="en-US" altLang="zh-TW"/>
              <a:t>Second level</a:t>
            </a:r>
          </a:p>
          <a:p>
            <a:pPr lvl="2" eaLnBrk="1" latinLnBrk="0" hangingPunct="1"/>
            <a:r>
              <a:rPr lang="en-US" altLang="zh-TW"/>
              <a:t>Third level</a:t>
            </a:r>
          </a:p>
          <a:p>
            <a:pPr lvl="3" eaLnBrk="1" latinLnBrk="0" hangingPunct="1"/>
            <a:r>
              <a:rPr lang="en-US" altLang="zh-TW"/>
              <a:t>Fourth level</a:t>
            </a:r>
          </a:p>
          <a:p>
            <a:pPr lvl="4" eaLnBrk="1" latinLnBrk="0" hangingPunct="1"/>
            <a:r>
              <a:rPr lang="en-US" altLang="zh-TW"/>
              <a:t>Fifth level</a:t>
            </a:r>
            <a:endParaRPr kumimoji="0" lang="en-US"/>
          </a:p>
        </p:txBody>
      </p:sp>
      <p:sp>
        <p:nvSpPr>
          <p:cNvPr id="4" name="日期版面配置區 3"/>
          <p:cNvSpPr>
            <a:spLocks noGrp="1"/>
          </p:cNvSpPr>
          <p:nvPr>
            <p:ph type="dt" sz="half" idx="10"/>
          </p:nvPr>
        </p:nvSpPr>
        <p:spPr/>
        <p:txBody>
          <a:bodyPr/>
          <a:lstStyle/>
          <a:p>
            <a:fld id="{5B10C4B2-27B4-49B7-AF09-69A8474BCD2B}" type="datetime1">
              <a:rPr lang="en-GB" smtClean="0"/>
              <a:t>10/12/2020</a:t>
            </a:fld>
            <a:endParaRPr lang="en-GB"/>
          </a:p>
        </p:txBody>
      </p:sp>
      <p:sp>
        <p:nvSpPr>
          <p:cNvPr id="5" name="頁尾版面配置區 4"/>
          <p:cNvSpPr>
            <a:spLocks noGrp="1"/>
          </p:cNvSpPr>
          <p:nvPr>
            <p:ph type="ftr" sz="quarter" idx="11"/>
          </p:nvPr>
        </p:nvSpPr>
        <p:spPr/>
        <p:txBody>
          <a:bodyPr/>
          <a:lstStyle/>
          <a:p>
            <a:endParaRPr lang="en-GB"/>
          </a:p>
        </p:txBody>
      </p:sp>
      <p:sp>
        <p:nvSpPr>
          <p:cNvPr id="6" name="投影片編號版面配置區 5"/>
          <p:cNvSpPr>
            <a:spLocks noGrp="1"/>
          </p:cNvSpPr>
          <p:nvPr>
            <p:ph type="sldNum" sz="quarter" idx="12"/>
          </p:nvPr>
        </p:nvSpPr>
        <p:spPr/>
        <p:txBody>
          <a:bodyPr/>
          <a:lstStyle/>
          <a:p>
            <a:fld id="{03C53208-37B1-4C2B-82C1-C02C6BAB97A7}" type="slidenum">
              <a:rPr lang="en-GB" smtClean="0"/>
              <a:t>‹#›</a:t>
            </a:fld>
            <a:endParaRPr lang="en-GB"/>
          </a:p>
        </p:txBody>
      </p:sp>
    </p:spTree>
    <p:extLst>
      <p:ext uri="{BB962C8B-B14F-4D97-AF65-F5344CB8AC3E}">
        <p14:creationId xmlns:p14="http://schemas.microsoft.com/office/powerpoint/2010/main" val="1786307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839200" y="274642"/>
            <a:ext cx="2743200" cy="5851525"/>
          </a:xfrm>
        </p:spPr>
        <p:txBody>
          <a:bodyPr vert="eaVert"/>
          <a:lstStyle/>
          <a:p>
            <a:r>
              <a:rPr kumimoji="0" lang="en-US" altLang="zh-TW"/>
              <a:t>Click to edit Master title style</a:t>
            </a:r>
            <a:endParaRPr kumimoji="0" lang="en-US"/>
          </a:p>
        </p:txBody>
      </p:sp>
      <p:sp>
        <p:nvSpPr>
          <p:cNvPr id="3" name="直排文字版面配置區 2"/>
          <p:cNvSpPr>
            <a:spLocks noGrp="1"/>
          </p:cNvSpPr>
          <p:nvPr>
            <p:ph type="body" orient="vert" idx="1"/>
          </p:nvPr>
        </p:nvSpPr>
        <p:spPr>
          <a:xfrm>
            <a:off x="609601" y="274642"/>
            <a:ext cx="8026400" cy="5851525"/>
          </a:xfrm>
        </p:spPr>
        <p:txBody>
          <a:bodyPr vert="eaVert"/>
          <a:lstStyle/>
          <a:p>
            <a:pPr lvl="0" eaLnBrk="1" latinLnBrk="0" hangingPunct="1"/>
            <a:r>
              <a:rPr lang="en-US" altLang="zh-TW"/>
              <a:t>Click to edit Master text styles</a:t>
            </a:r>
          </a:p>
          <a:p>
            <a:pPr lvl="1" eaLnBrk="1" latinLnBrk="0" hangingPunct="1"/>
            <a:r>
              <a:rPr lang="en-US" altLang="zh-TW"/>
              <a:t>Second level</a:t>
            </a:r>
          </a:p>
          <a:p>
            <a:pPr lvl="2" eaLnBrk="1" latinLnBrk="0" hangingPunct="1"/>
            <a:r>
              <a:rPr lang="en-US" altLang="zh-TW"/>
              <a:t>Third level</a:t>
            </a:r>
          </a:p>
          <a:p>
            <a:pPr lvl="3" eaLnBrk="1" latinLnBrk="0" hangingPunct="1"/>
            <a:r>
              <a:rPr lang="en-US" altLang="zh-TW"/>
              <a:t>Fourth level</a:t>
            </a:r>
          </a:p>
          <a:p>
            <a:pPr lvl="4" eaLnBrk="1" latinLnBrk="0" hangingPunct="1"/>
            <a:r>
              <a:rPr lang="en-US" altLang="zh-TW"/>
              <a:t>Fifth level</a:t>
            </a:r>
            <a:endParaRPr kumimoji="0" lang="en-US"/>
          </a:p>
        </p:txBody>
      </p:sp>
      <p:sp>
        <p:nvSpPr>
          <p:cNvPr id="4" name="日期版面配置區 3"/>
          <p:cNvSpPr>
            <a:spLocks noGrp="1"/>
          </p:cNvSpPr>
          <p:nvPr>
            <p:ph type="dt" sz="half" idx="10"/>
          </p:nvPr>
        </p:nvSpPr>
        <p:spPr/>
        <p:txBody>
          <a:bodyPr/>
          <a:lstStyle/>
          <a:p>
            <a:fld id="{2852A9A0-0B5C-48F1-B958-83B6FFE2BC46}" type="datetime1">
              <a:rPr lang="en-GB" smtClean="0"/>
              <a:t>10/12/2020</a:t>
            </a:fld>
            <a:endParaRPr lang="en-GB"/>
          </a:p>
        </p:txBody>
      </p:sp>
      <p:sp>
        <p:nvSpPr>
          <p:cNvPr id="5" name="頁尾版面配置區 4"/>
          <p:cNvSpPr>
            <a:spLocks noGrp="1"/>
          </p:cNvSpPr>
          <p:nvPr>
            <p:ph type="ftr" sz="quarter" idx="11"/>
          </p:nvPr>
        </p:nvSpPr>
        <p:spPr/>
        <p:txBody>
          <a:bodyPr/>
          <a:lstStyle/>
          <a:p>
            <a:endParaRPr lang="en-GB"/>
          </a:p>
        </p:txBody>
      </p:sp>
      <p:sp>
        <p:nvSpPr>
          <p:cNvPr id="6" name="投影片編號版面配置區 5"/>
          <p:cNvSpPr>
            <a:spLocks noGrp="1"/>
          </p:cNvSpPr>
          <p:nvPr>
            <p:ph type="sldNum" sz="quarter" idx="12"/>
          </p:nvPr>
        </p:nvSpPr>
        <p:spPr/>
        <p:txBody>
          <a:bodyPr/>
          <a:lstStyle/>
          <a:p>
            <a:fld id="{03C53208-37B1-4C2B-82C1-C02C6BAB97A7}" type="slidenum">
              <a:rPr lang="en-GB" smtClean="0"/>
              <a:t>‹#›</a:t>
            </a:fld>
            <a:endParaRPr lang="en-GB"/>
          </a:p>
        </p:txBody>
      </p:sp>
    </p:spTree>
    <p:extLst>
      <p:ext uri="{BB962C8B-B14F-4D97-AF65-F5344CB8AC3E}">
        <p14:creationId xmlns:p14="http://schemas.microsoft.com/office/powerpoint/2010/main" val="1069225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9" name="投影片編號版面配置區 8"/>
          <p:cNvSpPr>
            <a:spLocks noGrp="1"/>
          </p:cNvSpPr>
          <p:nvPr>
            <p:ph type="sldNum" sz="quarter" idx="12"/>
          </p:nvPr>
        </p:nvSpPr>
        <p:spPr/>
        <p:txBody>
          <a:bodyPr/>
          <a:lstStyle/>
          <a:p>
            <a:fld id="{03C53208-37B1-4C2B-82C1-C02C6BAB97A7}" type="slidenum">
              <a:rPr lang="en-GB" smtClean="0"/>
              <a:t>‹#›</a:t>
            </a:fld>
            <a:endParaRPr lang="en-GB"/>
          </a:p>
        </p:txBody>
      </p:sp>
      <p:sp>
        <p:nvSpPr>
          <p:cNvPr id="8" name="頁尾版面配置區 7"/>
          <p:cNvSpPr>
            <a:spLocks noGrp="1"/>
          </p:cNvSpPr>
          <p:nvPr>
            <p:ph type="ftr" sz="quarter" idx="11"/>
          </p:nvPr>
        </p:nvSpPr>
        <p:spPr/>
        <p:txBody>
          <a:bodyPr/>
          <a:lstStyle/>
          <a:p>
            <a:endParaRPr lang="en-GB"/>
          </a:p>
        </p:txBody>
      </p:sp>
      <p:sp>
        <p:nvSpPr>
          <p:cNvPr id="7" name="日期版面配置區 6"/>
          <p:cNvSpPr>
            <a:spLocks noGrp="1"/>
          </p:cNvSpPr>
          <p:nvPr>
            <p:ph type="dt" sz="half" idx="10"/>
          </p:nvPr>
        </p:nvSpPr>
        <p:spPr/>
        <p:txBody>
          <a:bodyPr/>
          <a:lstStyle/>
          <a:p>
            <a:fld id="{3A869C0B-695F-4D5D-9929-8D1FAF7543BD}" type="datetime1">
              <a:rPr lang="en-GB" smtClean="0"/>
              <a:t>10/12/2020</a:t>
            </a:fld>
            <a:endParaRPr lang="en-GB"/>
          </a:p>
        </p:txBody>
      </p:sp>
      <p:sp>
        <p:nvSpPr>
          <p:cNvPr id="3" name="文字版面配置區 2"/>
          <p:cNvSpPr>
            <a:spLocks noGrp="1"/>
          </p:cNvSpPr>
          <p:nvPr>
            <p:ph type="body" idx="1"/>
          </p:nvPr>
        </p:nvSpPr>
        <p:spPr>
          <a:xfrm>
            <a:off x="609600" y="1399593"/>
            <a:ext cx="5386917"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lumMod val="25000"/>
                  </a:schemeClr>
                </a:solidFill>
              </a:defRPr>
            </a:lvl1pPr>
            <a:lvl2pPr>
              <a:buNone/>
              <a:defRPr sz="2000" b="1"/>
            </a:lvl2pPr>
            <a:lvl3pPr>
              <a:buNone/>
              <a:defRPr sz="1800" b="1"/>
            </a:lvl3pPr>
            <a:lvl4pPr>
              <a:buNone/>
              <a:defRPr sz="1600" b="1"/>
            </a:lvl4pPr>
            <a:lvl5pPr>
              <a:buNone/>
              <a:defRPr sz="1600" b="1"/>
            </a:lvl5pPr>
          </a:lstStyle>
          <a:p>
            <a:pPr lvl="0" eaLnBrk="1" latinLnBrk="0" hangingPunct="1"/>
            <a:endParaRPr kumimoji="0" lang="en-US" altLang="zh-TW" dirty="0"/>
          </a:p>
        </p:txBody>
      </p:sp>
      <p:sp>
        <p:nvSpPr>
          <p:cNvPr id="32" name="內容版面配置區 31"/>
          <p:cNvSpPr>
            <a:spLocks noGrp="1"/>
          </p:cNvSpPr>
          <p:nvPr>
            <p:ph sz="half" idx="2"/>
          </p:nvPr>
        </p:nvSpPr>
        <p:spPr>
          <a:xfrm>
            <a:off x="609601" y="2201896"/>
            <a:ext cx="5384800" cy="3913632"/>
          </a:xfrm>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en-US" altLang="zh-TW" dirty="0"/>
              <a:t>Click to edit Master text styles</a:t>
            </a:r>
          </a:p>
          <a:p>
            <a:pPr lvl="1" eaLnBrk="1" latinLnBrk="0" hangingPunct="1"/>
            <a:r>
              <a:rPr lang="en-US" altLang="zh-TW" dirty="0"/>
              <a:t>Second level</a:t>
            </a:r>
          </a:p>
          <a:p>
            <a:pPr lvl="2" eaLnBrk="1" latinLnBrk="0" hangingPunct="1"/>
            <a:r>
              <a:rPr lang="en-US" altLang="zh-TW" dirty="0"/>
              <a:t>Third level</a:t>
            </a:r>
          </a:p>
          <a:p>
            <a:pPr lvl="3" eaLnBrk="1" latinLnBrk="0" hangingPunct="1"/>
            <a:r>
              <a:rPr lang="en-US" altLang="zh-TW" dirty="0"/>
              <a:t>Fourth level</a:t>
            </a:r>
          </a:p>
          <a:p>
            <a:pPr lvl="4" eaLnBrk="1" latinLnBrk="0" hangingPunct="1"/>
            <a:r>
              <a:rPr lang="en-US" altLang="zh-TW" dirty="0"/>
              <a:t>Fifth level</a:t>
            </a:r>
            <a:endParaRPr kumimoji="0" lang="en-US" dirty="0"/>
          </a:p>
          <a:p>
            <a:pPr lvl="0" eaLnBrk="1" latinLnBrk="0" hangingPunct="1"/>
            <a:endParaRPr kumimoji="0" lang="en-US" dirty="0"/>
          </a:p>
        </p:txBody>
      </p:sp>
      <p:sp>
        <p:nvSpPr>
          <p:cNvPr id="34" name="內容版面配置區 33"/>
          <p:cNvSpPr>
            <a:spLocks noGrp="1"/>
          </p:cNvSpPr>
          <p:nvPr>
            <p:ph sz="quarter" idx="4"/>
          </p:nvPr>
        </p:nvSpPr>
        <p:spPr>
          <a:xfrm>
            <a:off x="6199717" y="2201896"/>
            <a:ext cx="5384800" cy="3913632"/>
          </a:xfrm>
        </p:spPr>
        <p:txBody>
          <a:bodyPr/>
          <a:lstStyle>
            <a:lvl1pPr marL="274313" marR="0" indent="-274313" algn="l" defTabSz="914400" rtl="0" eaLnBrk="1" fontAlgn="auto" latinLnBrk="0" hangingPunct="1">
              <a:lnSpc>
                <a:spcPct val="100000"/>
              </a:lnSpc>
              <a:spcBef>
                <a:spcPts val="600"/>
              </a:spcBef>
              <a:spcAft>
                <a:spcPts val="0"/>
              </a:spcAft>
              <a:buClr>
                <a:srgbClr val="C0504D"/>
              </a:buClr>
              <a:buSzPct val="85000"/>
              <a:buFont typeface="Wingdings 2"/>
              <a:buChar char=""/>
              <a:tabLst/>
              <a:defRPr/>
            </a:lvl1pPr>
            <a:lvl2pPr marL="640064" marR="0" indent="-274313" algn="l" defTabSz="914400" rtl="0" eaLnBrk="1" fontAlgn="auto" latinLnBrk="0" hangingPunct="1">
              <a:lnSpc>
                <a:spcPct val="100000"/>
              </a:lnSpc>
              <a:spcBef>
                <a:spcPts val="300"/>
              </a:spcBef>
              <a:spcAft>
                <a:spcPts val="0"/>
              </a:spcAft>
              <a:buClr>
                <a:srgbClr val="C0504D">
                  <a:shade val="75000"/>
                </a:srgbClr>
              </a:buClr>
              <a:buSzPct val="85000"/>
              <a:buFont typeface="Wingdings 2"/>
              <a:buChar char=""/>
              <a:tabLst/>
              <a:defRPr/>
            </a:lvl2pPr>
            <a:lvl3pPr marL="1005815" marR="0" indent="-228594" algn="l" defTabSz="914400" rtl="0" eaLnBrk="1" fontAlgn="auto" latinLnBrk="0" hangingPunct="1">
              <a:lnSpc>
                <a:spcPct val="100000"/>
              </a:lnSpc>
              <a:spcBef>
                <a:spcPts val="300"/>
              </a:spcBef>
              <a:spcAft>
                <a:spcPts val="0"/>
              </a:spcAft>
              <a:buClr>
                <a:srgbClr val="C0504D">
                  <a:shade val="50000"/>
                </a:srgbClr>
              </a:buClr>
              <a:buSzPct val="85000"/>
              <a:buFont typeface="Wingdings 2"/>
              <a:buChar char=""/>
              <a:tabLst/>
              <a:defRPr/>
            </a:lvl3pPr>
            <a:lvl4pPr marL="1280128" marR="0" indent="-228594" algn="l" defTabSz="914400" rtl="0" eaLnBrk="1" fontAlgn="auto" latinLnBrk="0" hangingPunct="1">
              <a:lnSpc>
                <a:spcPct val="100000"/>
              </a:lnSpc>
              <a:spcBef>
                <a:spcPts val="300"/>
              </a:spcBef>
              <a:spcAft>
                <a:spcPts val="0"/>
              </a:spcAft>
              <a:buClr>
                <a:srgbClr val="C0504D">
                  <a:shade val="75000"/>
                </a:srgbClr>
              </a:buClr>
              <a:buSzPct val="85000"/>
              <a:buFont typeface="Wingdings 2" pitchFamily="18" charset="2"/>
              <a:buChar char=""/>
              <a:tabLst/>
              <a:defRPr/>
            </a:lvl4pPr>
            <a:lvl5pPr marL="1554441" marR="0" indent="-228594" algn="l" defTabSz="914400" rtl="0" eaLnBrk="1" fontAlgn="auto" latinLnBrk="0" hangingPunct="1">
              <a:lnSpc>
                <a:spcPct val="100000"/>
              </a:lnSpc>
              <a:spcBef>
                <a:spcPts val="340"/>
              </a:spcBef>
              <a:spcAft>
                <a:spcPts val="0"/>
              </a:spcAft>
              <a:buClr>
                <a:srgbClr val="C0504D">
                  <a:shade val="75000"/>
                </a:srgbClr>
              </a:buClr>
              <a:buSzPct val="85000"/>
              <a:buFont typeface="Wingdings 2" pitchFamily="18" charset="2"/>
              <a:buChar char=""/>
              <a:tabLst/>
              <a:defRPr/>
            </a:lvl5pPr>
          </a:lstStyle>
          <a:p>
            <a:pPr marL="274313" marR="0" lvl="0" indent="-274313" algn="l" defTabSz="914400" rtl="0" eaLnBrk="1" fontAlgn="auto" latinLnBrk="0" hangingPunct="1">
              <a:lnSpc>
                <a:spcPct val="100000"/>
              </a:lnSpc>
              <a:spcBef>
                <a:spcPts val="600"/>
              </a:spcBef>
              <a:spcAft>
                <a:spcPts val="0"/>
              </a:spcAft>
              <a:buClr>
                <a:srgbClr val="C0504D"/>
              </a:buClr>
              <a:buSzPct val="85000"/>
              <a:buFont typeface="Wingdings 2"/>
              <a:buChar char=""/>
              <a:tabLst/>
              <a:defRPr/>
            </a:pPr>
            <a:r>
              <a:rPr kumimoji="0" lang="en-US" altLang="zh-TW" sz="2600" b="0" i="0" u="none" strike="noStrike" kern="1200" cap="none" spc="0" normalizeH="0" baseline="0" noProof="0" dirty="0">
                <a:ln>
                  <a:noFill/>
                </a:ln>
                <a:solidFill>
                  <a:prstClr val="black">
                    <a:lumMod val="85000"/>
                    <a:lumOff val="15000"/>
                  </a:prstClr>
                </a:solidFill>
                <a:effectLst/>
                <a:uLnTx/>
                <a:uFillTx/>
                <a:latin typeface="+mn-lt"/>
                <a:cs typeface="+mn-cs"/>
              </a:rPr>
              <a:t>Click to edit Master text styles</a:t>
            </a:r>
          </a:p>
          <a:p>
            <a:pPr marL="640064" marR="0" lvl="1" indent="-274313" algn="l" defTabSz="914400" rtl="0" eaLnBrk="1" fontAlgn="auto" latinLnBrk="0" hangingPunct="1">
              <a:lnSpc>
                <a:spcPct val="100000"/>
              </a:lnSpc>
              <a:spcBef>
                <a:spcPts val="300"/>
              </a:spcBef>
              <a:spcAft>
                <a:spcPts val="0"/>
              </a:spcAft>
              <a:buClr>
                <a:srgbClr val="C0504D">
                  <a:shade val="75000"/>
                </a:srgbClr>
              </a:buClr>
              <a:buSzPct val="85000"/>
              <a:buFont typeface="Wingdings 2"/>
              <a:buChar char=""/>
              <a:tabLst/>
              <a:defRPr/>
            </a:pPr>
            <a:r>
              <a:rPr kumimoji="0" lang="en-US" altLang="zh-TW" sz="2400" b="0" i="0" u="none" strike="noStrike" kern="1200" cap="none" spc="0" normalizeH="0" baseline="0" noProof="0" dirty="0">
                <a:ln>
                  <a:noFill/>
                </a:ln>
                <a:solidFill>
                  <a:srgbClr val="EEECE1">
                    <a:lumMod val="25000"/>
                  </a:srgbClr>
                </a:solidFill>
                <a:effectLst/>
                <a:uLnTx/>
                <a:uFillTx/>
                <a:latin typeface="+mn-lt"/>
                <a:cs typeface="+mn-cs"/>
              </a:rPr>
              <a:t>Second level</a:t>
            </a:r>
          </a:p>
          <a:p>
            <a:pPr marL="1005815" marR="0" lvl="2" indent="-228594" algn="l" defTabSz="914400" rtl="0" eaLnBrk="1" fontAlgn="auto" latinLnBrk="0" hangingPunct="1">
              <a:lnSpc>
                <a:spcPct val="100000"/>
              </a:lnSpc>
              <a:spcBef>
                <a:spcPts val="300"/>
              </a:spcBef>
              <a:spcAft>
                <a:spcPts val="0"/>
              </a:spcAft>
              <a:buClr>
                <a:srgbClr val="C0504D">
                  <a:shade val="50000"/>
                </a:srgbClr>
              </a:buClr>
              <a:buSzPct val="85000"/>
              <a:buFont typeface="Wingdings 2"/>
              <a:buChar char=""/>
              <a:tabLst/>
              <a:defRPr/>
            </a:pPr>
            <a:r>
              <a:rPr kumimoji="0" lang="en-US" altLang="zh-TW" sz="2100" b="0" i="0" u="none" strike="noStrike" kern="1200" cap="none" spc="0" normalizeH="0" baseline="0" noProof="0" dirty="0">
                <a:ln>
                  <a:noFill/>
                </a:ln>
                <a:solidFill>
                  <a:srgbClr val="EEECE1">
                    <a:lumMod val="25000"/>
                  </a:srgbClr>
                </a:solidFill>
                <a:effectLst/>
                <a:uLnTx/>
                <a:uFillTx/>
                <a:latin typeface="+mn-lt"/>
                <a:cs typeface="+mn-cs"/>
              </a:rPr>
              <a:t>Third level</a:t>
            </a:r>
          </a:p>
          <a:p>
            <a:pPr marL="1280128" marR="0" lvl="3" indent="-228594" algn="l" defTabSz="914400" rtl="0" eaLnBrk="1" fontAlgn="auto" latinLnBrk="0" hangingPunct="1">
              <a:lnSpc>
                <a:spcPct val="100000"/>
              </a:lnSpc>
              <a:spcBef>
                <a:spcPts val="300"/>
              </a:spcBef>
              <a:spcAft>
                <a:spcPts val="0"/>
              </a:spcAft>
              <a:buClr>
                <a:srgbClr val="C0504D">
                  <a:shade val="75000"/>
                </a:srgbClr>
              </a:buClr>
              <a:buSzPct val="85000"/>
              <a:buFont typeface="Wingdings 2" pitchFamily="18" charset="2"/>
              <a:buChar char=""/>
              <a:tabLst/>
              <a:defRPr/>
            </a:pPr>
            <a:r>
              <a:rPr kumimoji="0" lang="en-US" altLang="zh-TW" sz="1900" b="0" i="0" u="none" strike="noStrike" kern="1200" cap="none" spc="0" normalizeH="0" baseline="0" noProof="0" dirty="0">
                <a:ln>
                  <a:noFill/>
                </a:ln>
                <a:solidFill>
                  <a:srgbClr val="EEECE1">
                    <a:lumMod val="25000"/>
                  </a:srgbClr>
                </a:solidFill>
                <a:effectLst/>
                <a:uLnTx/>
                <a:uFillTx/>
                <a:latin typeface="+mn-lt"/>
                <a:cs typeface="+mn-cs"/>
              </a:rPr>
              <a:t>Fourth level</a:t>
            </a:r>
          </a:p>
          <a:p>
            <a:pPr marL="1554441" marR="0" lvl="4" indent="-228594" algn="l" defTabSz="914400" rtl="0" eaLnBrk="1" fontAlgn="auto" latinLnBrk="0" hangingPunct="1">
              <a:lnSpc>
                <a:spcPct val="100000"/>
              </a:lnSpc>
              <a:spcBef>
                <a:spcPts val="340"/>
              </a:spcBef>
              <a:spcAft>
                <a:spcPts val="0"/>
              </a:spcAft>
              <a:buClr>
                <a:srgbClr val="C0504D">
                  <a:shade val="75000"/>
                </a:srgbClr>
              </a:buClr>
              <a:buSzPct val="85000"/>
              <a:buFont typeface="Wingdings 2" pitchFamily="18" charset="2"/>
              <a:buChar char=""/>
              <a:tabLst/>
              <a:defRPr/>
            </a:pPr>
            <a:r>
              <a:rPr kumimoji="0" lang="en-US" altLang="zh-TW" sz="1600" b="0" i="0" u="none" strike="noStrike" kern="1200" cap="none" spc="0" normalizeH="0" baseline="0" noProof="0" dirty="0">
                <a:ln>
                  <a:noFill/>
                </a:ln>
                <a:solidFill>
                  <a:srgbClr val="EEECE1">
                    <a:lumMod val="25000"/>
                  </a:srgbClr>
                </a:solidFill>
                <a:effectLst/>
                <a:uLnTx/>
                <a:uFillTx/>
                <a:latin typeface="+mn-lt"/>
                <a:cs typeface="+mn-cs"/>
              </a:rPr>
              <a:t>Fifth level</a:t>
            </a:r>
            <a:endParaRPr kumimoji="0" lang="en-US" sz="1600" b="0" i="0" u="none" strike="noStrike" kern="1200" cap="none" spc="0" normalizeH="0" baseline="0" noProof="0" dirty="0">
              <a:ln>
                <a:noFill/>
              </a:ln>
              <a:solidFill>
                <a:srgbClr val="EEECE1">
                  <a:lumMod val="25000"/>
                </a:srgbClr>
              </a:solidFill>
              <a:effectLst/>
              <a:uLnTx/>
              <a:uFillTx/>
              <a:latin typeface="+mn-lt"/>
              <a:ea typeface="+mn-ea"/>
              <a:cs typeface="+mn-cs"/>
            </a:endParaRPr>
          </a:p>
          <a:p>
            <a:pPr marL="457200" marR="0" lvl="0" indent="-457200" algn="l" defTabSz="914400" rtl="0" eaLnBrk="1" fontAlgn="auto" latinLnBrk="0" hangingPunct="1">
              <a:lnSpc>
                <a:spcPct val="100000"/>
              </a:lnSpc>
              <a:spcBef>
                <a:spcPts val="600"/>
              </a:spcBef>
              <a:spcAft>
                <a:spcPts val="0"/>
              </a:spcAft>
              <a:buClr>
                <a:schemeClr val="accent2"/>
              </a:buClr>
              <a:buSzPct val="85000"/>
              <a:buFont typeface="Arial" panose="020B0604020202020204" pitchFamily="34" charset="0"/>
              <a:buChar char="•"/>
              <a:tabLst/>
              <a:defRPr/>
            </a:pPr>
            <a:endParaRPr kumimoji="0" lang="en-US" dirty="0"/>
          </a:p>
          <a:p>
            <a:pPr lvl="0" eaLnBrk="1" latinLnBrk="0" hangingPunct="1"/>
            <a:endParaRPr lang="en-US" altLang="zh-TW" dirty="0"/>
          </a:p>
        </p:txBody>
      </p:sp>
      <p:sp>
        <p:nvSpPr>
          <p:cNvPr id="2" name="標題 1"/>
          <p:cNvSpPr>
            <a:spLocks noGrp="1"/>
          </p:cNvSpPr>
          <p:nvPr>
            <p:ph type="title"/>
          </p:nvPr>
        </p:nvSpPr>
        <p:spPr>
          <a:xfrm>
            <a:off x="609600" y="155448"/>
            <a:ext cx="10972800" cy="1143000"/>
          </a:xfrm>
        </p:spPr>
        <p:txBody>
          <a:bodyPr anchor="b" anchorCtr="0">
            <a:noAutofit/>
          </a:bodyPr>
          <a:lstStyle>
            <a:lvl1pPr>
              <a:defRPr sz="4000"/>
            </a:lvl1pPr>
          </a:lstStyle>
          <a:p>
            <a:endParaRPr kumimoji="0" lang="en-US" dirty="0"/>
          </a:p>
        </p:txBody>
      </p:sp>
      <p:sp>
        <p:nvSpPr>
          <p:cNvPr id="12" name="文字版面配置區 11"/>
          <p:cNvSpPr>
            <a:spLocks noGrp="1"/>
          </p:cNvSpPr>
          <p:nvPr>
            <p:ph type="body" idx="3"/>
          </p:nvPr>
        </p:nvSpPr>
        <p:spPr>
          <a:xfrm>
            <a:off x="6197600" y="1399593"/>
            <a:ext cx="5386917"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lumMod val="2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ltLang="zh-TW" dirty="0"/>
              <a:t>Click to edit Master text styles</a:t>
            </a:r>
          </a:p>
        </p:txBody>
      </p:sp>
      <p:cxnSp>
        <p:nvCxnSpPr>
          <p:cNvPr id="10" name="直線接點 9"/>
          <p:cNvCxnSpPr/>
          <p:nvPr/>
        </p:nvCxnSpPr>
        <p:spPr>
          <a:xfrm>
            <a:off x="750595" y="2180219"/>
            <a:ext cx="499872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a:off x="6339840" y="2180219"/>
            <a:ext cx="499872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6777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9" name="內容版面配置區 8"/>
          <p:cNvSpPr>
            <a:spLocks noGrp="1"/>
          </p:cNvSpPr>
          <p:nvPr>
            <p:ph idx="1"/>
          </p:nvPr>
        </p:nvSpPr>
        <p:spPr>
          <a:xfrm>
            <a:off x="609600" y="1524000"/>
            <a:ext cx="10972800" cy="4572000"/>
          </a:xfrm>
        </p:spPr>
        <p:txBody>
          <a:bodyPr/>
          <a:lstStyle/>
          <a:p>
            <a:pPr lvl="0" eaLnBrk="1" latinLnBrk="0" hangingPunct="1"/>
            <a:r>
              <a:rPr lang="en-US" altLang="zh-TW" dirty="0"/>
              <a:t>Click to edit Master text styles</a:t>
            </a:r>
          </a:p>
          <a:p>
            <a:pPr lvl="1" eaLnBrk="1" latinLnBrk="0" hangingPunct="1"/>
            <a:r>
              <a:rPr lang="en-US" altLang="zh-TW" dirty="0"/>
              <a:t>Second level</a:t>
            </a:r>
          </a:p>
          <a:p>
            <a:pPr lvl="2" eaLnBrk="1" latinLnBrk="0" hangingPunct="1"/>
            <a:r>
              <a:rPr lang="en-US" altLang="zh-TW" dirty="0"/>
              <a:t>Third level</a:t>
            </a:r>
          </a:p>
          <a:p>
            <a:pPr lvl="3" eaLnBrk="1" latinLnBrk="0" hangingPunct="1"/>
            <a:r>
              <a:rPr lang="en-US" altLang="zh-TW" dirty="0"/>
              <a:t>Fourth level</a:t>
            </a:r>
          </a:p>
          <a:p>
            <a:pPr lvl="4" eaLnBrk="1" latinLnBrk="0" hangingPunct="1"/>
            <a:r>
              <a:rPr lang="en-US" altLang="zh-TW" dirty="0"/>
              <a:t>Fifth level</a:t>
            </a:r>
            <a:endParaRPr kumimoji="0" lang="en-US" dirty="0"/>
          </a:p>
        </p:txBody>
      </p:sp>
      <p:sp>
        <p:nvSpPr>
          <p:cNvPr id="14" name="日期版面配置區 13"/>
          <p:cNvSpPr>
            <a:spLocks noGrp="1"/>
          </p:cNvSpPr>
          <p:nvPr>
            <p:ph type="dt" sz="half" idx="14"/>
          </p:nvPr>
        </p:nvSpPr>
        <p:spPr/>
        <p:txBody>
          <a:bodyPr/>
          <a:lstStyle/>
          <a:p>
            <a:fld id="{AE0DA28A-6E9F-45C2-A872-F498C192212B}" type="datetime1">
              <a:rPr lang="en-GB" smtClean="0"/>
              <a:t>10/12/2020</a:t>
            </a:fld>
            <a:endParaRPr lang="en-GB"/>
          </a:p>
        </p:txBody>
      </p:sp>
      <p:sp>
        <p:nvSpPr>
          <p:cNvPr id="15" name="投影片編號版面配置區 14"/>
          <p:cNvSpPr>
            <a:spLocks noGrp="1"/>
          </p:cNvSpPr>
          <p:nvPr>
            <p:ph type="sldNum" sz="quarter" idx="15"/>
          </p:nvPr>
        </p:nvSpPr>
        <p:spPr/>
        <p:txBody>
          <a:bodyPr/>
          <a:lstStyle>
            <a:lvl1pPr algn="ctr">
              <a:defRPr/>
            </a:lvl1pPr>
          </a:lstStyle>
          <a:p>
            <a:fld id="{03C53208-37B1-4C2B-82C1-C02C6BAB97A7}" type="slidenum">
              <a:rPr lang="en-GB" smtClean="0"/>
              <a:t>‹#›</a:t>
            </a:fld>
            <a:endParaRPr lang="en-GB"/>
          </a:p>
        </p:txBody>
      </p:sp>
      <p:sp>
        <p:nvSpPr>
          <p:cNvPr id="16" name="頁尾版面配置區 15"/>
          <p:cNvSpPr>
            <a:spLocks noGrp="1"/>
          </p:cNvSpPr>
          <p:nvPr>
            <p:ph type="ftr" sz="quarter" idx="16"/>
          </p:nvPr>
        </p:nvSpPr>
        <p:spPr/>
        <p:txBody>
          <a:bodyPr/>
          <a:lstStyle/>
          <a:p>
            <a:endParaRPr lang="en-GB"/>
          </a:p>
        </p:txBody>
      </p:sp>
      <p:sp>
        <p:nvSpPr>
          <p:cNvPr id="17" name="標題 16"/>
          <p:cNvSpPr>
            <a:spLocks noGrp="1"/>
          </p:cNvSpPr>
          <p:nvPr>
            <p:ph type="title"/>
          </p:nvPr>
        </p:nvSpPr>
        <p:spPr/>
        <p:txBody>
          <a:bodyPr rtlCol="0" anchor="b" anchorCtr="0">
            <a:noAutofit/>
          </a:bodyPr>
          <a:lstStyle>
            <a:lvl1pPr>
              <a:defRPr sz="3200"/>
            </a:lvl1pPr>
          </a:lstStyle>
          <a:p>
            <a:endParaRPr kumimoji="0" lang="en-US" dirty="0"/>
          </a:p>
        </p:txBody>
      </p:sp>
      <p:cxnSp>
        <p:nvCxnSpPr>
          <p:cNvPr id="7" name="直線接點 12"/>
          <p:cNvCxnSpPr/>
          <p:nvPr/>
        </p:nvCxnSpPr>
        <p:spPr>
          <a:xfrm>
            <a:off x="761963" y="1357299"/>
            <a:ext cx="10001320" cy="4008"/>
          </a:xfrm>
          <a:prstGeom prst="line">
            <a:avLst/>
          </a:prstGeom>
          <a:ln w="9525" cap="flat" cmpd="sng" algn="ctr">
            <a:gradFill flip="none" rotWithShape="1">
              <a:gsLst>
                <a:gs pos="0">
                  <a:schemeClr val="tx1"/>
                </a:gs>
                <a:gs pos="50000">
                  <a:schemeClr val="bg1">
                    <a:lumMod val="65000"/>
                    <a:lumOff val="35000"/>
                  </a:schemeClr>
                </a:gs>
                <a:gs pos="100000">
                  <a:schemeClr val="bg1"/>
                </a:gs>
              </a:gsLst>
              <a:lin ang="0" scaled="1"/>
              <a:tileRect/>
            </a:gra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直線接點 12"/>
          <p:cNvCxnSpPr/>
          <p:nvPr/>
        </p:nvCxnSpPr>
        <p:spPr>
          <a:xfrm>
            <a:off x="761963" y="1357299"/>
            <a:ext cx="10001320" cy="4008"/>
          </a:xfrm>
          <a:prstGeom prst="line">
            <a:avLst/>
          </a:prstGeom>
          <a:ln w="9525" cap="flat" cmpd="sng" algn="ctr">
            <a:gradFill flip="none" rotWithShape="1">
              <a:gsLst>
                <a:gs pos="0">
                  <a:schemeClr val="tx1"/>
                </a:gs>
                <a:gs pos="50000">
                  <a:schemeClr val="bg1">
                    <a:lumMod val="65000"/>
                    <a:lumOff val="35000"/>
                  </a:schemeClr>
                </a:gs>
                <a:gs pos="100000">
                  <a:schemeClr val="bg1"/>
                </a:gs>
              </a:gsLst>
              <a:lin ang="0" scaled="1"/>
              <a:tileRect/>
            </a:gra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0" name="直線接點 12"/>
          <p:cNvCxnSpPr/>
          <p:nvPr/>
        </p:nvCxnSpPr>
        <p:spPr>
          <a:xfrm>
            <a:off x="761963" y="1357299"/>
            <a:ext cx="10001320" cy="4008"/>
          </a:xfrm>
          <a:prstGeom prst="line">
            <a:avLst/>
          </a:prstGeom>
          <a:ln w="9525" cap="flat" cmpd="sng" algn="ctr">
            <a:gradFill flip="none" rotWithShape="1">
              <a:gsLst>
                <a:gs pos="0">
                  <a:schemeClr val="tx1"/>
                </a:gs>
                <a:gs pos="50000">
                  <a:schemeClr val="bg1">
                    <a:lumMod val="65000"/>
                    <a:lumOff val="35000"/>
                  </a:schemeClr>
                </a:gs>
                <a:gs pos="100000">
                  <a:schemeClr val="bg1"/>
                </a:gs>
              </a:gsLst>
              <a:lin ang="0" scaled="1"/>
              <a:tileRect/>
            </a:gra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8207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2FCA34F1-9892-453F-A2FC-7B5343A46940}" type="datetime1">
              <a:rPr lang="en-GB" smtClean="0"/>
              <a:t>10/12/2020</a:t>
            </a:fld>
            <a:endParaRPr lang="en-GB"/>
          </a:p>
        </p:txBody>
      </p:sp>
      <p:sp>
        <p:nvSpPr>
          <p:cNvPr id="5" name="頁尾版面配置區 4"/>
          <p:cNvSpPr>
            <a:spLocks noGrp="1"/>
          </p:cNvSpPr>
          <p:nvPr>
            <p:ph type="ftr" sz="quarter" idx="11"/>
          </p:nvPr>
        </p:nvSpPr>
        <p:spPr/>
        <p:txBody>
          <a:bodyPr/>
          <a:lstStyle/>
          <a:p>
            <a:endParaRPr lang="en-GB"/>
          </a:p>
        </p:txBody>
      </p:sp>
      <p:sp>
        <p:nvSpPr>
          <p:cNvPr id="6" name="投影片編號版面配置區 5"/>
          <p:cNvSpPr>
            <a:spLocks noGrp="1"/>
          </p:cNvSpPr>
          <p:nvPr>
            <p:ph type="sldNum" sz="quarter" idx="12"/>
          </p:nvPr>
        </p:nvSpPr>
        <p:spPr/>
        <p:txBody>
          <a:bodyPr/>
          <a:lstStyle/>
          <a:p>
            <a:fld id="{03C53208-37B1-4C2B-82C1-C02C6BAB97A7}" type="slidenum">
              <a:rPr lang="en-GB" smtClean="0"/>
              <a:t>‹#›</a:t>
            </a:fld>
            <a:endParaRPr lang="en-GB"/>
          </a:p>
        </p:txBody>
      </p:sp>
      <p:sp>
        <p:nvSpPr>
          <p:cNvPr id="2" name="標題 1"/>
          <p:cNvSpPr>
            <a:spLocks noGrp="1"/>
          </p:cNvSpPr>
          <p:nvPr>
            <p:ph type="title"/>
          </p:nvPr>
        </p:nvSpPr>
        <p:spPr>
          <a:xfrm>
            <a:off x="914401" y="3505200"/>
            <a:ext cx="10566400" cy="1371600"/>
          </a:xfrm>
        </p:spPr>
        <p:txBody>
          <a:bodyPr>
            <a:noAutofit/>
          </a:bodyPr>
          <a:lstStyle>
            <a:lvl1pPr algn="l" rtl="0" eaLnBrk="1" latinLnBrk="0" hangingPunct="1">
              <a:spcBef>
                <a:spcPct val="0"/>
              </a:spcBef>
              <a:buNone/>
              <a:defRPr kumimoji="0" lang="en-US" sz="3600" b="1" kern="1200" spc="-100" baseline="0" dirty="0">
                <a:ln w="3200">
                  <a:solidFill>
                    <a:schemeClr val="bg2">
                      <a:shade val="75000"/>
                      <a:alpha val="25000"/>
                    </a:schemeClr>
                  </a:solidFill>
                  <a:prstDash val="solid"/>
                  <a:round/>
                </a:ln>
                <a:solidFill>
                  <a:schemeClr val="bg1">
                    <a:lumMod val="85000"/>
                    <a:lumOff val="15000"/>
                  </a:schemeClr>
                </a:solidFill>
                <a:effectLst>
                  <a:innerShdw blurRad="50800" dist="25400" dir="13500000">
                    <a:srgbClr val="000000">
                      <a:alpha val="70000"/>
                    </a:srgbClr>
                  </a:innerShdw>
                </a:effectLst>
                <a:latin typeface="+mj-lt"/>
                <a:ea typeface="+mj-ea"/>
                <a:cs typeface="+mj-cs"/>
              </a:defRPr>
            </a:lvl1pPr>
          </a:lstStyle>
          <a:p>
            <a:r>
              <a:rPr kumimoji="0" lang="en-US" altLang="zh-TW"/>
              <a:t>Click to edit Master title style</a:t>
            </a:r>
            <a:endParaRPr kumimoji="0" lang="en-US" dirty="0"/>
          </a:p>
        </p:txBody>
      </p:sp>
      <p:sp>
        <p:nvSpPr>
          <p:cNvPr id="3" name="文字版面配置區 2"/>
          <p:cNvSpPr>
            <a:spLocks noGrp="1"/>
          </p:cNvSpPr>
          <p:nvPr>
            <p:ph type="body" idx="1"/>
          </p:nvPr>
        </p:nvSpPr>
        <p:spPr>
          <a:xfrm>
            <a:off x="914401" y="4958864"/>
            <a:ext cx="10566400" cy="984736"/>
          </a:xfrm>
        </p:spPr>
        <p:txBody>
          <a:bodyPr anchor="t">
            <a:normAutofit/>
          </a:bodyPr>
          <a:lstStyle>
            <a:lvl1pPr marL="0" indent="0" algn="l" rtl="0" eaLnBrk="1" latinLnBrk="0" hangingPunct="1">
              <a:spcBef>
                <a:spcPts val="600"/>
              </a:spcBef>
              <a:buClr>
                <a:schemeClr val="accent2"/>
              </a:buClr>
              <a:buSzPct val="85000"/>
              <a:buFont typeface="Wingdings 2"/>
              <a:buNone/>
              <a:defRPr kumimoji="0" lang="en-US" altLang="zh-TW" sz="2000" b="1" kern="1200" spc="100" baseline="0" dirty="0" smtClean="0">
                <a:solidFill>
                  <a:schemeClr val="tx2">
                    <a:lumMod val="25000"/>
                  </a:schemeClr>
                </a:solidFill>
                <a:latin typeface="+mn-lt"/>
                <a:ea typeface="+mn-ea"/>
                <a:cs typeface="+mn-cs"/>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ltLang="zh-TW"/>
              <a:t>Click to edit Master text styles</a:t>
            </a:r>
          </a:p>
        </p:txBody>
      </p:sp>
      <p:cxnSp>
        <p:nvCxnSpPr>
          <p:cNvPr id="7" name="直線接點 6"/>
          <p:cNvCxnSpPr/>
          <p:nvPr/>
        </p:nvCxnSpPr>
        <p:spPr>
          <a:xfrm>
            <a:off x="914401" y="4916997"/>
            <a:ext cx="105664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972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日期版面配置區 4"/>
          <p:cNvSpPr>
            <a:spLocks noGrp="1"/>
          </p:cNvSpPr>
          <p:nvPr>
            <p:ph type="dt" sz="half" idx="10"/>
          </p:nvPr>
        </p:nvSpPr>
        <p:spPr/>
        <p:txBody>
          <a:bodyPr/>
          <a:lstStyle/>
          <a:p>
            <a:fld id="{A81343EF-281D-42CC-BBEF-8310FC163AC0}" type="datetime1">
              <a:rPr lang="en-GB" smtClean="0"/>
              <a:t>10/12/2020</a:t>
            </a:fld>
            <a:endParaRPr lang="en-GB"/>
          </a:p>
        </p:txBody>
      </p:sp>
      <p:sp>
        <p:nvSpPr>
          <p:cNvPr id="6" name="頁尾版面配置區 5"/>
          <p:cNvSpPr>
            <a:spLocks noGrp="1"/>
          </p:cNvSpPr>
          <p:nvPr>
            <p:ph type="ftr" sz="quarter" idx="11"/>
          </p:nvPr>
        </p:nvSpPr>
        <p:spPr/>
        <p:txBody>
          <a:bodyPr/>
          <a:lstStyle/>
          <a:p>
            <a:endParaRPr lang="en-GB"/>
          </a:p>
        </p:txBody>
      </p:sp>
      <p:sp>
        <p:nvSpPr>
          <p:cNvPr id="7" name="投影片編號版面配置區 6"/>
          <p:cNvSpPr>
            <a:spLocks noGrp="1"/>
          </p:cNvSpPr>
          <p:nvPr>
            <p:ph type="sldNum" sz="quarter" idx="12"/>
          </p:nvPr>
        </p:nvSpPr>
        <p:spPr/>
        <p:txBody>
          <a:bodyPr/>
          <a:lstStyle/>
          <a:p>
            <a:fld id="{03C53208-37B1-4C2B-82C1-C02C6BAB97A7}" type="slidenum">
              <a:rPr lang="en-GB" smtClean="0"/>
              <a:t>‹#›</a:t>
            </a:fld>
            <a:endParaRPr lang="en-GB"/>
          </a:p>
        </p:txBody>
      </p:sp>
      <p:sp>
        <p:nvSpPr>
          <p:cNvPr id="2" name="標題 1"/>
          <p:cNvSpPr>
            <a:spLocks noGrp="1"/>
          </p:cNvSpPr>
          <p:nvPr>
            <p:ph type="title"/>
          </p:nvPr>
        </p:nvSpPr>
        <p:spPr/>
        <p:txBody>
          <a:bodyPr/>
          <a:lstStyle/>
          <a:p>
            <a:r>
              <a:rPr kumimoji="0" lang="en-US" altLang="zh-TW"/>
              <a:t>Click to edit Master title style</a:t>
            </a:r>
            <a:endParaRPr kumimoji="0" lang="en-US"/>
          </a:p>
        </p:txBody>
      </p:sp>
      <p:sp>
        <p:nvSpPr>
          <p:cNvPr id="11" name="內容版面配置區 10"/>
          <p:cNvSpPr>
            <a:spLocks noGrp="1"/>
          </p:cNvSpPr>
          <p:nvPr>
            <p:ph sz="half" idx="1"/>
          </p:nvPr>
        </p:nvSpPr>
        <p:spPr>
          <a:xfrm>
            <a:off x="609600" y="1524000"/>
            <a:ext cx="5413248" cy="4572000"/>
          </a:xfrm>
        </p:spPr>
        <p:txBody>
          <a:bodyPr/>
          <a:lstStyle/>
          <a:p>
            <a:pPr lvl="0" eaLnBrk="1" latinLnBrk="0" hangingPunct="1"/>
            <a:r>
              <a:rPr lang="en-US" altLang="zh-TW"/>
              <a:t>Click to edit Master text styles</a:t>
            </a:r>
          </a:p>
          <a:p>
            <a:pPr lvl="1" eaLnBrk="1" latinLnBrk="0" hangingPunct="1"/>
            <a:r>
              <a:rPr lang="en-US" altLang="zh-TW"/>
              <a:t>Second level</a:t>
            </a:r>
          </a:p>
          <a:p>
            <a:pPr lvl="2" eaLnBrk="1" latinLnBrk="0" hangingPunct="1"/>
            <a:r>
              <a:rPr lang="en-US" altLang="zh-TW"/>
              <a:t>Third level</a:t>
            </a:r>
          </a:p>
          <a:p>
            <a:pPr lvl="3" eaLnBrk="1" latinLnBrk="0" hangingPunct="1"/>
            <a:r>
              <a:rPr lang="en-US" altLang="zh-TW"/>
              <a:t>Fourth level</a:t>
            </a:r>
          </a:p>
          <a:p>
            <a:pPr lvl="4" eaLnBrk="1" latinLnBrk="0" hangingPunct="1"/>
            <a:r>
              <a:rPr lang="en-US" altLang="zh-TW"/>
              <a:t>Fifth level</a:t>
            </a:r>
            <a:endParaRPr kumimoji="0" lang="en-US"/>
          </a:p>
        </p:txBody>
      </p:sp>
      <p:sp>
        <p:nvSpPr>
          <p:cNvPr id="13" name="內容版面配置區 12"/>
          <p:cNvSpPr>
            <a:spLocks noGrp="1"/>
          </p:cNvSpPr>
          <p:nvPr>
            <p:ph sz="half" idx="2"/>
          </p:nvPr>
        </p:nvSpPr>
        <p:spPr>
          <a:xfrm>
            <a:off x="6197600" y="1524000"/>
            <a:ext cx="5413248" cy="4572000"/>
          </a:xfrm>
        </p:spPr>
        <p:txBody>
          <a:bodyPr/>
          <a:lstStyle/>
          <a:p>
            <a:pPr lvl="0" eaLnBrk="1" latinLnBrk="0" hangingPunct="1"/>
            <a:r>
              <a:rPr lang="en-US" altLang="zh-TW" dirty="0"/>
              <a:t>Click to edit Master text styles</a:t>
            </a:r>
          </a:p>
          <a:p>
            <a:pPr lvl="1" eaLnBrk="1" latinLnBrk="0" hangingPunct="1"/>
            <a:r>
              <a:rPr lang="en-US" altLang="zh-TW" dirty="0"/>
              <a:t>Second level</a:t>
            </a:r>
          </a:p>
          <a:p>
            <a:pPr lvl="2" eaLnBrk="1" latinLnBrk="0" hangingPunct="1"/>
            <a:r>
              <a:rPr lang="en-US" altLang="zh-TW" dirty="0"/>
              <a:t>Third level</a:t>
            </a:r>
          </a:p>
          <a:p>
            <a:pPr lvl="3" eaLnBrk="1" latinLnBrk="0" hangingPunct="1"/>
            <a:r>
              <a:rPr lang="en-US" altLang="zh-TW" dirty="0"/>
              <a:t>Fourth level</a:t>
            </a:r>
          </a:p>
          <a:p>
            <a:pPr lvl="4" eaLnBrk="1" latinLnBrk="0" hangingPunct="1"/>
            <a:r>
              <a:rPr lang="en-US" altLang="zh-TW" dirty="0"/>
              <a:t>Fifth level</a:t>
            </a:r>
            <a:endParaRPr kumimoji="0" lang="en-US" dirty="0"/>
          </a:p>
        </p:txBody>
      </p:sp>
    </p:spTree>
    <p:extLst>
      <p:ext uri="{BB962C8B-B14F-4D97-AF65-F5344CB8AC3E}">
        <p14:creationId xmlns:p14="http://schemas.microsoft.com/office/powerpoint/2010/main" val="2460327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B426473D-F493-46DD-80D8-5161F8076D0A}" type="datetime1">
              <a:rPr lang="en-GB" smtClean="0"/>
              <a:t>10/12/2020</a:t>
            </a:fld>
            <a:endParaRPr lang="en-GB"/>
          </a:p>
        </p:txBody>
      </p:sp>
      <p:sp>
        <p:nvSpPr>
          <p:cNvPr id="4" name="頁尾版面配置區 3"/>
          <p:cNvSpPr>
            <a:spLocks noGrp="1"/>
          </p:cNvSpPr>
          <p:nvPr>
            <p:ph type="ftr" sz="quarter" idx="11"/>
          </p:nvPr>
        </p:nvSpPr>
        <p:spPr/>
        <p:txBody>
          <a:bodyPr/>
          <a:lstStyle/>
          <a:p>
            <a:endParaRPr lang="en-GB"/>
          </a:p>
        </p:txBody>
      </p:sp>
      <p:sp>
        <p:nvSpPr>
          <p:cNvPr id="5" name="投影片編號版面配置區 4"/>
          <p:cNvSpPr>
            <a:spLocks noGrp="1"/>
          </p:cNvSpPr>
          <p:nvPr>
            <p:ph type="sldNum" sz="quarter" idx="12"/>
          </p:nvPr>
        </p:nvSpPr>
        <p:spPr/>
        <p:txBody>
          <a:bodyPr/>
          <a:lstStyle/>
          <a:p>
            <a:fld id="{03C53208-37B1-4C2B-82C1-C02C6BAB97A7}" type="slidenum">
              <a:rPr lang="en-GB" smtClean="0"/>
              <a:t>‹#›</a:t>
            </a:fld>
            <a:endParaRPr lang="en-GB"/>
          </a:p>
        </p:txBody>
      </p:sp>
      <p:sp>
        <p:nvSpPr>
          <p:cNvPr id="2" name="標題 1"/>
          <p:cNvSpPr>
            <a:spLocks noGrp="1"/>
          </p:cNvSpPr>
          <p:nvPr>
            <p:ph type="title"/>
          </p:nvPr>
        </p:nvSpPr>
        <p:spPr/>
        <p:txBody>
          <a:bodyPr/>
          <a:lstStyle/>
          <a:p>
            <a:r>
              <a:rPr kumimoji="0" lang="en-US" altLang="zh-TW"/>
              <a:t>Click to edit Master title style</a:t>
            </a:r>
            <a:endParaRPr kumimoji="0" lang="en-US"/>
          </a:p>
        </p:txBody>
      </p:sp>
    </p:spTree>
    <p:extLst>
      <p:ext uri="{BB962C8B-B14F-4D97-AF65-F5344CB8AC3E}">
        <p14:creationId xmlns:p14="http://schemas.microsoft.com/office/powerpoint/2010/main" val="2710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7060AECE-E333-4F22-8457-B854870C797D}" type="datetime1">
              <a:rPr lang="en-GB" smtClean="0"/>
              <a:t>10/12/2020</a:t>
            </a:fld>
            <a:endParaRPr lang="en-GB"/>
          </a:p>
        </p:txBody>
      </p:sp>
      <p:sp>
        <p:nvSpPr>
          <p:cNvPr id="3" name="頁尾版面配置區 2"/>
          <p:cNvSpPr>
            <a:spLocks noGrp="1"/>
          </p:cNvSpPr>
          <p:nvPr>
            <p:ph type="ftr" sz="quarter" idx="11"/>
          </p:nvPr>
        </p:nvSpPr>
        <p:spPr/>
        <p:txBody>
          <a:bodyPr/>
          <a:lstStyle/>
          <a:p>
            <a:endParaRPr lang="en-GB"/>
          </a:p>
        </p:txBody>
      </p:sp>
      <p:sp>
        <p:nvSpPr>
          <p:cNvPr id="4" name="投影片編號版面配置區 3"/>
          <p:cNvSpPr>
            <a:spLocks noGrp="1"/>
          </p:cNvSpPr>
          <p:nvPr>
            <p:ph type="sldNum" sz="quarter" idx="12"/>
          </p:nvPr>
        </p:nvSpPr>
        <p:spPr/>
        <p:txBody>
          <a:bodyPr/>
          <a:lstStyle/>
          <a:p>
            <a:fld id="{03C53208-37B1-4C2B-82C1-C02C6BAB97A7}" type="slidenum">
              <a:rPr lang="en-GB" smtClean="0"/>
              <a:t>‹#›</a:t>
            </a:fld>
            <a:endParaRPr lang="en-GB"/>
          </a:p>
        </p:txBody>
      </p:sp>
    </p:spTree>
    <p:extLst>
      <p:ext uri="{BB962C8B-B14F-4D97-AF65-F5344CB8AC3E}">
        <p14:creationId xmlns:p14="http://schemas.microsoft.com/office/powerpoint/2010/main" val="1786027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9" name="內容版面配置區 28"/>
          <p:cNvSpPr>
            <a:spLocks noGrp="1"/>
          </p:cNvSpPr>
          <p:nvPr>
            <p:ph sz="quarter" idx="1"/>
          </p:nvPr>
        </p:nvSpPr>
        <p:spPr>
          <a:xfrm>
            <a:off x="609600" y="457200"/>
            <a:ext cx="8331200" cy="5715000"/>
          </a:xfrm>
        </p:spPr>
        <p:txBody>
          <a:bodyPr/>
          <a:lstStyle/>
          <a:p>
            <a:pPr lvl="0" eaLnBrk="1" latinLnBrk="0" hangingPunct="1"/>
            <a:r>
              <a:rPr lang="en-US" altLang="zh-TW"/>
              <a:t>Click to edit Master text styles</a:t>
            </a:r>
          </a:p>
          <a:p>
            <a:pPr lvl="1" eaLnBrk="1" latinLnBrk="0" hangingPunct="1"/>
            <a:r>
              <a:rPr lang="en-US" altLang="zh-TW"/>
              <a:t>Second level</a:t>
            </a:r>
          </a:p>
          <a:p>
            <a:pPr lvl="2" eaLnBrk="1" latinLnBrk="0" hangingPunct="1"/>
            <a:r>
              <a:rPr lang="en-US" altLang="zh-TW"/>
              <a:t>Third level</a:t>
            </a:r>
          </a:p>
          <a:p>
            <a:pPr lvl="3" eaLnBrk="1" latinLnBrk="0" hangingPunct="1"/>
            <a:r>
              <a:rPr lang="en-US" altLang="zh-TW"/>
              <a:t>Fourth level</a:t>
            </a:r>
          </a:p>
          <a:p>
            <a:pPr lvl="4" eaLnBrk="1" latinLnBrk="0" hangingPunct="1"/>
            <a:r>
              <a:rPr lang="en-US" altLang="zh-TW"/>
              <a:t>Fifth level</a:t>
            </a:r>
            <a:endParaRPr kumimoji="0" lang="en-US"/>
          </a:p>
        </p:txBody>
      </p:sp>
      <p:sp>
        <p:nvSpPr>
          <p:cNvPr id="3" name="文字版面配置區 2"/>
          <p:cNvSpPr>
            <a:spLocks noGrp="1"/>
          </p:cNvSpPr>
          <p:nvPr>
            <p:ph type="body" idx="2"/>
          </p:nvPr>
        </p:nvSpPr>
        <p:spPr>
          <a:xfrm>
            <a:off x="9042400" y="1600200"/>
            <a:ext cx="2645664" cy="3733800"/>
          </a:xfrm>
        </p:spPr>
        <p:txBody>
          <a:bodyPr tIns="45720" bIns="45720" anchor="t" anchorCtr="0"/>
          <a:lstStyle>
            <a:lvl1pPr marL="0" indent="0">
              <a:lnSpc>
                <a:spcPct val="125000"/>
              </a:lnSpc>
              <a:spcAft>
                <a:spcPts val="1000"/>
              </a:spcAft>
              <a:buNone/>
              <a:defRPr sz="1600">
                <a:solidFill>
                  <a:schemeClr val="tx2">
                    <a:lumMod val="25000"/>
                  </a:schemeClr>
                </a:solidFill>
              </a:defRPr>
            </a:lvl1pPr>
            <a:lvl2pPr>
              <a:buNone/>
              <a:defRPr sz="1200"/>
            </a:lvl2pPr>
            <a:lvl3pPr>
              <a:buNone/>
              <a:defRPr sz="1000"/>
            </a:lvl3pPr>
            <a:lvl4pPr>
              <a:buNone/>
              <a:defRPr sz="900"/>
            </a:lvl4pPr>
            <a:lvl5pPr>
              <a:buNone/>
              <a:defRPr sz="900"/>
            </a:lvl5pPr>
          </a:lstStyle>
          <a:p>
            <a:pPr lvl="0" eaLnBrk="1" latinLnBrk="0" hangingPunct="1"/>
            <a:r>
              <a:rPr kumimoji="0" lang="en-US" altLang="zh-TW"/>
              <a:t>Click to edit Master text styles</a:t>
            </a:r>
          </a:p>
        </p:txBody>
      </p:sp>
      <p:sp>
        <p:nvSpPr>
          <p:cNvPr id="31" name="標題 30"/>
          <p:cNvSpPr>
            <a:spLocks noGrp="1"/>
          </p:cNvSpPr>
          <p:nvPr>
            <p:ph type="title"/>
          </p:nvPr>
        </p:nvSpPr>
        <p:spPr>
          <a:xfrm>
            <a:off x="9042400" y="457200"/>
            <a:ext cx="2641600" cy="1066800"/>
          </a:xfrm>
        </p:spPr>
        <p:txBody>
          <a:bodyPr lIns="91440" tIns="91440" anchor="b" anchorCtr="0"/>
          <a:lstStyle>
            <a:lvl1pPr algn="l">
              <a:buNone/>
              <a:defRPr sz="1800" b="1" spc="-50" baseline="0">
                <a:ln w="3175">
                  <a:noFill/>
                </a:ln>
                <a:solidFill>
                  <a:schemeClr val="tx2">
                    <a:lumMod val="25000"/>
                  </a:schemeClr>
                </a:solidFill>
                <a:effectLst/>
                <a:latin typeface="+mn-lt"/>
                <a:ea typeface="+mn-ea"/>
                <a:cs typeface="+mn-cs"/>
              </a:defRPr>
            </a:lvl1pPr>
          </a:lstStyle>
          <a:p>
            <a:r>
              <a:rPr kumimoji="0" lang="en-US" altLang="zh-TW"/>
              <a:t>Click to edit Master title style</a:t>
            </a:r>
            <a:endParaRPr kumimoji="0" lang="en-US" dirty="0"/>
          </a:p>
        </p:txBody>
      </p:sp>
      <p:sp>
        <p:nvSpPr>
          <p:cNvPr id="8" name="日期版面配置區 7"/>
          <p:cNvSpPr>
            <a:spLocks noGrp="1"/>
          </p:cNvSpPr>
          <p:nvPr>
            <p:ph type="dt" sz="half" idx="14"/>
          </p:nvPr>
        </p:nvSpPr>
        <p:spPr/>
        <p:txBody>
          <a:bodyPr/>
          <a:lstStyle/>
          <a:p>
            <a:fld id="{5C24F5A8-C0EF-4B03-BEC7-489C022EC9CC}" type="datetime1">
              <a:rPr lang="en-GB" smtClean="0"/>
              <a:t>10/12/2020</a:t>
            </a:fld>
            <a:endParaRPr lang="en-GB"/>
          </a:p>
        </p:txBody>
      </p:sp>
      <p:sp>
        <p:nvSpPr>
          <p:cNvPr id="9" name="投影片編號版面配置區 8"/>
          <p:cNvSpPr>
            <a:spLocks noGrp="1"/>
          </p:cNvSpPr>
          <p:nvPr>
            <p:ph type="sldNum" sz="quarter" idx="15"/>
          </p:nvPr>
        </p:nvSpPr>
        <p:spPr/>
        <p:txBody>
          <a:bodyPr/>
          <a:lstStyle/>
          <a:p>
            <a:fld id="{03C53208-37B1-4C2B-82C1-C02C6BAB97A7}" type="slidenum">
              <a:rPr lang="en-GB" smtClean="0"/>
              <a:t>‹#›</a:t>
            </a:fld>
            <a:endParaRPr lang="en-GB"/>
          </a:p>
        </p:txBody>
      </p:sp>
      <p:sp>
        <p:nvSpPr>
          <p:cNvPr id="10" name="頁尾版面配置區 9"/>
          <p:cNvSpPr>
            <a:spLocks noGrp="1"/>
          </p:cNvSpPr>
          <p:nvPr>
            <p:ph type="ftr" sz="quarter" idx="16"/>
          </p:nvPr>
        </p:nvSpPr>
        <p:spPr/>
        <p:txBody>
          <a:bodyPr/>
          <a:lstStyle/>
          <a:p>
            <a:endParaRPr lang="en-GB"/>
          </a:p>
        </p:txBody>
      </p:sp>
    </p:spTree>
    <p:extLst>
      <p:ext uri="{BB962C8B-B14F-4D97-AF65-F5344CB8AC3E}">
        <p14:creationId xmlns:p14="http://schemas.microsoft.com/office/powerpoint/2010/main" val="2714101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839200" y="457200"/>
            <a:ext cx="2743200" cy="1066800"/>
          </a:xfrm>
        </p:spPr>
        <p:txBody>
          <a:bodyPr lIns="91440" tIns="91440" anchor="b" anchorCtr="0"/>
          <a:lstStyle>
            <a:lvl1pPr algn="l">
              <a:buNone/>
              <a:defRPr sz="1800" b="1" spc="-50" baseline="0">
                <a:ln w="3175">
                  <a:noFill/>
                </a:ln>
                <a:solidFill>
                  <a:schemeClr val="tx2">
                    <a:lumMod val="25000"/>
                  </a:schemeClr>
                </a:solidFill>
                <a:effectLst/>
                <a:latin typeface="+mn-lt"/>
                <a:ea typeface="+mn-ea"/>
                <a:cs typeface="+mn-cs"/>
              </a:defRPr>
            </a:lvl1pPr>
          </a:lstStyle>
          <a:p>
            <a:r>
              <a:rPr kumimoji="0" lang="en-US" altLang="zh-TW"/>
              <a:t>Click to edit Master title style</a:t>
            </a:r>
            <a:endParaRPr kumimoji="0" lang="en-US" dirty="0"/>
          </a:p>
        </p:txBody>
      </p:sp>
      <p:sp>
        <p:nvSpPr>
          <p:cNvPr id="3" name="圖片版面配置區 2"/>
          <p:cNvSpPr>
            <a:spLocks noGrp="1"/>
          </p:cNvSpPr>
          <p:nvPr>
            <p:ph type="pic" idx="1"/>
          </p:nvPr>
        </p:nvSpPr>
        <p:spPr>
          <a:xfrm>
            <a:off x="609601" y="457200"/>
            <a:ext cx="80264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altLang="zh-TW"/>
              <a:t>Click icon to add picture</a:t>
            </a:r>
            <a:endParaRPr kumimoji="0" lang="en-US" dirty="0"/>
          </a:p>
        </p:txBody>
      </p:sp>
      <p:sp>
        <p:nvSpPr>
          <p:cNvPr id="4" name="文字版面配置區 3"/>
          <p:cNvSpPr>
            <a:spLocks noGrp="1"/>
          </p:cNvSpPr>
          <p:nvPr>
            <p:ph type="body" sz="half" idx="2"/>
          </p:nvPr>
        </p:nvSpPr>
        <p:spPr>
          <a:xfrm>
            <a:off x="8839200" y="1600200"/>
            <a:ext cx="2743200" cy="4419600"/>
          </a:xfrm>
        </p:spPr>
        <p:txBody>
          <a:bodyPr anchor="t" anchorCtr="0"/>
          <a:lstStyle>
            <a:lvl1pPr marL="0" indent="0">
              <a:lnSpc>
                <a:spcPct val="125000"/>
              </a:lnSpc>
              <a:spcAft>
                <a:spcPts val="1000"/>
              </a:spcAft>
              <a:buFontTx/>
              <a:buNone/>
              <a:defRPr sz="1600" b="0">
                <a:solidFill>
                  <a:schemeClr val="tx2">
                    <a:lumMod val="25000"/>
                  </a:schemeClr>
                </a:solidFill>
              </a:defRPr>
            </a:lvl1pPr>
            <a:lvl2pPr>
              <a:defRPr sz="1200"/>
            </a:lvl2pPr>
            <a:lvl3pPr>
              <a:defRPr sz="1000"/>
            </a:lvl3pPr>
            <a:lvl4pPr>
              <a:defRPr sz="900"/>
            </a:lvl4pPr>
            <a:lvl5pPr>
              <a:defRPr sz="900"/>
            </a:lvl5pPr>
          </a:lstStyle>
          <a:p>
            <a:pPr lvl="0" eaLnBrk="1" latinLnBrk="0" hangingPunct="1"/>
            <a:r>
              <a:rPr kumimoji="0" lang="en-US" altLang="zh-TW"/>
              <a:t>Click to edit Master text styles</a:t>
            </a:r>
          </a:p>
        </p:txBody>
      </p:sp>
      <p:sp>
        <p:nvSpPr>
          <p:cNvPr id="8" name="日期版面配置區 7"/>
          <p:cNvSpPr>
            <a:spLocks noGrp="1"/>
          </p:cNvSpPr>
          <p:nvPr>
            <p:ph type="dt" sz="half" idx="10"/>
          </p:nvPr>
        </p:nvSpPr>
        <p:spPr/>
        <p:txBody>
          <a:bodyPr/>
          <a:lstStyle/>
          <a:p>
            <a:fld id="{8CD05A1E-DA7E-4B64-9B2C-CCEFC708CC8E}" type="datetime1">
              <a:rPr lang="en-GB" smtClean="0"/>
              <a:t>10/12/2020</a:t>
            </a:fld>
            <a:endParaRPr lang="en-GB"/>
          </a:p>
        </p:txBody>
      </p:sp>
      <p:sp>
        <p:nvSpPr>
          <p:cNvPr id="9" name="投影片編號版面配置區 8"/>
          <p:cNvSpPr>
            <a:spLocks noGrp="1"/>
          </p:cNvSpPr>
          <p:nvPr>
            <p:ph type="sldNum" sz="quarter" idx="11"/>
          </p:nvPr>
        </p:nvSpPr>
        <p:spPr/>
        <p:txBody>
          <a:bodyPr/>
          <a:lstStyle/>
          <a:p>
            <a:fld id="{03C53208-37B1-4C2B-82C1-C02C6BAB97A7}" type="slidenum">
              <a:rPr lang="en-GB" smtClean="0"/>
              <a:t>‹#›</a:t>
            </a:fld>
            <a:endParaRPr lang="en-GB"/>
          </a:p>
        </p:txBody>
      </p:sp>
      <p:sp>
        <p:nvSpPr>
          <p:cNvPr id="10" name="頁尾版面配置區 9"/>
          <p:cNvSpPr>
            <a:spLocks noGrp="1"/>
          </p:cNvSpPr>
          <p:nvPr>
            <p:ph type="ftr" sz="quarter" idx="12"/>
          </p:nvPr>
        </p:nvSpPr>
        <p:spPr/>
        <p:txBody>
          <a:bodyPr/>
          <a:lstStyle/>
          <a:p>
            <a:endParaRPr lang="en-GB"/>
          </a:p>
        </p:txBody>
      </p:sp>
    </p:spTree>
    <p:extLst>
      <p:ext uri="{BB962C8B-B14F-4D97-AF65-F5344CB8AC3E}">
        <p14:creationId xmlns:p14="http://schemas.microsoft.com/office/powerpoint/2010/main" val="3963468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文字版面配置區 8"/>
          <p:cNvSpPr>
            <a:spLocks noGrp="1"/>
          </p:cNvSpPr>
          <p:nvPr>
            <p:ph type="body" idx="1"/>
          </p:nvPr>
        </p:nvSpPr>
        <p:spPr>
          <a:xfrm>
            <a:off x="609600" y="1447800"/>
            <a:ext cx="10972800" cy="4678363"/>
          </a:xfrm>
          <a:prstGeom prst="rect">
            <a:avLst/>
          </a:prstGeom>
        </p:spPr>
        <p:txBody>
          <a:bodyPr vert="horz">
            <a:normAutofit/>
          </a:bodyPr>
          <a:lstStyle/>
          <a:p>
            <a:pPr lvl="0" eaLnBrk="1" latinLnBrk="0" hangingPunct="1"/>
            <a:r>
              <a:rPr kumimoji="0" lang="zh-TW" altLang="en-US" dirty="0"/>
              <a:t>按一下以編輯母片文字樣式</a:t>
            </a:r>
          </a:p>
          <a:p>
            <a:pPr lvl="1" eaLnBrk="1" latinLnBrk="0" hangingPunct="1"/>
            <a:r>
              <a:rPr kumimoji="0" lang="zh-TW" altLang="en-US" dirty="0"/>
              <a:t>第二層</a:t>
            </a:r>
          </a:p>
          <a:p>
            <a:pPr lvl="2" eaLnBrk="1" latinLnBrk="0" hangingPunct="1"/>
            <a:r>
              <a:rPr kumimoji="0" lang="zh-TW" altLang="en-US" dirty="0"/>
              <a:t>第三層</a:t>
            </a:r>
          </a:p>
          <a:p>
            <a:pPr lvl="3" eaLnBrk="1" latinLnBrk="0" hangingPunct="1"/>
            <a:r>
              <a:rPr kumimoji="0" lang="zh-TW" altLang="en-US" dirty="0"/>
              <a:t>第四層</a:t>
            </a:r>
          </a:p>
          <a:p>
            <a:pPr lvl="4" eaLnBrk="1" latinLnBrk="0" hangingPunct="1"/>
            <a:r>
              <a:rPr kumimoji="0" lang="zh-TW" altLang="en-US" dirty="0"/>
              <a:t>第五層</a:t>
            </a:r>
            <a:endParaRPr kumimoji="0" lang="en-US" dirty="0"/>
          </a:p>
        </p:txBody>
      </p:sp>
      <p:sp>
        <p:nvSpPr>
          <p:cNvPr id="24" name="日期版面配置區 23"/>
          <p:cNvSpPr>
            <a:spLocks noGrp="1"/>
          </p:cNvSpPr>
          <p:nvPr>
            <p:ph type="dt" sz="half" idx="2"/>
          </p:nvPr>
        </p:nvSpPr>
        <p:spPr>
          <a:xfrm>
            <a:off x="7721600" y="6203667"/>
            <a:ext cx="3454400" cy="384048"/>
          </a:xfrm>
          <a:prstGeom prst="rect">
            <a:avLst/>
          </a:prstGeom>
        </p:spPr>
        <p:txBody>
          <a:bodyPr vert="horz" anchor="ctr" anchorCtr="0"/>
          <a:lstStyle>
            <a:lvl1pPr algn="l" eaLnBrk="1" latinLnBrk="0" hangingPunct="1">
              <a:defRPr kumimoji="0" sz="1200">
                <a:solidFill>
                  <a:schemeClr val="tx2">
                    <a:lumMod val="25000"/>
                  </a:schemeClr>
                </a:solidFill>
              </a:defRPr>
            </a:lvl1pPr>
          </a:lstStyle>
          <a:p>
            <a:fld id="{663987C6-C1BE-4869-B26D-24517384AF1F}" type="datetime1">
              <a:rPr lang="en-GB" smtClean="0"/>
              <a:t>10/12/2020</a:t>
            </a:fld>
            <a:endParaRPr lang="en-GB"/>
          </a:p>
        </p:txBody>
      </p:sp>
      <p:sp>
        <p:nvSpPr>
          <p:cNvPr id="10" name="頁尾版面配置區 9"/>
          <p:cNvSpPr>
            <a:spLocks noGrp="1"/>
          </p:cNvSpPr>
          <p:nvPr>
            <p:ph type="ftr" sz="quarter" idx="3"/>
          </p:nvPr>
        </p:nvSpPr>
        <p:spPr>
          <a:xfrm>
            <a:off x="571464" y="6203667"/>
            <a:ext cx="8095241" cy="384048"/>
          </a:xfrm>
          <a:prstGeom prst="rect">
            <a:avLst/>
          </a:prstGeom>
        </p:spPr>
        <p:txBody>
          <a:bodyPr vert="horz" anchor="ctr" anchorCtr="0"/>
          <a:lstStyle>
            <a:lvl1pPr algn="l" eaLnBrk="1" latinLnBrk="0" hangingPunct="1">
              <a:defRPr kumimoji="0" sz="1200">
                <a:solidFill>
                  <a:schemeClr val="tx2">
                    <a:lumMod val="25000"/>
                  </a:schemeClr>
                </a:solidFill>
              </a:defRPr>
            </a:lvl1pPr>
          </a:lstStyle>
          <a:p>
            <a:endParaRPr lang="en-GB"/>
          </a:p>
        </p:txBody>
      </p:sp>
      <p:sp>
        <p:nvSpPr>
          <p:cNvPr id="22" name="投影片編號版面配置區 21"/>
          <p:cNvSpPr>
            <a:spLocks noGrp="1"/>
          </p:cNvSpPr>
          <p:nvPr>
            <p:ph type="sldNum" sz="quarter" idx="4"/>
          </p:nvPr>
        </p:nvSpPr>
        <p:spPr>
          <a:xfrm>
            <a:off x="11214100" y="6181531"/>
            <a:ext cx="8128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lumMod val="25000"/>
                  </a:schemeClr>
                </a:solidFill>
              </a:defRPr>
            </a:lvl1pPr>
          </a:lstStyle>
          <a:p>
            <a:fld id="{03C53208-37B1-4C2B-82C1-C02C6BAB97A7}" type="slidenum">
              <a:rPr lang="en-GB" smtClean="0"/>
              <a:t>‹#›</a:t>
            </a:fld>
            <a:endParaRPr lang="en-GB"/>
          </a:p>
        </p:txBody>
      </p:sp>
      <p:sp>
        <p:nvSpPr>
          <p:cNvPr id="5" name="標題版面配置區 4"/>
          <p:cNvSpPr>
            <a:spLocks noGrp="1"/>
          </p:cNvSpPr>
          <p:nvPr>
            <p:ph type="title"/>
          </p:nvPr>
        </p:nvSpPr>
        <p:spPr>
          <a:xfrm>
            <a:off x="609600" y="152400"/>
            <a:ext cx="10972800" cy="1219200"/>
          </a:xfrm>
          <a:prstGeom prst="rect">
            <a:avLst/>
          </a:prstGeom>
          <a:ln w="6350" cap="rnd">
            <a:noFill/>
          </a:ln>
        </p:spPr>
        <p:txBody>
          <a:bodyPr vert="horz" anchor="b" anchorCtr="0">
            <a:normAutofit/>
          </a:bodyPr>
          <a:lstStyle/>
          <a:p>
            <a:r>
              <a:rPr kumimoji="0" lang="zh-TW" altLang="en-US" dirty="0"/>
              <a:t>按一下以編輯母片標題樣式</a:t>
            </a:r>
            <a:endParaRPr kumimoji="0" lang="en-US" dirty="0"/>
          </a:p>
        </p:txBody>
      </p:sp>
    </p:spTree>
    <p:extLst>
      <p:ext uri="{BB962C8B-B14F-4D97-AF65-F5344CB8AC3E}">
        <p14:creationId xmlns:p14="http://schemas.microsoft.com/office/powerpoint/2010/main" val="2462824199"/>
      </p:ext>
    </p:extLst>
  </p:cSld>
  <p:clrMap bg1="dk1" tx1="lt1" bg2="dk2" tx2="lt2" accent1="accent1" accent2="accent2" accent3="accent3" accent4="accent4" accent5="accent5" accent6="accent6" hlink="hlink" folHlink="folHlink"/>
  <p:sldLayoutIdLst>
    <p:sldLayoutId id="2147483673" r:id="rId1"/>
    <p:sldLayoutId id="2147483677" r:id="rId2"/>
    <p:sldLayoutId id="2147483674" r:id="rId3"/>
    <p:sldLayoutId id="2147483675" r:id="rId4"/>
    <p:sldLayoutId id="2147483676"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chemeClr val="bg1">
              <a:lumMod val="85000"/>
              <a:lumOff val="15000"/>
            </a:schemeClr>
          </a:solidFill>
          <a:effectLst>
            <a:innerShdw blurRad="50800" dist="25400" dir="13500000">
              <a:prstClr val="black">
                <a:alpha val="70000"/>
              </a:prstClr>
            </a:innerShdw>
          </a:effectLst>
          <a:latin typeface="+mj-lt"/>
          <a:ea typeface="+mj-ea"/>
          <a:cs typeface="+mj-cs"/>
        </a:defRPr>
      </a:lvl1pPr>
    </p:titleStyle>
    <p:bodyStyle>
      <a:lvl1pPr marL="274313" indent="-274313" algn="l" rtl="0" eaLnBrk="1" latinLnBrk="0" hangingPunct="1">
        <a:spcBef>
          <a:spcPts val="600"/>
        </a:spcBef>
        <a:buClr>
          <a:schemeClr val="accent2"/>
        </a:buClr>
        <a:buSzPct val="85000"/>
        <a:buFont typeface="Wingdings 2"/>
        <a:buChar char=""/>
        <a:defRPr kumimoji="0" sz="2600" kern="1200">
          <a:solidFill>
            <a:schemeClr val="bg1">
              <a:lumMod val="85000"/>
              <a:lumOff val="15000"/>
            </a:schemeClr>
          </a:solidFill>
          <a:latin typeface="+mn-lt"/>
          <a:ea typeface="+mn-ea"/>
          <a:cs typeface="+mn-cs"/>
        </a:defRPr>
      </a:lvl1pPr>
      <a:lvl2pPr marL="640064" indent="-274313" algn="l" rtl="0" eaLnBrk="1" latinLnBrk="0" hangingPunct="1">
        <a:spcBef>
          <a:spcPts val="300"/>
        </a:spcBef>
        <a:buClr>
          <a:schemeClr val="accent2">
            <a:shade val="75000"/>
          </a:schemeClr>
        </a:buClr>
        <a:buSzPct val="85000"/>
        <a:buFont typeface="Wingdings 2"/>
        <a:buChar char=""/>
        <a:defRPr kumimoji="0" sz="2400" kern="1200">
          <a:solidFill>
            <a:schemeClr val="tx2">
              <a:lumMod val="25000"/>
            </a:schemeClr>
          </a:solidFill>
          <a:latin typeface="+mn-lt"/>
          <a:ea typeface="+mn-ea"/>
          <a:cs typeface="+mn-cs"/>
        </a:defRPr>
      </a:lvl2pPr>
      <a:lvl3pPr marL="1005815" indent="-228594" algn="l" rtl="0" eaLnBrk="1" latinLnBrk="0" hangingPunct="1">
        <a:spcBef>
          <a:spcPts val="300"/>
        </a:spcBef>
        <a:buClr>
          <a:schemeClr val="accent2">
            <a:shade val="50000"/>
          </a:schemeClr>
        </a:buClr>
        <a:buSzPct val="85000"/>
        <a:buFont typeface="Wingdings 2"/>
        <a:buChar char=""/>
        <a:defRPr kumimoji="0" sz="2100" kern="1200">
          <a:solidFill>
            <a:schemeClr val="tx2">
              <a:lumMod val="25000"/>
            </a:schemeClr>
          </a:solidFill>
          <a:latin typeface="+mn-lt"/>
          <a:ea typeface="+mn-ea"/>
          <a:cs typeface="+mn-cs"/>
        </a:defRPr>
      </a:lvl3pPr>
      <a:lvl4pPr marL="1280128" indent="-228594"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2">
              <a:lumMod val="25000"/>
            </a:schemeClr>
          </a:solidFill>
          <a:latin typeface="+mn-lt"/>
          <a:ea typeface="+mn-ea"/>
          <a:cs typeface="+mn-cs"/>
        </a:defRPr>
      </a:lvl4pPr>
      <a:lvl5pPr marL="1554441" indent="-228594"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2">
              <a:lumMod val="25000"/>
            </a:schemeClr>
          </a:solidFill>
          <a:latin typeface="+mn-lt"/>
          <a:ea typeface="+mn-ea"/>
          <a:cs typeface="+mn-cs"/>
        </a:defRPr>
      </a:lvl5pPr>
      <a:lvl6pPr marL="1828754" indent="-228594"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30" indent="-182876"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5943" indent="-182876"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256" indent="-182876"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89" algn="l" rtl="0" eaLnBrk="1" latinLnBrk="0" hangingPunct="1">
        <a:defRPr kumimoji="0" kern="1200">
          <a:solidFill>
            <a:schemeClr val="tx1"/>
          </a:solidFill>
          <a:latin typeface="+mn-lt"/>
          <a:ea typeface="+mn-ea"/>
          <a:cs typeface="+mn-cs"/>
        </a:defRPr>
      </a:lvl2pPr>
      <a:lvl3pPr marL="914378" algn="l" rtl="0" eaLnBrk="1" latinLnBrk="0" hangingPunct="1">
        <a:defRPr kumimoji="0" kern="1200">
          <a:solidFill>
            <a:schemeClr val="tx1"/>
          </a:solidFill>
          <a:latin typeface="+mn-lt"/>
          <a:ea typeface="+mn-ea"/>
          <a:cs typeface="+mn-cs"/>
        </a:defRPr>
      </a:lvl3pPr>
      <a:lvl4pPr marL="1371566" algn="l" rtl="0" eaLnBrk="1" latinLnBrk="0" hangingPunct="1">
        <a:defRPr kumimoji="0" kern="1200">
          <a:solidFill>
            <a:schemeClr val="tx1"/>
          </a:solidFill>
          <a:latin typeface="+mn-lt"/>
          <a:ea typeface="+mn-ea"/>
          <a:cs typeface="+mn-cs"/>
        </a:defRPr>
      </a:lvl4pPr>
      <a:lvl5pPr marL="1828754" algn="l" rtl="0" eaLnBrk="1" latinLnBrk="0" hangingPunct="1">
        <a:defRPr kumimoji="0" kern="1200">
          <a:solidFill>
            <a:schemeClr val="tx1"/>
          </a:solidFill>
          <a:latin typeface="+mn-lt"/>
          <a:ea typeface="+mn-ea"/>
          <a:cs typeface="+mn-cs"/>
        </a:defRPr>
      </a:lvl5pPr>
      <a:lvl6pPr marL="2285943" algn="l" rtl="0" eaLnBrk="1" latinLnBrk="0" hangingPunct="1">
        <a:defRPr kumimoji="0" kern="1200">
          <a:solidFill>
            <a:schemeClr val="tx1"/>
          </a:solidFill>
          <a:latin typeface="+mn-lt"/>
          <a:ea typeface="+mn-ea"/>
          <a:cs typeface="+mn-cs"/>
        </a:defRPr>
      </a:lvl6pPr>
      <a:lvl7pPr marL="2743132" algn="l" rtl="0" eaLnBrk="1" latinLnBrk="0" hangingPunct="1">
        <a:defRPr kumimoji="0" kern="1200">
          <a:solidFill>
            <a:schemeClr val="tx1"/>
          </a:solidFill>
          <a:latin typeface="+mn-lt"/>
          <a:ea typeface="+mn-ea"/>
          <a:cs typeface="+mn-cs"/>
        </a:defRPr>
      </a:lvl7pPr>
      <a:lvl8pPr marL="3200320" algn="l" rtl="0" eaLnBrk="1" latinLnBrk="0" hangingPunct="1">
        <a:defRPr kumimoji="0" kern="1200">
          <a:solidFill>
            <a:schemeClr val="tx1"/>
          </a:solidFill>
          <a:latin typeface="+mn-lt"/>
          <a:ea typeface="+mn-ea"/>
          <a:cs typeface="+mn-cs"/>
        </a:defRPr>
      </a:lvl8pPr>
      <a:lvl9pPr marL="3657509"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62.png"/><Relationship Id="rId4" Type="http://schemas.openxmlformats.org/officeDocument/2006/relationships/image" Target="../media/image61.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63.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15.png"/><Relationship Id="rId21" Type="http://schemas.openxmlformats.org/officeDocument/2006/relationships/image" Target="../media/image3.png"/><Relationship Id="rId7" Type="http://schemas.openxmlformats.org/officeDocument/2006/relationships/image" Target="../media/image17.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notesSlide" Target="../notesSlides/notesSlide4.xml"/><Relationship Id="rId16" Type="http://schemas.openxmlformats.org/officeDocument/2006/relationships/image" Target="../media/image25.png"/><Relationship Id="rId20" Type="http://schemas.openxmlformats.org/officeDocument/2006/relationships/image" Target="../media/image28.png"/><Relationship Id="rId1" Type="http://schemas.openxmlformats.org/officeDocument/2006/relationships/slideLayout" Target="../slideLayouts/slideLayout3.xml"/><Relationship Id="rId6" Type="http://schemas.microsoft.com/office/2007/relationships/hdphoto" Target="../media/hdphoto2.wdp"/><Relationship Id="rId11" Type="http://schemas.openxmlformats.org/officeDocument/2006/relationships/image" Target="../media/image20.png"/><Relationship Id="rId5" Type="http://schemas.openxmlformats.org/officeDocument/2006/relationships/image" Target="../media/image16.png"/><Relationship Id="rId15" Type="http://schemas.openxmlformats.org/officeDocument/2006/relationships/image" Target="../media/image24.png"/><Relationship Id="rId10" Type="http://schemas.openxmlformats.org/officeDocument/2006/relationships/image" Target="../media/image19.png"/><Relationship Id="rId19" Type="http://schemas.openxmlformats.org/officeDocument/2006/relationships/image" Target="../media/image10.png"/><Relationship Id="rId4" Type="http://schemas.microsoft.com/office/2007/relationships/hdphoto" Target="../media/hdphoto1.wdp"/><Relationship Id="rId9" Type="http://schemas.openxmlformats.org/officeDocument/2006/relationships/image" Target="../media/image18.png"/><Relationship Id="rId14" Type="http://schemas.openxmlformats.org/officeDocument/2006/relationships/image" Target="../media/image23.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9.png"/><Relationship Id="rId18" Type="http://schemas.openxmlformats.org/officeDocument/2006/relationships/image" Target="../media/image34.png"/><Relationship Id="rId26" Type="http://schemas.openxmlformats.org/officeDocument/2006/relationships/image" Target="../media/image42.png"/><Relationship Id="rId3" Type="http://schemas.openxmlformats.org/officeDocument/2006/relationships/image" Target="../media/image24.png"/><Relationship Id="rId21" Type="http://schemas.openxmlformats.org/officeDocument/2006/relationships/image" Target="../media/image37.png"/><Relationship Id="rId7" Type="http://schemas.microsoft.com/office/2007/relationships/hdphoto" Target="../media/hdphoto2.wdp"/><Relationship Id="rId12" Type="http://schemas.openxmlformats.org/officeDocument/2006/relationships/image" Target="../media/image20.png"/><Relationship Id="rId17" Type="http://schemas.openxmlformats.org/officeDocument/2006/relationships/image" Target="../media/image33.png"/><Relationship Id="rId25" Type="http://schemas.openxmlformats.org/officeDocument/2006/relationships/image" Target="../media/image41.png"/><Relationship Id="rId2" Type="http://schemas.openxmlformats.org/officeDocument/2006/relationships/notesSlide" Target="../notesSlides/notesSlide5.xml"/><Relationship Id="rId16" Type="http://schemas.openxmlformats.org/officeDocument/2006/relationships/image" Target="../media/image32.png"/><Relationship Id="rId20" Type="http://schemas.openxmlformats.org/officeDocument/2006/relationships/image" Target="../media/image36.png"/><Relationship Id="rId29"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19.png"/><Relationship Id="rId24" Type="http://schemas.openxmlformats.org/officeDocument/2006/relationships/image" Target="../media/image40.png"/><Relationship Id="rId5" Type="http://schemas.microsoft.com/office/2007/relationships/hdphoto" Target="../media/hdphoto1.wdp"/><Relationship Id="rId15" Type="http://schemas.openxmlformats.org/officeDocument/2006/relationships/image" Target="../media/image31.png"/><Relationship Id="rId23" Type="http://schemas.openxmlformats.org/officeDocument/2006/relationships/image" Target="../media/image39.png"/><Relationship Id="rId28" Type="http://schemas.openxmlformats.org/officeDocument/2006/relationships/image" Target="../media/image43.png"/><Relationship Id="rId10" Type="http://schemas.openxmlformats.org/officeDocument/2006/relationships/image" Target="../media/image18.png"/><Relationship Id="rId19" Type="http://schemas.openxmlformats.org/officeDocument/2006/relationships/image" Target="../media/image35.png"/><Relationship Id="rId4" Type="http://schemas.openxmlformats.org/officeDocument/2006/relationships/image" Target="../media/image15.png"/><Relationship Id="rId9" Type="http://schemas.microsoft.com/office/2007/relationships/hdphoto" Target="../media/hdphoto3.wdp"/><Relationship Id="rId14" Type="http://schemas.openxmlformats.org/officeDocument/2006/relationships/image" Target="../media/image30.png"/><Relationship Id="rId22" Type="http://schemas.openxmlformats.org/officeDocument/2006/relationships/image" Target="../media/image38.png"/><Relationship Id="rId27"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image" Target="../media/image44.png"/><Relationship Id="rId7" Type="http://schemas.openxmlformats.org/officeDocument/2006/relationships/image" Target="../media/image46.jp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45.jpg"/><Relationship Id="rId5" Type="http://schemas.openxmlformats.org/officeDocument/2006/relationships/chart" Target="../charts/chart2.xml"/><Relationship Id="rId10" Type="http://schemas.openxmlformats.org/officeDocument/2006/relationships/image" Target="../media/image3.png"/><Relationship Id="rId4" Type="http://schemas.openxmlformats.org/officeDocument/2006/relationships/chart" Target="../charts/chart1.xml"/><Relationship Id="rId9" Type="http://schemas.openxmlformats.org/officeDocument/2006/relationships/image" Target="../media/image47.png"/></Relationships>
</file>

<file path=ppt/slides/_rels/slide7.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5.pn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4.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51.png"/><Relationship Id="rId11" Type="http://schemas.openxmlformats.org/officeDocument/2006/relationships/image" Target="../media/image10.png"/><Relationship Id="rId5" Type="http://schemas.openxmlformats.org/officeDocument/2006/relationships/image" Target="../media/image50.png"/><Relationship Id="rId15" Type="http://schemas.openxmlformats.org/officeDocument/2006/relationships/image" Target="../media/image3.png"/><Relationship Id="rId10" Type="http://schemas.openxmlformats.org/officeDocument/2006/relationships/image" Target="../media/image9.png"/><Relationship Id="rId4" Type="http://schemas.openxmlformats.org/officeDocument/2006/relationships/image" Target="../media/image49.png"/><Relationship Id="rId9" Type="http://schemas.openxmlformats.org/officeDocument/2006/relationships/image" Target="../media/image8.png"/><Relationship Id="rId14" Type="http://schemas.openxmlformats.org/officeDocument/2006/relationships/image" Target="../media/image56.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57.jpg"/><Relationship Id="rId7" Type="http://schemas.openxmlformats.org/officeDocument/2006/relationships/image" Target="../media/image4.png"/><Relationship Id="rId2" Type="http://schemas.openxmlformats.org/officeDocument/2006/relationships/hyperlink" Target="mailto:qianhumen2-c@my.cityu.edu.hk" TargetMode="External"/><Relationship Id="rId1" Type="http://schemas.openxmlformats.org/officeDocument/2006/relationships/slideLayout" Target="../slideLayouts/slideLayout6.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58.jp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433E963-2549-4D86-9A32-AABD31B80CDC}"/>
              </a:ext>
            </a:extLst>
          </p:cNvPr>
          <p:cNvSpPr>
            <a:spLocks noGrp="1"/>
          </p:cNvSpPr>
          <p:nvPr>
            <p:ph type="subTitle" idx="1"/>
          </p:nvPr>
        </p:nvSpPr>
        <p:spPr>
          <a:xfrm>
            <a:off x="546537" y="3699803"/>
            <a:ext cx="11074400" cy="1565879"/>
          </a:xfrm>
        </p:spPr>
        <p:txBody>
          <a:bodyPr/>
          <a:lstStyle/>
          <a:p>
            <a:r>
              <a:rPr lang="en-US" dirty="0" err="1"/>
              <a:t>Qianhui</a:t>
            </a:r>
            <a:r>
              <a:rPr lang="en-US" dirty="0"/>
              <a:t> Men</a:t>
            </a:r>
            <a:r>
              <a:rPr lang="en-US" baseline="30000" dirty="0"/>
              <a:t>*</a:t>
            </a:r>
            <a:r>
              <a:rPr lang="en-US" dirty="0"/>
              <a:t>, Edmond S. L. Ho</a:t>
            </a:r>
            <a:r>
              <a:rPr lang="en-US" baseline="30000" dirty="0"/>
              <a:t>†</a:t>
            </a:r>
            <a:r>
              <a:rPr lang="en-US" dirty="0"/>
              <a:t>, Hubert P. H. Shum</a:t>
            </a:r>
            <a:r>
              <a:rPr lang="en-US" baseline="30000" dirty="0"/>
              <a:t>‡</a:t>
            </a:r>
            <a:r>
              <a:rPr lang="en-US" dirty="0"/>
              <a:t>, Howard Leung</a:t>
            </a:r>
            <a:r>
              <a:rPr lang="en-US" baseline="30000" dirty="0"/>
              <a:t>*</a:t>
            </a:r>
          </a:p>
          <a:p>
            <a:r>
              <a:rPr lang="en-US" sz="1600" baseline="30000" dirty="0"/>
              <a:t>*</a:t>
            </a:r>
            <a:r>
              <a:rPr lang="en-US" sz="1600" dirty="0"/>
              <a:t>Department of Computer Science, City University of Hong Kong</a:t>
            </a:r>
            <a:endParaRPr lang="en-US" sz="1600" baseline="30000" dirty="0"/>
          </a:p>
          <a:p>
            <a:r>
              <a:rPr lang="en-US" sz="1600" baseline="30000" dirty="0"/>
              <a:t>†</a:t>
            </a:r>
            <a:r>
              <a:rPr lang="en-US" sz="1600" dirty="0"/>
              <a:t>Department of Computer and Information Sciences, </a:t>
            </a:r>
            <a:r>
              <a:rPr lang="en-US" sz="1600" dirty="0" err="1"/>
              <a:t>Northumbria</a:t>
            </a:r>
            <a:r>
              <a:rPr lang="en-US" sz="1600" dirty="0"/>
              <a:t> University</a:t>
            </a:r>
          </a:p>
          <a:p>
            <a:r>
              <a:rPr lang="en-US" sz="1600" baseline="30000" dirty="0"/>
              <a:t>‡</a:t>
            </a:r>
            <a:r>
              <a:rPr lang="en-US" sz="1600" dirty="0"/>
              <a:t>Department of Computer Science, Durham University</a:t>
            </a:r>
            <a:endParaRPr lang="en-GB" sz="1600" dirty="0"/>
          </a:p>
        </p:txBody>
      </p:sp>
      <p:sp>
        <p:nvSpPr>
          <p:cNvPr id="3" name="Title 2">
            <a:extLst>
              <a:ext uri="{FF2B5EF4-FFF2-40B4-BE49-F238E27FC236}">
                <a16:creationId xmlns:a16="http://schemas.microsoft.com/office/drawing/2014/main" id="{EA485310-A484-4CDE-BA86-FCFC27D9AE32}"/>
              </a:ext>
            </a:extLst>
          </p:cNvPr>
          <p:cNvSpPr>
            <a:spLocks noGrp="1"/>
          </p:cNvSpPr>
          <p:nvPr>
            <p:ph type="ctrTitle"/>
          </p:nvPr>
        </p:nvSpPr>
        <p:spPr>
          <a:xfrm>
            <a:off x="0" y="1433732"/>
            <a:ext cx="12191999" cy="1981200"/>
          </a:xfrm>
        </p:spPr>
        <p:txBody>
          <a:bodyPr/>
          <a:lstStyle/>
          <a:p>
            <a:r>
              <a:rPr lang="en-US" sz="4400" dirty="0">
                <a:latin typeface="Times New Roman" panose="02020603050405020304" pitchFamily="18" charset="0"/>
                <a:cs typeface="Times New Roman" panose="02020603050405020304" pitchFamily="18" charset="0"/>
              </a:rPr>
              <a:t>A Two-Stream Recurrent Network for</a:t>
            </a:r>
            <a:br>
              <a:rPr lang="en-US" sz="4400" dirty="0">
                <a:latin typeface="Times New Roman" panose="02020603050405020304" pitchFamily="18" charset="0"/>
                <a:cs typeface="Times New Roman" panose="02020603050405020304" pitchFamily="18" charset="0"/>
              </a:rPr>
            </a:br>
            <a:r>
              <a:rPr lang="en-GB" sz="4400" dirty="0">
                <a:latin typeface="Times New Roman" panose="02020603050405020304" pitchFamily="18" charset="0"/>
                <a:cs typeface="Times New Roman" panose="02020603050405020304" pitchFamily="18" charset="0"/>
              </a:rPr>
              <a:t>Skeleton-based Human Interaction Recognition</a:t>
            </a:r>
          </a:p>
        </p:txBody>
      </p:sp>
      <p:pic>
        <p:nvPicPr>
          <p:cNvPr id="1028" name="Picture 4">
            <a:extLst>
              <a:ext uri="{FF2B5EF4-FFF2-40B4-BE49-F238E27FC236}">
                <a16:creationId xmlns:a16="http://schemas.microsoft.com/office/drawing/2014/main" id="{B372F9AE-F9A3-4AAE-AC39-C08E8F1E43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0183" y="-48496"/>
            <a:ext cx="2568312" cy="123669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Durham University">
            <a:extLst>
              <a:ext uri="{FF2B5EF4-FFF2-40B4-BE49-F238E27FC236}">
                <a16:creationId xmlns:a16="http://schemas.microsoft.com/office/drawing/2014/main" id="{6D334E37-F3B2-433E-972A-34D93715EA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6158" y="5765689"/>
            <a:ext cx="1700872" cy="70103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Together we can take on tomorrow">
            <a:extLst>
              <a:ext uri="{FF2B5EF4-FFF2-40B4-BE49-F238E27FC236}">
                <a16:creationId xmlns:a16="http://schemas.microsoft.com/office/drawing/2014/main" id="{8152FE62-5BEF-48EE-968F-AF968647AA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9429" y="5733067"/>
            <a:ext cx="1889457" cy="7662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6">
            <a:extLst>
              <a:ext uri="{FF2B5EF4-FFF2-40B4-BE49-F238E27FC236}">
                <a16:creationId xmlns:a16="http://schemas.microsoft.com/office/drawing/2014/main" id="{F42A0CBB-3D37-4CE3-8D32-70BC4EDFF3A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2014" y="5739718"/>
            <a:ext cx="2483589" cy="759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2674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562A16-8374-4646-BFAD-DDE560298C67}"/>
              </a:ext>
            </a:extLst>
          </p:cNvPr>
          <p:cNvSpPr>
            <a:spLocks noGrp="1"/>
          </p:cNvSpPr>
          <p:nvPr>
            <p:ph type="title"/>
          </p:nvPr>
        </p:nvSpPr>
        <p:spPr/>
        <p:txBody>
          <a:bodyPr/>
          <a:lstStyle/>
          <a:p>
            <a:r>
              <a:rPr lang="en-US" sz="4800" dirty="0"/>
              <a:t>Confusion Matrix</a:t>
            </a:r>
            <a:endParaRPr lang="en-GB" sz="4800" dirty="0"/>
          </a:p>
        </p:txBody>
      </p:sp>
      <p:sp>
        <p:nvSpPr>
          <p:cNvPr id="6" name="Slide Number Placeholder 5">
            <a:extLst>
              <a:ext uri="{FF2B5EF4-FFF2-40B4-BE49-F238E27FC236}">
                <a16:creationId xmlns:a16="http://schemas.microsoft.com/office/drawing/2014/main" id="{94B04C3C-2DF0-4A11-8492-77235D22B431}"/>
              </a:ext>
            </a:extLst>
          </p:cNvPr>
          <p:cNvSpPr>
            <a:spLocks noGrp="1"/>
          </p:cNvSpPr>
          <p:nvPr>
            <p:ph type="sldNum" sz="quarter" idx="15"/>
          </p:nvPr>
        </p:nvSpPr>
        <p:spPr/>
        <p:txBody>
          <a:bodyPr/>
          <a:lstStyle/>
          <a:p>
            <a:fld id="{03C53208-37B1-4C2B-82C1-C02C6BAB97A7}" type="slidenum">
              <a:rPr lang="en-GB" smtClean="0"/>
              <a:t>10</a:t>
            </a:fld>
            <a:endParaRPr lang="en-GB"/>
          </a:p>
        </p:txBody>
      </p:sp>
      <p:pic>
        <p:nvPicPr>
          <p:cNvPr id="37" name="Picture 4">
            <a:extLst>
              <a:ext uri="{FF2B5EF4-FFF2-40B4-BE49-F238E27FC236}">
                <a16:creationId xmlns:a16="http://schemas.microsoft.com/office/drawing/2014/main" id="{6E1235FF-1C4F-44F7-B37E-D5B5DB70E0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1806" y="287302"/>
            <a:ext cx="2568312" cy="12366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A0542D1F-3A40-4027-8FA6-1A5860EDA5B5}"/>
              </a:ext>
            </a:extLst>
          </p:cNvPr>
          <p:cNvPicPr>
            <a:picLocks noChangeAspect="1"/>
          </p:cNvPicPr>
          <p:nvPr/>
        </p:nvPicPr>
        <p:blipFill>
          <a:blip r:embed="rId4"/>
          <a:stretch>
            <a:fillRect/>
          </a:stretch>
        </p:blipFill>
        <p:spPr>
          <a:xfrm>
            <a:off x="1305091" y="4202401"/>
            <a:ext cx="8707473" cy="2655599"/>
          </a:xfrm>
          <a:prstGeom prst="rect">
            <a:avLst/>
          </a:prstGeom>
        </p:spPr>
      </p:pic>
      <p:pic>
        <p:nvPicPr>
          <p:cNvPr id="8" name="Picture 7">
            <a:extLst>
              <a:ext uri="{FF2B5EF4-FFF2-40B4-BE49-F238E27FC236}">
                <a16:creationId xmlns:a16="http://schemas.microsoft.com/office/drawing/2014/main" id="{79B02535-CD31-4892-BDDB-BFC24A8D88AD}"/>
              </a:ext>
            </a:extLst>
          </p:cNvPr>
          <p:cNvPicPr>
            <a:picLocks noChangeAspect="1"/>
          </p:cNvPicPr>
          <p:nvPr/>
        </p:nvPicPr>
        <p:blipFill>
          <a:blip r:embed="rId5"/>
          <a:stretch>
            <a:fillRect/>
          </a:stretch>
        </p:blipFill>
        <p:spPr>
          <a:xfrm>
            <a:off x="1261882" y="1391354"/>
            <a:ext cx="8750682" cy="2750990"/>
          </a:xfrm>
          <a:prstGeom prst="rect">
            <a:avLst/>
          </a:prstGeom>
        </p:spPr>
      </p:pic>
      <p:sp>
        <p:nvSpPr>
          <p:cNvPr id="11" name="Rectangle: Rounded Corners 10">
            <a:extLst>
              <a:ext uri="{FF2B5EF4-FFF2-40B4-BE49-F238E27FC236}">
                <a16:creationId xmlns:a16="http://schemas.microsoft.com/office/drawing/2014/main" id="{6800527D-8D23-438D-888D-B0CD73C045DD}"/>
              </a:ext>
            </a:extLst>
          </p:cNvPr>
          <p:cNvSpPr/>
          <p:nvPr/>
        </p:nvSpPr>
        <p:spPr>
          <a:xfrm>
            <a:off x="2743200" y="2766849"/>
            <a:ext cx="346841" cy="302172"/>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Rounded Corners 14">
            <a:extLst>
              <a:ext uri="{FF2B5EF4-FFF2-40B4-BE49-F238E27FC236}">
                <a16:creationId xmlns:a16="http://schemas.microsoft.com/office/drawing/2014/main" id="{F62EE8E5-01FD-4E29-AFC4-1F0FB264E454}"/>
              </a:ext>
            </a:extLst>
          </p:cNvPr>
          <p:cNvSpPr/>
          <p:nvPr/>
        </p:nvSpPr>
        <p:spPr>
          <a:xfrm>
            <a:off x="5637223" y="2766849"/>
            <a:ext cx="346841" cy="30217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id="{C5DE239C-AC8B-4EEA-85D0-28677B70C22E}"/>
              </a:ext>
            </a:extLst>
          </p:cNvPr>
          <p:cNvSpPr/>
          <p:nvPr/>
        </p:nvSpPr>
        <p:spPr>
          <a:xfrm>
            <a:off x="3389586" y="5315560"/>
            <a:ext cx="762000" cy="549212"/>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C15121D8-9B99-43FC-AD95-33E650252DDA}"/>
              </a:ext>
            </a:extLst>
          </p:cNvPr>
          <p:cNvSpPr/>
          <p:nvPr/>
        </p:nvSpPr>
        <p:spPr>
          <a:xfrm>
            <a:off x="6320075" y="5315560"/>
            <a:ext cx="762000" cy="54921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80067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562A16-8374-4646-BFAD-DDE560298C67}"/>
              </a:ext>
            </a:extLst>
          </p:cNvPr>
          <p:cNvSpPr>
            <a:spLocks noGrp="1"/>
          </p:cNvSpPr>
          <p:nvPr>
            <p:ph type="title"/>
          </p:nvPr>
        </p:nvSpPr>
        <p:spPr/>
        <p:txBody>
          <a:bodyPr/>
          <a:lstStyle/>
          <a:p>
            <a:r>
              <a:rPr lang="en-US" sz="4800" dirty="0"/>
              <a:t>Ablation Study</a:t>
            </a:r>
            <a:endParaRPr lang="en-GB" sz="4800" dirty="0"/>
          </a:p>
        </p:txBody>
      </p:sp>
      <p:sp>
        <p:nvSpPr>
          <p:cNvPr id="6" name="Slide Number Placeholder 5">
            <a:extLst>
              <a:ext uri="{FF2B5EF4-FFF2-40B4-BE49-F238E27FC236}">
                <a16:creationId xmlns:a16="http://schemas.microsoft.com/office/drawing/2014/main" id="{94B04C3C-2DF0-4A11-8492-77235D22B431}"/>
              </a:ext>
            </a:extLst>
          </p:cNvPr>
          <p:cNvSpPr>
            <a:spLocks noGrp="1"/>
          </p:cNvSpPr>
          <p:nvPr>
            <p:ph type="sldNum" sz="quarter" idx="15"/>
          </p:nvPr>
        </p:nvSpPr>
        <p:spPr/>
        <p:txBody>
          <a:bodyPr/>
          <a:lstStyle/>
          <a:p>
            <a:fld id="{03C53208-37B1-4C2B-82C1-C02C6BAB97A7}" type="slidenum">
              <a:rPr lang="en-GB" smtClean="0"/>
              <a:t>11</a:t>
            </a:fld>
            <a:endParaRPr lang="en-GB"/>
          </a:p>
        </p:txBody>
      </p:sp>
      <p:pic>
        <p:nvPicPr>
          <p:cNvPr id="37" name="Picture 4">
            <a:extLst>
              <a:ext uri="{FF2B5EF4-FFF2-40B4-BE49-F238E27FC236}">
                <a16:creationId xmlns:a16="http://schemas.microsoft.com/office/drawing/2014/main" id="{6E1235FF-1C4F-44F7-B37E-D5B5DB70E0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1806" y="287302"/>
            <a:ext cx="2568312" cy="123669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5233EDF8-D0B9-4936-AF2A-DC4851BE7F7D}"/>
              </a:ext>
            </a:extLst>
          </p:cNvPr>
          <p:cNvPicPr>
            <a:picLocks noChangeAspect="1"/>
          </p:cNvPicPr>
          <p:nvPr/>
        </p:nvPicPr>
        <p:blipFill>
          <a:blip r:embed="rId4"/>
          <a:stretch>
            <a:fillRect/>
          </a:stretch>
        </p:blipFill>
        <p:spPr>
          <a:xfrm>
            <a:off x="2375339" y="2354443"/>
            <a:ext cx="6839114" cy="2844244"/>
          </a:xfrm>
          <a:prstGeom prst="rect">
            <a:avLst/>
          </a:prstGeom>
        </p:spPr>
      </p:pic>
    </p:spTree>
    <p:extLst>
      <p:ext uri="{BB962C8B-B14F-4D97-AF65-F5344CB8AC3E}">
        <p14:creationId xmlns:p14="http://schemas.microsoft.com/office/powerpoint/2010/main" val="440492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B04C35-57A6-4DB2-BEAB-662EFD02CA4E}"/>
              </a:ext>
            </a:extLst>
          </p:cNvPr>
          <p:cNvSpPr>
            <a:spLocks noGrp="1"/>
          </p:cNvSpPr>
          <p:nvPr>
            <p:ph idx="1"/>
          </p:nvPr>
        </p:nvSpPr>
        <p:spPr/>
        <p:txBody>
          <a:bodyPr/>
          <a:lstStyle/>
          <a:p>
            <a:r>
              <a:rPr lang="en-US" b="1" dirty="0">
                <a:solidFill>
                  <a:schemeClr val="bg2"/>
                </a:solidFill>
              </a:rPr>
              <a:t>Skeleton-based Action Recognition of Single Character</a:t>
            </a:r>
          </a:p>
          <a:p>
            <a:endParaRPr lang="en-US" dirty="0"/>
          </a:p>
          <a:p>
            <a:endParaRPr lang="en-US" dirty="0"/>
          </a:p>
          <a:p>
            <a:endParaRPr lang="en-US" dirty="0"/>
          </a:p>
          <a:p>
            <a:endParaRPr lang="en-US" dirty="0"/>
          </a:p>
          <a:p>
            <a:r>
              <a:rPr lang="en-US" b="1" dirty="0">
                <a:solidFill>
                  <a:schemeClr val="bg2"/>
                </a:solidFill>
              </a:rPr>
              <a:t>Skeleton-based Human Interaction Recognition</a:t>
            </a:r>
            <a:endParaRPr lang="en-GB" b="1" dirty="0">
              <a:solidFill>
                <a:schemeClr val="bg2"/>
              </a:solidFill>
            </a:endParaRPr>
          </a:p>
        </p:txBody>
      </p:sp>
      <p:sp>
        <p:nvSpPr>
          <p:cNvPr id="3" name="Slide Number Placeholder 2">
            <a:extLst>
              <a:ext uri="{FF2B5EF4-FFF2-40B4-BE49-F238E27FC236}">
                <a16:creationId xmlns:a16="http://schemas.microsoft.com/office/drawing/2014/main" id="{150EB3D7-65B8-4B5F-AAAF-EF84FB00A3B9}"/>
              </a:ext>
            </a:extLst>
          </p:cNvPr>
          <p:cNvSpPr>
            <a:spLocks noGrp="1"/>
          </p:cNvSpPr>
          <p:nvPr>
            <p:ph type="sldNum" sz="quarter" idx="15"/>
          </p:nvPr>
        </p:nvSpPr>
        <p:spPr/>
        <p:txBody>
          <a:bodyPr/>
          <a:lstStyle/>
          <a:p>
            <a:fld id="{03C53208-37B1-4C2B-82C1-C02C6BAB97A7}" type="slidenum">
              <a:rPr lang="en-GB" smtClean="0"/>
              <a:t>2</a:t>
            </a:fld>
            <a:endParaRPr lang="en-GB"/>
          </a:p>
        </p:txBody>
      </p:sp>
      <p:sp>
        <p:nvSpPr>
          <p:cNvPr id="4" name="Title 3">
            <a:extLst>
              <a:ext uri="{FF2B5EF4-FFF2-40B4-BE49-F238E27FC236}">
                <a16:creationId xmlns:a16="http://schemas.microsoft.com/office/drawing/2014/main" id="{8D64EF4A-401B-4C93-92EB-96E20FC10793}"/>
              </a:ext>
            </a:extLst>
          </p:cNvPr>
          <p:cNvSpPr>
            <a:spLocks noGrp="1"/>
          </p:cNvSpPr>
          <p:nvPr>
            <p:ph type="title"/>
          </p:nvPr>
        </p:nvSpPr>
        <p:spPr/>
        <p:txBody>
          <a:bodyPr/>
          <a:lstStyle/>
          <a:p>
            <a:r>
              <a:rPr lang="en-US" altLang="zh-TW" sz="4800" dirty="0"/>
              <a:t>Introduction</a:t>
            </a:r>
            <a:endParaRPr lang="en-GB" sz="4800" dirty="0"/>
          </a:p>
        </p:txBody>
      </p:sp>
      <p:sp>
        <p:nvSpPr>
          <p:cNvPr id="6" name="Rectangle 5">
            <a:extLst>
              <a:ext uri="{FF2B5EF4-FFF2-40B4-BE49-F238E27FC236}">
                <a16:creationId xmlns:a16="http://schemas.microsoft.com/office/drawing/2014/main" id="{8864CF64-8111-42CA-B319-BD9E7DD4B2E7}"/>
              </a:ext>
            </a:extLst>
          </p:cNvPr>
          <p:cNvSpPr/>
          <p:nvPr/>
        </p:nvSpPr>
        <p:spPr>
          <a:xfrm>
            <a:off x="0" y="6571996"/>
            <a:ext cx="9091448" cy="338554"/>
          </a:xfrm>
          <a:prstGeom prst="rect">
            <a:avLst/>
          </a:prstGeom>
        </p:spPr>
        <p:txBody>
          <a:bodyPr wrap="square">
            <a:spAutoFit/>
          </a:bodyPr>
          <a:lstStyle/>
          <a:p>
            <a:r>
              <a:rPr lang="en-US" sz="1600" i="1" dirty="0">
                <a:solidFill>
                  <a:schemeClr val="bg1"/>
                </a:solidFill>
                <a:latin typeface="Times New Roman" panose="02020603050405020304" pitchFamily="18" charset="0"/>
                <a:cs typeface="Times New Roman" panose="02020603050405020304" pitchFamily="18" charset="0"/>
              </a:rPr>
              <a:t>A Two-Stream Recurrent Network for </a:t>
            </a:r>
            <a:r>
              <a:rPr lang="en-GB" sz="1600" i="1" dirty="0">
                <a:solidFill>
                  <a:schemeClr val="bg1"/>
                </a:solidFill>
                <a:latin typeface="Times New Roman" panose="02020603050405020304" pitchFamily="18" charset="0"/>
                <a:cs typeface="Times New Roman" panose="02020603050405020304" pitchFamily="18" charset="0"/>
              </a:rPr>
              <a:t>Skeleton-based Human Interaction Recognition, ICPR2020</a:t>
            </a:r>
            <a:endParaRPr lang="en-GB" sz="1600" i="1" dirty="0">
              <a:solidFill>
                <a:schemeClr val="bg1"/>
              </a:solidFill>
            </a:endParaRPr>
          </a:p>
        </p:txBody>
      </p:sp>
      <p:pic>
        <p:nvPicPr>
          <p:cNvPr id="7" name="Picture 6">
            <a:extLst>
              <a:ext uri="{FF2B5EF4-FFF2-40B4-BE49-F238E27FC236}">
                <a16:creationId xmlns:a16="http://schemas.microsoft.com/office/drawing/2014/main" id="{25AB9C34-76D8-4AF2-9726-E93189C33DE9}"/>
              </a:ext>
            </a:extLst>
          </p:cNvPr>
          <p:cNvPicPr>
            <a:picLocks noChangeAspect="1"/>
          </p:cNvPicPr>
          <p:nvPr/>
        </p:nvPicPr>
        <p:blipFill>
          <a:blip r:embed="rId3"/>
          <a:stretch>
            <a:fillRect/>
          </a:stretch>
        </p:blipFill>
        <p:spPr>
          <a:xfrm>
            <a:off x="1145628" y="2437565"/>
            <a:ext cx="2895620" cy="890239"/>
          </a:xfrm>
          <a:prstGeom prst="rect">
            <a:avLst/>
          </a:prstGeom>
        </p:spPr>
      </p:pic>
      <p:sp>
        <p:nvSpPr>
          <p:cNvPr id="8" name="Rectangle: Rounded Corners 7">
            <a:extLst>
              <a:ext uri="{FF2B5EF4-FFF2-40B4-BE49-F238E27FC236}">
                <a16:creationId xmlns:a16="http://schemas.microsoft.com/office/drawing/2014/main" id="{9AEE911D-C9AF-44E3-A848-68E3E7C87048}"/>
              </a:ext>
            </a:extLst>
          </p:cNvPr>
          <p:cNvSpPr/>
          <p:nvPr/>
        </p:nvSpPr>
        <p:spPr>
          <a:xfrm>
            <a:off x="4773197" y="2405686"/>
            <a:ext cx="1642228" cy="935421"/>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feature</a:t>
            </a:r>
          </a:p>
          <a:p>
            <a:pPr algn="ctr"/>
            <a:r>
              <a:rPr lang="en-US" dirty="0">
                <a:solidFill>
                  <a:schemeClr val="bg1"/>
                </a:solidFill>
              </a:rPr>
              <a:t>learning</a:t>
            </a:r>
          </a:p>
          <a:p>
            <a:pPr algn="ctr"/>
            <a:r>
              <a:rPr lang="en-US" dirty="0">
                <a:solidFill>
                  <a:schemeClr val="bg1"/>
                </a:solidFill>
              </a:rPr>
              <a:t>(1 character)</a:t>
            </a:r>
            <a:endParaRPr lang="en-GB" dirty="0">
              <a:solidFill>
                <a:schemeClr val="bg1"/>
              </a:solidFill>
            </a:endParaRPr>
          </a:p>
        </p:txBody>
      </p:sp>
      <p:sp>
        <p:nvSpPr>
          <p:cNvPr id="9" name="TextBox 8">
            <a:extLst>
              <a:ext uri="{FF2B5EF4-FFF2-40B4-BE49-F238E27FC236}">
                <a16:creationId xmlns:a16="http://schemas.microsoft.com/office/drawing/2014/main" id="{3520E1B3-1540-4A68-A6E4-60483062069B}"/>
              </a:ext>
            </a:extLst>
          </p:cNvPr>
          <p:cNvSpPr txBox="1"/>
          <p:nvPr/>
        </p:nvSpPr>
        <p:spPr>
          <a:xfrm>
            <a:off x="9366201" y="2661036"/>
            <a:ext cx="1910230" cy="400110"/>
          </a:xfrm>
          <a:prstGeom prst="rect">
            <a:avLst/>
          </a:prstGeom>
          <a:noFill/>
        </p:spPr>
        <p:txBody>
          <a:bodyPr wrap="square" rtlCol="0">
            <a:spAutoFit/>
          </a:bodyPr>
          <a:lstStyle/>
          <a:p>
            <a:pPr algn="l"/>
            <a:r>
              <a:rPr lang="en-US" altLang="zh-CN" sz="2000" i="1" dirty="0">
                <a:solidFill>
                  <a:srgbClr val="C00000"/>
                </a:solidFill>
              </a:rPr>
              <a:t>Leap forward</a:t>
            </a:r>
            <a:endParaRPr lang="en-GB" sz="2000" i="1" dirty="0">
              <a:solidFill>
                <a:srgbClr val="C00000"/>
              </a:solidFill>
            </a:endParaRPr>
          </a:p>
        </p:txBody>
      </p:sp>
      <p:cxnSp>
        <p:nvCxnSpPr>
          <p:cNvPr id="10" name="Straight Arrow Connector 9">
            <a:extLst>
              <a:ext uri="{FF2B5EF4-FFF2-40B4-BE49-F238E27FC236}">
                <a16:creationId xmlns:a16="http://schemas.microsoft.com/office/drawing/2014/main" id="{2BE59CEB-5B61-4426-8682-4BD4BF960BB6}"/>
              </a:ext>
            </a:extLst>
          </p:cNvPr>
          <p:cNvCxnSpPr>
            <a:cxnSpLocks/>
            <a:stCxn id="7" idx="3"/>
          </p:cNvCxnSpPr>
          <p:nvPr/>
        </p:nvCxnSpPr>
        <p:spPr>
          <a:xfrm flipV="1">
            <a:off x="4041248" y="2882684"/>
            <a:ext cx="573121" cy="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22B884CA-61EC-4643-9787-96501CDDC2A1}"/>
              </a:ext>
            </a:extLst>
          </p:cNvPr>
          <p:cNvSpPr/>
          <p:nvPr/>
        </p:nvSpPr>
        <p:spPr>
          <a:xfrm flipH="1">
            <a:off x="7828912" y="2494884"/>
            <a:ext cx="57816" cy="883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2D28316C-9AD2-47BB-9A84-24EC2127EF4E}"/>
              </a:ext>
            </a:extLst>
          </p:cNvPr>
          <p:cNvSpPr/>
          <p:nvPr/>
        </p:nvSpPr>
        <p:spPr>
          <a:xfrm>
            <a:off x="7917831" y="2494884"/>
            <a:ext cx="289452" cy="78874"/>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EE0F90D0-4852-42D7-A201-9B98BD701B52}"/>
              </a:ext>
            </a:extLst>
          </p:cNvPr>
          <p:cNvSpPr/>
          <p:nvPr/>
        </p:nvSpPr>
        <p:spPr>
          <a:xfrm>
            <a:off x="7918136" y="2621599"/>
            <a:ext cx="443670" cy="78874"/>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241AD0A6-D3BB-4325-9DE8-BAC3127C00F1}"/>
              </a:ext>
            </a:extLst>
          </p:cNvPr>
          <p:cNvSpPr/>
          <p:nvPr/>
        </p:nvSpPr>
        <p:spPr>
          <a:xfrm>
            <a:off x="7919034" y="2757595"/>
            <a:ext cx="214499" cy="78874"/>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08CAF6A8-E4FC-41CD-BD77-AC8AF04BFA36}"/>
              </a:ext>
            </a:extLst>
          </p:cNvPr>
          <p:cNvSpPr/>
          <p:nvPr/>
        </p:nvSpPr>
        <p:spPr>
          <a:xfrm>
            <a:off x="7922208" y="2897854"/>
            <a:ext cx="703936" cy="74028"/>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7139CE8B-BEB8-4EF6-AE8C-064F9114434F}"/>
              </a:ext>
            </a:extLst>
          </p:cNvPr>
          <p:cNvSpPr/>
          <p:nvPr/>
        </p:nvSpPr>
        <p:spPr>
          <a:xfrm>
            <a:off x="7918136" y="3033267"/>
            <a:ext cx="312734" cy="74028"/>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7D3BB3A9-E48F-48AA-BF6B-A4EEBDB75F8C}"/>
              </a:ext>
            </a:extLst>
          </p:cNvPr>
          <p:cNvSpPr/>
          <p:nvPr/>
        </p:nvSpPr>
        <p:spPr>
          <a:xfrm>
            <a:off x="7924679" y="3168680"/>
            <a:ext cx="214499" cy="74028"/>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009361B3-D3E8-4FA7-B8A0-1C9D4E26D819}"/>
              </a:ext>
            </a:extLst>
          </p:cNvPr>
          <p:cNvSpPr/>
          <p:nvPr/>
        </p:nvSpPr>
        <p:spPr>
          <a:xfrm>
            <a:off x="7919035" y="3304093"/>
            <a:ext cx="113822" cy="74028"/>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Straight Arrow Connector 21">
            <a:extLst>
              <a:ext uri="{FF2B5EF4-FFF2-40B4-BE49-F238E27FC236}">
                <a16:creationId xmlns:a16="http://schemas.microsoft.com/office/drawing/2014/main" id="{C75B2E84-CFE6-41A7-811A-2064CB192C4D}"/>
              </a:ext>
            </a:extLst>
          </p:cNvPr>
          <p:cNvCxnSpPr/>
          <p:nvPr/>
        </p:nvCxnSpPr>
        <p:spPr>
          <a:xfrm flipV="1">
            <a:off x="8744469" y="2868303"/>
            <a:ext cx="471927" cy="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DE9F4C9-88DB-471D-BDC6-3F69E9BDFAD9}"/>
              </a:ext>
            </a:extLst>
          </p:cNvPr>
          <p:cNvCxnSpPr>
            <a:cxnSpLocks/>
          </p:cNvCxnSpPr>
          <p:nvPr/>
        </p:nvCxnSpPr>
        <p:spPr>
          <a:xfrm>
            <a:off x="6708411" y="2897854"/>
            <a:ext cx="826333"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F6E66998-EF8D-4A03-ADDB-93FA94D08260}"/>
              </a:ext>
            </a:extLst>
          </p:cNvPr>
          <p:cNvSpPr txBox="1"/>
          <p:nvPr/>
        </p:nvSpPr>
        <p:spPr>
          <a:xfrm>
            <a:off x="6452129" y="2481157"/>
            <a:ext cx="1380935" cy="338554"/>
          </a:xfrm>
          <a:prstGeom prst="rect">
            <a:avLst/>
          </a:prstGeom>
          <a:noFill/>
        </p:spPr>
        <p:txBody>
          <a:bodyPr wrap="square" rtlCol="0">
            <a:spAutoFit/>
          </a:bodyPr>
          <a:lstStyle/>
          <a:p>
            <a:pPr algn="l"/>
            <a:r>
              <a:rPr lang="en-GB" sz="1600" dirty="0">
                <a:solidFill>
                  <a:schemeClr val="bg1"/>
                </a:solidFill>
              </a:rPr>
              <a:t>classification</a:t>
            </a:r>
          </a:p>
        </p:txBody>
      </p:sp>
      <p:sp>
        <p:nvSpPr>
          <p:cNvPr id="31" name="TextBox 30">
            <a:extLst>
              <a:ext uri="{FF2B5EF4-FFF2-40B4-BE49-F238E27FC236}">
                <a16:creationId xmlns:a16="http://schemas.microsoft.com/office/drawing/2014/main" id="{C1584789-5A91-407F-8610-43234408D56B}"/>
              </a:ext>
            </a:extLst>
          </p:cNvPr>
          <p:cNvSpPr txBox="1"/>
          <p:nvPr/>
        </p:nvSpPr>
        <p:spPr>
          <a:xfrm>
            <a:off x="1568972" y="5244900"/>
            <a:ext cx="651642" cy="461665"/>
          </a:xfrm>
          <a:prstGeom prst="rect">
            <a:avLst/>
          </a:prstGeom>
          <a:noFill/>
        </p:spPr>
        <p:txBody>
          <a:bodyPr wrap="square" rtlCol="0">
            <a:spAutoFit/>
          </a:bodyPr>
          <a:lstStyle/>
          <a:p>
            <a:pPr algn="l"/>
            <a:r>
              <a:rPr lang="en-US" sz="2400" dirty="0">
                <a:solidFill>
                  <a:schemeClr val="bg1"/>
                </a:solidFill>
              </a:rPr>
              <a:t>…</a:t>
            </a:r>
            <a:endParaRPr lang="en-GB" sz="2400" dirty="0">
              <a:solidFill>
                <a:schemeClr val="bg1"/>
              </a:solidFill>
            </a:endParaRPr>
          </a:p>
        </p:txBody>
      </p:sp>
      <p:pic>
        <p:nvPicPr>
          <p:cNvPr id="20" name="Picture 19" descr="Shape, arrow&#10;&#10;Description automatically generated">
            <a:extLst>
              <a:ext uri="{FF2B5EF4-FFF2-40B4-BE49-F238E27FC236}">
                <a16:creationId xmlns:a16="http://schemas.microsoft.com/office/drawing/2014/main" id="{6EF5C7D6-5B3B-4BAB-AFF0-2D485F4F4890}"/>
              </a:ext>
            </a:extLst>
          </p:cNvPr>
          <p:cNvPicPr>
            <a:picLocks noChangeAspect="1"/>
          </p:cNvPicPr>
          <p:nvPr/>
        </p:nvPicPr>
        <p:blipFill>
          <a:blip r:embed="rId4">
            <a:alphaModFix amt="36000"/>
            <a:extLst>
              <a:ext uri="{28A0092B-C50C-407E-A947-70E740481C1C}">
                <a14:useLocalDpi xmlns:a14="http://schemas.microsoft.com/office/drawing/2010/main" val="0"/>
              </a:ext>
            </a:extLst>
          </a:blip>
          <a:stretch>
            <a:fillRect/>
          </a:stretch>
        </p:blipFill>
        <p:spPr>
          <a:xfrm>
            <a:off x="1639639" y="4541307"/>
            <a:ext cx="1084719" cy="860556"/>
          </a:xfrm>
          <a:prstGeom prst="rect">
            <a:avLst/>
          </a:prstGeom>
        </p:spPr>
      </p:pic>
      <p:pic>
        <p:nvPicPr>
          <p:cNvPr id="32" name="Picture 31" descr="Shape, arrow&#10;&#10;Description automatically generated">
            <a:extLst>
              <a:ext uri="{FF2B5EF4-FFF2-40B4-BE49-F238E27FC236}">
                <a16:creationId xmlns:a16="http://schemas.microsoft.com/office/drawing/2014/main" id="{CB66A35F-0C06-4751-A2EB-5DEF42C003D6}"/>
              </a:ext>
            </a:extLst>
          </p:cNvPr>
          <p:cNvPicPr>
            <a:picLocks noChangeAspect="1"/>
          </p:cNvPicPr>
          <p:nvPr/>
        </p:nvPicPr>
        <p:blipFill>
          <a:blip r:embed="rId5">
            <a:alphaModFix amt="54000"/>
            <a:extLst>
              <a:ext uri="{28A0092B-C50C-407E-A947-70E740481C1C}">
                <a14:useLocalDpi xmlns:a14="http://schemas.microsoft.com/office/drawing/2010/main" val="0"/>
              </a:ext>
            </a:extLst>
          </a:blip>
          <a:stretch>
            <a:fillRect/>
          </a:stretch>
        </p:blipFill>
        <p:spPr>
          <a:xfrm>
            <a:off x="1957483" y="4867599"/>
            <a:ext cx="1031527" cy="830161"/>
          </a:xfrm>
          <a:prstGeom prst="rect">
            <a:avLst/>
          </a:prstGeom>
        </p:spPr>
      </p:pic>
      <p:pic>
        <p:nvPicPr>
          <p:cNvPr id="34" name="Picture 33" descr="Shape, arrow&#10;&#10;Description automatically generated">
            <a:extLst>
              <a:ext uri="{FF2B5EF4-FFF2-40B4-BE49-F238E27FC236}">
                <a16:creationId xmlns:a16="http://schemas.microsoft.com/office/drawing/2014/main" id="{193B7564-19CF-4031-9226-8B79BE30A8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11754" y="5317130"/>
            <a:ext cx="1094217" cy="778870"/>
          </a:xfrm>
          <a:prstGeom prst="rect">
            <a:avLst/>
          </a:prstGeom>
        </p:spPr>
      </p:pic>
      <p:sp>
        <p:nvSpPr>
          <p:cNvPr id="37" name="TextBox 36">
            <a:extLst>
              <a:ext uri="{FF2B5EF4-FFF2-40B4-BE49-F238E27FC236}">
                <a16:creationId xmlns:a16="http://schemas.microsoft.com/office/drawing/2014/main" id="{7B277179-BEAE-49CF-97DB-1BDB6DCCA3ED}"/>
              </a:ext>
            </a:extLst>
          </p:cNvPr>
          <p:cNvSpPr txBox="1"/>
          <p:nvPr/>
        </p:nvSpPr>
        <p:spPr>
          <a:xfrm>
            <a:off x="1985933" y="5509693"/>
            <a:ext cx="651642" cy="461665"/>
          </a:xfrm>
          <a:prstGeom prst="rect">
            <a:avLst/>
          </a:prstGeom>
          <a:noFill/>
        </p:spPr>
        <p:txBody>
          <a:bodyPr wrap="square" rtlCol="0">
            <a:spAutoFit/>
          </a:bodyPr>
          <a:lstStyle/>
          <a:p>
            <a:pPr algn="l"/>
            <a:r>
              <a:rPr lang="en-US" sz="2400" dirty="0">
                <a:solidFill>
                  <a:schemeClr val="bg1"/>
                </a:solidFill>
              </a:rPr>
              <a:t>…</a:t>
            </a:r>
            <a:endParaRPr lang="en-GB" sz="2400" dirty="0">
              <a:solidFill>
                <a:schemeClr val="bg1"/>
              </a:solidFill>
            </a:endParaRPr>
          </a:p>
        </p:txBody>
      </p:sp>
      <p:sp>
        <p:nvSpPr>
          <p:cNvPr id="38" name="Rectangle: Rounded Corners 37">
            <a:extLst>
              <a:ext uri="{FF2B5EF4-FFF2-40B4-BE49-F238E27FC236}">
                <a16:creationId xmlns:a16="http://schemas.microsoft.com/office/drawing/2014/main" id="{678F82BE-C9CA-446C-854D-FA1FE371399F}"/>
              </a:ext>
            </a:extLst>
          </p:cNvPr>
          <p:cNvSpPr/>
          <p:nvPr/>
        </p:nvSpPr>
        <p:spPr>
          <a:xfrm>
            <a:off x="4710866" y="4904116"/>
            <a:ext cx="1642228" cy="935421"/>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feature</a:t>
            </a:r>
          </a:p>
          <a:p>
            <a:pPr algn="ctr"/>
            <a:r>
              <a:rPr lang="en-US" dirty="0">
                <a:solidFill>
                  <a:schemeClr val="bg1"/>
                </a:solidFill>
              </a:rPr>
              <a:t>learning</a:t>
            </a:r>
          </a:p>
          <a:p>
            <a:pPr algn="ctr"/>
            <a:r>
              <a:rPr lang="en-US" dirty="0">
                <a:solidFill>
                  <a:schemeClr val="bg1"/>
                </a:solidFill>
              </a:rPr>
              <a:t>(2 characters)</a:t>
            </a:r>
            <a:endParaRPr lang="en-GB" dirty="0">
              <a:solidFill>
                <a:schemeClr val="bg1"/>
              </a:solidFill>
            </a:endParaRPr>
          </a:p>
        </p:txBody>
      </p:sp>
      <p:sp>
        <p:nvSpPr>
          <p:cNvPr id="39" name="TextBox 38">
            <a:extLst>
              <a:ext uri="{FF2B5EF4-FFF2-40B4-BE49-F238E27FC236}">
                <a16:creationId xmlns:a16="http://schemas.microsoft.com/office/drawing/2014/main" id="{000E8D8B-6B9C-427E-91CD-79DE4ABDC313}"/>
              </a:ext>
            </a:extLst>
          </p:cNvPr>
          <p:cNvSpPr txBox="1"/>
          <p:nvPr/>
        </p:nvSpPr>
        <p:spPr>
          <a:xfrm>
            <a:off x="9303870" y="5159466"/>
            <a:ext cx="1910230" cy="400110"/>
          </a:xfrm>
          <a:prstGeom prst="rect">
            <a:avLst/>
          </a:prstGeom>
          <a:noFill/>
        </p:spPr>
        <p:txBody>
          <a:bodyPr wrap="square" rtlCol="0">
            <a:spAutoFit/>
          </a:bodyPr>
          <a:lstStyle/>
          <a:p>
            <a:pPr algn="l"/>
            <a:r>
              <a:rPr lang="en-US" altLang="zh-CN" sz="2000" i="1" dirty="0">
                <a:solidFill>
                  <a:srgbClr val="C00000"/>
                </a:solidFill>
              </a:rPr>
              <a:t>Punching</a:t>
            </a:r>
            <a:endParaRPr lang="en-GB" sz="2000" i="1" dirty="0">
              <a:solidFill>
                <a:srgbClr val="C00000"/>
              </a:solidFill>
            </a:endParaRPr>
          </a:p>
        </p:txBody>
      </p:sp>
      <p:cxnSp>
        <p:nvCxnSpPr>
          <p:cNvPr id="40" name="Straight Arrow Connector 39">
            <a:extLst>
              <a:ext uri="{FF2B5EF4-FFF2-40B4-BE49-F238E27FC236}">
                <a16:creationId xmlns:a16="http://schemas.microsoft.com/office/drawing/2014/main" id="{E6278475-D393-49DB-958B-D2A4FB671393}"/>
              </a:ext>
            </a:extLst>
          </p:cNvPr>
          <p:cNvCxnSpPr>
            <a:cxnSpLocks/>
          </p:cNvCxnSpPr>
          <p:nvPr/>
        </p:nvCxnSpPr>
        <p:spPr>
          <a:xfrm flipV="1">
            <a:off x="3978917" y="5381114"/>
            <a:ext cx="573121" cy="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4D516D66-4182-45E6-916A-C85D057E7BA9}"/>
              </a:ext>
            </a:extLst>
          </p:cNvPr>
          <p:cNvSpPr/>
          <p:nvPr/>
        </p:nvSpPr>
        <p:spPr>
          <a:xfrm flipH="1">
            <a:off x="7766581" y="4951273"/>
            <a:ext cx="57816" cy="883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23B0DC39-CCB3-48B4-9473-62F1D79927CB}"/>
              </a:ext>
            </a:extLst>
          </p:cNvPr>
          <p:cNvSpPr/>
          <p:nvPr/>
        </p:nvSpPr>
        <p:spPr>
          <a:xfrm>
            <a:off x="7853237" y="5759261"/>
            <a:ext cx="456747" cy="74028"/>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9C96C5E9-C9F6-420F-883A-94CEB392C444}"/>
              </a:ext>
            </a:extLst>
          </p:cNvPr>
          <p:cNvSpPr/>
          <p:nvPr/>
        </p:nvSpPr>
        <p:spPr>
          <a:xfrm>
            <a:off x="7866315" y="5088496"/>
            <a:ext cx="443670" cy="78874"/>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A3A625BE-6BA3-456E-A3F1-B52C7F11479A}"/>
              </a:ext>
            </a:extLst>
          </p:cNvPr>
          <p:cNvSpPr/>
          <p:nvPr/>
        </p:nvSpPr>
        <p:spPr>
          <a:xfrm>
            <a:off x="7856703" y="4951228"/>
            <a:ext cx="214499" cy="78874"/>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10A26376-9C1D-4E81-B48A-C676A3492C37}"/>
              </a:ext>
            </a:extLst>
          </p:cNvPr>
          <p:cNvSpPr/>
          <p:nvPr/>
        </p:nvSpPr>
        <p:spPr>
          <a:xfrm>
            <a:off x="7859877" y="5238629"/>
            <a:ext cx="703936" cy="74028"/>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F243049A-4C2D-4FDB-92F8-7BBA1F8A090D}"/>
              </a:ext>
            </a:extLst>
          </p:cNvPr>
          <p:cNvSpPr/>
          <p:nvPr/>
        </p:nvSpPr>
        <p:spPr>
          <a:xfrm>
            <a:off x="7855805" y="5636801"/>
            <a:ext cx="312734" cy="74028"/>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45DD74A6-9D87-47FA-8EF3-5B075883F135}"/>
              </a:ext>
            </a:extLst>
          </p:cNvPr>
          <p:cNvSpPr/>
          <p:nvPr/>
        </p:nvSpPr>
        <p:spPr>
          <a:xfrm>
            <a:off x="7862348" y="5498945"/>
            <a:ext cx="214499" cy="74028"/>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747A8940-5BA4-45CE-9CFA-8B6A5AA9071E}"/>
              </a:ext>
            </a:extLst>
          </p:cNvPr>
          <p:cNvSpPr/>
          <p:nvPr/>
        </p:nvSpPr>
        <p:spPr>
          <a:xfrm>
            <a:off x="7856704" y="5371600"/>
            <a:ext cx="113822" cy="74028"/>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9" name="Straight Arrow Connector 48">
            <a:extLst>
              <a:ext uri="{FF2B5EF4-FFF2-40B4-BE49-F238E27FC236}">
                <a16:creationId xmlns:a16="http://schemas.microsoft.com/office/drawing/2014/main" id="{B3215F9D-4929-4D3C-8332-7BC2F4708C82}"/>
              </a:ext>
            </a:extLst>
          </p:cNvPr>
          <p:cNvCxnSpPr/>
          <p:nvPr/>
        </p:nvCxnSpPr>
        <p:spPr>
          <a:xfrm flipV="1">
            <a:off x="8682138" y="5366733"/>
            <a:ext cx="471927" cy="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A8E1745D-A4F3-4608-9804-D57E6FFFC3F8}"/>
              </a:ext>
            </a:extLst>
          </p:cNvPr>
          <p:cNvCxnSpPr>
            <a:cxnSpLocks/>
          </p:cNvCxnSpPr>
          <p:nvPr/>
        </p:nvCxnSpPr>
        <p:spPr>
          <a:xfrm>
            <a:off x="6646080" y="5396284"/>
            <a:ext cx="826333"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B7F7DE5A-F3C1-44BE-9EC9-8FE2BF4944CF}"/>
              </a:ext>
            </a:extLst>
          </p:cNvPr>
          <p:cNvSpPr txBox="1"/>
          <p:nvPr/>
        </p:nvSpPr>
        <p:spPr>
          <a:xfrm>
            <a:off x="6389798" y="4979587"/>
            <a:ext cx="1380935" cy="338554"/>
          </a:xfrm>
          <a:prstGeom prst="rect">
            <a:avLst/>
          </a:prstGeom>
          <a:noFill/>
        </p:spPr>
        <p:txBody>
          <a:bodyPr wrap="square" rtlCol="0">
            <a:spAutoFit/>
          </a:bodyPr>
          <a:lstStyle/>
          <a:p>
            <a:pPr algn="l"/>
            <a:r>
              <a:rPr lang="en-GB" sz="1600" dirty="0">
                <a:solidFill>
                  <a:schemeClr val="bg1"/>
                </a:solidFill>
              </a:rPr>
              <a:t>classification</a:t>
            </a:r>
          </a:p>
        </p:txBody>
      </p:sp>
      <p:sp>
        <p:nvSpPr>
          <p:cNvPr id="52" name="TextBox 51">
            <a:extLst>
              <a:ext uri="{FF2B5EF4-FFF2-40B4-BE49-F238E27FC236}">
                <a16:creationId xmlns:a16="http://schemas.microsoft.com/office/drawing/2014/main" id="{74A54242-28B1-44F9-8030-E842D19A0575}"/>
              </a:ext>
            </a:extLst>
          </p:cNvPr>
          <p:cNvSpPr txBox="1"/>
          <p:nvPr/>
        </p:nvSpPr>
        <p:spPr>
          <a:xfrm>
            <a:off x="3879585" y="6050860"/>
            <a:ext cx="3876583" cy="461665"/>
          </a:xfrm>
          <a:prstGeom prst="rect">
            <a:avLst/>
          </a:prstGeom>
          <a:noFill/>
        </p:spPr>
        <p:txBody>
          <a:bodyPr wrap="square" rtlCol="0">
            <a:spAutoFit/>
          </a:bodyPr>
          <a:lstStyle/>
          <a:p>
            <a:pPr algn="l"/>
            <a:r>
              <a:rPr lang="en-US" sz="2400" b="1" dirty="0">
                <a:solidFill>
                  <a:srgbClr val="C00000"/>
                </a:solidFill>
              </a:rPr>
              <a:t>learning complexity</a:t>
            </a:r>
            <a:endParaRPr lang="en-GB" sz="2400" b="1" dirty="0">
              <a:solidFill>
                <a:srgbClr val="C00000"/>
              </a:solidFill>
            </a:endParaRPr>
          </a:p>
        </p:txBody>
      </p:sp>
      <p:pic>
        <p:nvPicPr>
          <p:cNvPr id="59" name="Picture 58" descr="A picture containing shape&#10;&#10;Description automatically generated">
            <a:extLst>
              <a:ext uri="{FF2B5EF4-FFF2-40B4-BE49-F238E27FC236}">
                <a16:creationId xmlns:a16="http://schemas.microsoft.com/office/drawing/2014/main" id="{12E62F57-0366-4A8B-AAE1-E87B36FCCB2C}"/>
              </a:ext>
            </a:extLst>
          </p:cNvPr>
          <p:cNvPicPr>
            <a:picLocks noChangeAspect="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19259729" flipH="1">
            <a:off x="6776189" y="6071789"/>
            <a:ext cx="566113" cy="419805"/>
          </a:xfrm>
          <a:prstGeom prst="rect">
            <a:avLst/>
          </a:prstGeom>
        </p:spPr>
      </p:pic>
      <p:pic>
        <p:nvPicPr>
          <p:cNvPr id="61" name="Picture 4">
            <a:extLst>
              <a:ext uri="{FF2B5EF4-FFF2-40B4-BE49-F238E27FC236}">
                <a16:creationId xmlns:a16="http://schemas.microsoft.com/office/drawing/2014/main" id="{FF3F83FB-1400-4707-809B-929B5490593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54334" y="287302"/>
            <a:ext cx="2568312" cy="1236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1103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
                                            <p:txEl>
                                              <p:pRg st="5" end="5"/>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8"/>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49"/>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5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52"/>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2" grpId="0" animBg="1"/>
      <p:bldP spid="13" grpId="0" animBg="1"/>
      <p:bldP spid="14" grpId="0" animBg="1"/>
      <p:bldP spid="15" grpId="0" animBg="1"/>
      <p:bldP spid="16" grpId="0" animBg="1"/>
      <p:bldP spid="17" grpId="0" animBg="1"/>
      <p:bldP spid="18" grpId="0" animBg="1"/>
      <p:bldP spid="19" grpId="0" animBg="1"/>
      <p:bldP spid="28" grpId="0"/>
      <p:bldP spid="31" grpId="0"/>
      <p:bldP spid="37" grpId="0"/>
      <p:bldP spid="38" grpId="0" animBg="1"/>
      <p:bldP spid="39" grpId="0"/>
      <p:bldP spid="41" grpId="0" animBg="1"/>
      <p:bldP spid="42" grpId="0" animBg="1"/>
      <p:bldP spid="43" grpId="0" animBg="1"/>
      <p:bldP spid="44" grpId="0" animBg="1"/>
      <p:bldP spid="45" grpId="0" animBg="1"/>
      <p:bldP spid="46" grpId="0" animBg="1"/>
      <p:bldP spid="47" grpId="0" animBg="1"/>
      <p:bldP spid="48" grpId="0" animBg="1"/>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50EB3D7-65B8-4B5F-AAAF-EF84FB00A3B9}"/>
              </a:ext>
            </a:extLst>
          </p:cNvPr>
          <p:cNvSpPr>
            <a:spLocks noGrp="1"/>
          </p:cNvSpPr>
          <p:nvPr>
            <p:ph type="sldNum" sz="quarter" idx="15"/>
          </p:nvPr>
        </p:nvSpPr>
        <p:spPr/>
        <p:txBody>
          <a:bodyPr/>
          <a:lstStyle/>
          <a:p>
            <a:fld id="{03C53208-37B1-4C2B-82C1-C02C6BAB97A7}" type="slidenum">
              <a:rPr lang="en-GB" smtClean="0"/>
              <a:t>3</a:t>
            </a:fld>
            <a:endParaRPr lang="en-GB"/>
          </a:p>
        </p:txBody>
      </p:sp>
      <p:sp>
        <p:nvSpPr>
          <p:cNvPr id="4" name="Title 3">
            <a:extLst>
              <a:ext uri="{FF2B5EF4-FFF2-40B4-BE49-F238E27FC236}">
                <a16:creationId xmlns:a16="http://schemas.microsoft.com/office/drawing/2014/main" id="{8D64EF4A-401B-4C93-92EB-96E20FC10793}"/>
              </a:ext>
            </a:extLst>
          </p:cNvPr>
          <p:cNvSpPr>
            <a:spLocks noGrp="1"/>
          </p:cNvSpPr>
          <p:nvPr>
            <p:ph type="title"/>
          </p:nvPr>
        </p:nvSpPr>
        <p:spPr/>
        <p:txBody>
          <a:bodyPr/>
          <a:lstStyle/>
          <a:p>
            <a:r>
              <a:rPr lang="en-US" altLang="zh-CN" sz="4800" dirty="0"/>
              <a:t>Related Work</a:t>
            </a:r>
            <a:endParaRPr lang="en-GB" sz="4800" dirty="0"/>
          </a:p>
        </p:txBody>
      </p:sp>
      <p:sp>
        <p:nvSpPr>
          <p:cNvPr id="6" name="Rectangle 5">
            <a:extLst>
              <a:ext uri="{FF2B5EF4-FFF2-40B4-BE49-F238E27FC236}">
                <a16:creationId xmlns:a16="http://schemas.microsoft.com/office/drawing/2014/main" id="{8864CF64-8111-42CA-B319-BD9E7DD4B2E7}"/>
              </a:ext>
            </a:extLst>
          </p:cNvPr>
          <p:cNvSpPr/>
          <p:nvPr/>
        </p:nvSpPr>
        <p:spPr>
          <a:xfrm>
            <a:off x="0" y="6571996"/>
            <a:ext cx="9091448" cy="338554"/>
          </a:xfrm>
          <a:prstGeom prst="rect">
            <a:avLst/>
          </a:prstGeom>
        </p:spPr>
        <p:txBody>
          <a:bodyPr wrap="square">
            <a:spAutoFit/>
          </a:bodyPr>
          <a:lstStyle/>
          <a:p>
            <a:r>
              <a:rPr lang="en-US" sz="1600" i="1" dirty="0">
                <a:solidFill>
                  <a:schemeClr val="bg1"/>
                </a:solidFill>
                <a:latin typeface="Times New Roman" panose="02020603050405020304" pitchFamily="18" charset="0"/>
                <a:cs typeface="Times New Roman" panose="02020603050405020304" pitchFamily="18" charset="0"/>
              </a:rPr>
              <a:t>A Two-Stream Recurrent Network for </a:t>
            </a:r>
            <a:r>
              <a:rPr lang="en-GB" sz="1600" i="1" dirty="0">
                <a:solidFill>
                  <a:schemeClr val="bg1"/>
                </a:solidFill>
                <a:latin typeface="Times New Roman" panose="02020603050405020304" pitchFamily="18" charset="0"/>
                <a:cs typeface="Times New Roman" panose="02020603050405020304" pitchFamily="18" charset="0"/>
              </a:rPr>
              <a:t>Skeleton-based Human Interaction Recognition, ICPR2020</a:t>
            </a:r>
            <a:endParaRPr lang="en-GB" sz="1600" i="1" dirty="0">
              <a:solidFill>
                <a:schemeClr val="bg1"/>
              </a:solidFill>
            </a:endParaRPr>
          </a:p>
        </p:txBody>
      </p:sp>
      <p:sp>
        <p:nvSpPr>
          <p:cNvPr id="53" name="Content Placeholder 3">
            <a:extLst>
              <a:ext uri="{FF2B5EF4-FFF2-40B4-BE49-F238E27FC236}">
                <a16:creationId xmlns:a16="http://schemas.microsoft.com/office/drawing/2014/main" id="{A89753B2-4C3E-4791-A921-E398D24381EC}"/>
              </a:ext>
            </a:extLst>
          </p:cNvPr>
          <p:cNvSpPr>
            <a:spLocks noGrp="1"/>
          </p:cNvSpPr>
          <p:nvPr>
            <p:ph sz="half" idx="1"/>
          </p:nvPr>
        </p:nvSpPr>
        <p:spPr>
          <a:xfrm>
            <a:off x="336332" y="1524000"/>
            <a:ext cx="4172607" cy="4572000"/>
          </a:xfrm>
        </p:spPr>
        <p:txBody>
          <a:bodyPr>
            <a:norm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US" altLang="zh-CN" dirty="0"/>
              <a:t>Stacking joint features</a:t>
            </a:r>
            <a:endParaRPr lang="en-GB" dirty="0"/>
          </a:p>
        </p:txBody>
      </p:sp>
      <p:sp>
        <p:nvSpPr>
          <p:cNvPr id="54" name="Content Placeholder 3">
            <a:extLst>
              <a:ext uri="{FF2B5EF4-FFF2-40B4-BE49-F238E27FC236}">
                <a16:creationId xmlns:a16="http://schemas.microsoft.com/office/drawing/2014/main" id="{C4882517-0730-4938-A2D6-C714FD2EBCB0}"/>
              </a:ext>
            </a:extLst>
          </p:cNvPr>
          <p:cNvSpPr txBox="1">
            <a:spLocks/>
          </p:cNvSpPr>
          <p:nvPr/>
        </p:nvSpPr>
        <p:spPr>
          <a:xfrm>
            <a:off x="4896763" y="1524000"/>
            <a:ext cx="6544169" cy="4572000"/>
          </a:xfrm>
          <a:prstGeom prst="rect">
            <a:avLst/>
          </a:prstGeom>
        </p:spPr>
        <p:txBody>
          <a:bodyPr vert="horz">
            <a:normAutofit fontScale="92500"/>
          </a:bodyPr>
          <a:lstStyle>
            <a:lvl1pPr marL="274313" indent="-274313" algn="l" rtl="0" eaLnBrk="1" latinLnBrk="0" hangingPunct="1">
              <a:spcBef>
                <a:spcPts val="600"/>
              </a:spcBef>
              <a:buClr>
                <a:schemeClr val="accent2"/>
              </a:buClr>
              <a:buSzPct val="85000"/>
              <a:buFont typeface="Wingdings 2"/>
              <a:buChar char=""/>
              <a:defRPr kumimoji="0" sz="2600" kern="1200">
                <a:solidFill>
                  <a:schemeClr val="bg1">
                    <a:lumMod val="85000"/>
                    <a:lumOff val="15000"/>
                  </a:schemeClr>
                </a:solidFill>
                <a:latin typeface="+mn-lt"/>
                <a:ea typeface="+mn-ea"/>
                <a:cs typeface="+mn-cs"/>
              </a:defRPr>
            </a:lvl1pPr>
            <a:lvl2pPr marL="640064" indent="-274313" algn="l" rtl="0" eaLnBrk="1" latinLnBrk="0" hangingPunct="1">
              <a:spcBef>
                <a:spcPts val="300"/>
              </a:spcBef>
              <a:buClr>
                <a:schemeClr val="accent2">
                  <a:shade val="75000"/>
                </a:schemeClr>
              </a:buClr>
              <a:buSzPct val="85000"/>
              <a:buFont typeface="Wingdings 2"/>
              <a:buChar char=""/>
              <a:defRPr kumimoji="0" sz="2400" kern="1200">
                <a:solidFill>
                  <a:schemeClr val="tx2">
                    <a:lumMod val="25000"/>
                  </a:schemeClr>
                </a:solidFill>
                <a:latin typeface="+mn-lt"/>
                <a:ea typeface="+mn-ea"/>
                <a:cs typeface="+mn-cs"/>
              </a:defRPr>
            </a:lvl2pPr>
            <a:lvl3pPr marL="1005815" indent="-228594" algn="l" rtl="0" eaLnBrk="1" latinLnBrk="0" hangingPunct="1">
              <a:spcBef>
                <a:spcPts val="300"/>
              </a:spcBef>
              <a:buClr>
                <a:schemeClr val="accent2">
                  <a:shade val="50000"/>
                </a:schemeClr>
              </a:buClr>
              <a:buSzPct val="85000"/>
              <a:buFont typeface="Wingdings 2"/>
              <a:buChar char=""/>
              <a:defRPr kumimoji="0" sz="2100" kern="1200">
                <a:solidFill>
                  <a:schemeClr val="tx2">
                    <a:lumMod val="25000"/>
                  </a:schemeClr>
                </a:solidFill>
                <a:latin typeface="+mn-lt"/>
                <a:ea typeface="+mn-ea"/>
                <a:cs typeface="+mn-cs"/>
              </a:defRPr>
            </a:lvl3pPr>
            <a:lvl4pPr marL="1280128" indent="-228594"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2">
                    <a:lumMod val="25000"/>
                  </a:schemeClr>
                </a:solidFill>
                <a:latin typeface="+mn-lt"/>
                <a:ea typeface="+mn-ea"/>
                <a:cs typeface="+mn-cs"/>
              </a:defRPr>
            </a:lvl4pPr>
            <a:lvl5pPr marL="1554441" indent="-228594"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2">
                    <a:lumMod val="25000"/>
                  </a:schemeClr>
                </a:solidFill>
                <a:latin typeface="+mn-lt"/>
                <a:ea typeface="+mn-ea"/>
                <a:cs typeface="+mn-cs"/>
              </a:defRPr>
            </a:lvl5pPr>
            <a:lvl6pPr marL="1828754" indent="-228594"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30" indent="-182876"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5943" indent="-182876"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256" indent="-182876"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endParaRPr lang="en-GB" dirty="0"/>
          </a:p>
          <a:p>
            <a:endParaRPr lang="en-GB" dirty="0"/>
          </a:p>
          <a:p>
            <a:endParaRPr lang="en-GB" dirty="0"/>
          </a:p>
          <a:p>
            <a:endParaRPr lang="en-GB" dirty="0"/>
          </a:p>
          <a:p>
            <a:endParaRPr lang="en-GB" dirty="0"/>
          </a:p>
          <a:p>
            <a:endParaRPr lang="en-GB" dirty="0"/>
          </a:p>
          <a:p>
            <a:pPr marL="0" indent="0">
              <a:buNone/>
            </a:pPr>
            <a:endParaRPr lang="en-GB" dirty="0"/>
          </a:p>
          <a:p>
            <a:pPr marL="0" indent="0">
              <a:buNone/>
            </a:pPr>
            <a:endParaRPr lang="en-GB" dirty="0"/>
          </a:p>
          <a:p>
            <a:endParaRPr lang="en-GB" dirty="0"/>
          </a:p>
          <a:p>
            <a:r>
              <a:rPr lang="en-US" altLang="zh-CN" dirty="0"/>
              <a:t>Feature extraction from individual characters</a:t>
            </a:r>
            <a:endParaRPr lang="en-GB" dirty="0"/>
          </a:p>
        </p:txBody>
      </p:sp>
      <p:pic>
        <p:nvPicPr>
          <p:cNvPr id="23" name="Picture 22">
            <a:extLst>
              <a:ext uri="{FF2B5EF4-FFF2-40B4-BE49-F238E27FC236}">
                <a16:creationId xmlns:a16="http://schemas.microsoft.com/office/drawing/2014/main" id="{9119F38E-F292-4CDA-84A4-AB19FF022248}"/>
              </a:ext>
            </a:extLst>
          </p:cNvPr>
          <p:cNvPicPr>
            <a:picLocks noChangeAspect="1"/>
          </p:cNvPicPr>
          <p:nvPr/>
        </p:nvPicPr>
        <p:blipFill>
          <a:blip r:embed="rId3"/>
          <a:stretch>
            <a:fillRect/>
          </a:stretch>
        </p:blipFill>
        <p:spPr>
          <a:xfrm>
            <a:off x="534900" y="2096209"/>
            <a:ext cx="3736917" cy="2037152"/>
          </a:xfrm>
          <a:prstGeom prst="rect">
            <a:avLst/>
          </a:prstGeom>
        </p:spPr>
      </p:pic>
      <p:sp>
        <p:nvSpPr>
          <p:cNvPr id="25" name="TextBox 24">
            <a:extLst>
              <a:ext uri="{FF2B5EF4-FFF2-40B4-BE49-F238E27FC236}">
                <a16:creationId xmlns:a16="http://schemas.microsoft.com/office/drawing/2014/main" id="{B8A5EBC3-1663-4390-A4DC-FBBB23905411}"/>
              </a:ext>
            </a:extLst>
          </p:cNvPr>
          <p:cNvSpPr txBox="1"/>
          <p:nvPr/>
        </p:nvSpPr>
        <p:spPr>
          <a:xfrm>
            <a:off x="961278" y="4609357"/>
            <a:ext cx="3457904" cy="400110"/>
          </a:xfrm>
          <a:prstGeom prst="rect">
            <a:avLst/>
          </a:prstGeom>
          <a:noFill/>
        </p:spPr>
        <p:txBody>
          <a:bodyPr wrap="square" rtlCol="0">
            <a:spAutoFit/>
          </a:bodyPr>
          <a:lstStyle/>
          <a:p>
            <a:pPr algn="l"/>
            <a:r>
              <a:rPr lang="en-GB" sz="2000" dirty="0">
                <a:solidFill>
                  <a:schemeClr val="bg1"/>
                </a:solidFill>
                <a:latin typeface="Arial" panose="020B0604020202020204" pitchFamily="34" charset="0"/>
                <a:cs typeface="Arial" panose="020B0604020202020204" pitchFamily="34" charset="0"/>
              </a:rPr>
              <a:t>[Fan </a:t>
            </a:r>
            <a:r>
              <a:rPr lang="en-GB" sz="2000" i="1" dirty="0">
                <a:solidFill>
                  <a:schemeClr val="bg1"/>
                </a:solidFill>
                <a:latin typeface="Arial" panose="020B0604020202020204" pitchFamily="34" charset="0"/>
                <a:cs typeface="Arial" panose="020B0604020202020204" pitchFamily="34" charset="0"/>
              </a:rPr>
              <a:t>et al</a:t>
            </a:r>
            <a:r>
              <a:rPr lang="en-GB" sz="2000" dirty="0">
                <a:solidFill>
                  <a:schemeClr val="bg1"/>
                </a:solidFill>
                <a:latin typeface="Arial" panose="020B0604020202020204" pitchFamily="34" charset="0"/>
                <a:cs typeface="Arial" panose="020B0604020202020204" pitchFamily="34" charset="0"/>
              </a:rPr>
              <a:t>. TMM, 2019]</a:t>
            </a:r>
          </a:p>
        </p:txBody>
      </p:sp>
      <p:pic>
        <p:nvPicPr>
          <p:cNvPr id="56" name="Picture 55">
            <a:extLst>
              <a:ext uri="{FF2B5EF4-FFF2-40B4-BE49-F238E27FC236}">
                <a16:creationId xmlns:a16="http://schemas.microsoft.com/office/drawing/2014/main" id="{11F2A2FE-A3B9-40C8-A4FE-FBC7F069D866}"/>
              </a:ext>
            </a:extLst>
          </p:cNvPr>
          <p:cNvPicPr>
            <a:picLocks noChangeAspect="1"/>
          </p:cNvPicPr>
          <p:nvPr/>
        </p:nvPicPr>
        <p:blipFill>
          <a:blip r:embed="rId4"/>
          <a:stretch>
            <a:fillRect/>
          </a:stretch>
        </p:blipFill>
        <p:spPr>
          <a:xfrm>
            <a:off x="4896763" y="2306514"/>
            <a:ext cx="2580724" cy="1698197"/>
          </a:xfrm>
          <a:prstGeom prst="rect">
            <a:avLst/>
          </a:prstGeom>
        </p:spPr>
      </p:pic>
      <p:pic>
        <p:nvPicPr>
          <p:cNvPr id="26" name="Picture 25">
            <a:extLst>
              <a:ext uri="{FF2B5EF4-FFF2-40B4-BE49-F238E27FC236}">
                <a16:creationId xmlns:a16="http://schemas.microsoft.com/office/drawing/2014/main" id="{DA0CD074-94B6-4F5B-AF74-E1E9BA14BC1B}"/>
              </a:ext>
            </a:extLst>
          </p:cNvPr>
          <p:cNvPicPr>
            <a:picLocks noChangeAspect="1"/>
          </p:cNvPicPr>
          <p:nvPr/>
        </p:nvPicPr>
        <p:blipFill>
          <a:blip r:embed="rId5"/>
          <a:stretch>
            <a:fillRect/>
          </a:stretch>
        </p:blipFill>
        <p:spPr>
          <a:xfrm>
            <a:off x="7667888" y="2675017"/>
            <a:ext cx="3922474" cy="1258613"/>
          </a:xfrm>
          <a:prstGeom prst="rect">
            <a:avLst/>
          </a:prstGeom>
        </p:spPr>
      </p:pic>
      <p:cxnSp>
        <p:nvCxnSpPr>
          <p:cNvPr id="29" name="Straight Connector 28">
            <a:extLst>
              <a:ext uri="{FF2B5EF4-FFF2-40B4-BE49-F238E27FC236}">
                <a16:creationId xmlns:a16="http://schemas.microsoft.com/office/drawing/2014/main" id="{DCEFB5C4-3673-4536-A014-D74CD344A2CC}"/>
              </a:ext>
            </a:extLst>
          </p:cNvPr>
          <p:cNvCxnSpPr>
            <a:cxnSpLocks/>
          </p:cNvCxnSpPr>
          <p:nvPr/>
        </p:nvCxnSpPr>
        <p:spPr>
          <a:xfrm>
            <a:off x="4602404" y="1592318"/>
            <a:ext cx="0" cy="4398579"/>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0414678-7C9D-4E4D-8A90-600E70B2876C}"/>
              </a:ext>
            </a:extLst>
          </p:cNvPr>
          <p:cNvSpPr txBox="1"/>
          <p:nvPr/>
        </p:nvSpPr>
        <p:spPr>
          <a:xfrm>
            <a:off x="4823191" y="4650245"/>
            <a:ext cx="6853791" cy="400110"/>
          </a:xfrm>
          <a:prstGeom prst="rect">
            <a:avLst/>
          </a:prstGeom>
          <a:noFill/>
        </p:spPr>
        <p:txBody>
          <a:bodyPr wrap="square" rtlCol="0">
            <a:spAutoFit/>
          </a:bodyPr>
          <a:lstStyle/>
          <a:p>
            <a:pPr algn="l"/>
            <a:r>
              <a:rPr lang="en-GB" sz="2000" dirty="0">
                <a:solidFill>
                  <a:schemeClr val="bg1"/>
                </a:solidFill>
                <a:latin typeface="Arial" panose="020B0604020202020204" pitchFamily="34" charset="0"/>
                <a:cs typeface="Arial" panose="020B0604020202020204" pitchFamily="34" charset="0"/>
              </a:rPr>
              <a:t>[</a:t>
            </a:r>
            <a:r>
              <a:rPr lang="en-US" altLang="zh-CN" sz="2000" dirty="0" err="1">
                <a:solidFill>
                  <a:schemeClr val="bg1"/>
                </a:solidFill>
                <a:latin typeface="Arial" panose="020B0604020202020204" pitchFamily="34" charset="0"/>
                <a:cs typeface="Arial" panose="020B0604020202020204" pitchFamily="34" charset="0"/>
              </a:rPr>
              <a:t>Ke</a:t>
            </a:r>
            <a:r>
              <a:rPr lang="en-GB" sz="2000" dirty="0">
                <a:solidFill>
                  <a:schemeClr val="bg1"/>
                </a:solidFill>
                <a:latin typeface="Arial" panose="020B0604020202020204" pitchFamily="34" charset="0"/>
                <a:cs typeface="Arial" panose="020B0604020202020204" pitchFamily="34" charset="0"/>
              </a:rPr>
              <a:t> </a:t>
            </a:r>
            <a:r>
              <a:rPr lang="en-GB" sz="2000" i="1" dirty="0">
                <a:solidFill>
                  <a:schemeClr val="bg1"/>
                </a:solidFill>
                <a:latin typeface="Arial" panose="020B0604020202020204" pitchFamily="34" charset="0"/>
                <a:cs typeface="Arial" panose="020B0604020202020204" pitchFamily="34" charset="0"/>
              </a:rPr>
              <a:t>et al</a:t>
            </a:r>
            <a:r>
              <a:rPr lang="en-GB" sz="2000" dirty="0">
                <a:solidFill>
                  <a:schemeClr val="bg1"/>
                </a:solidFill>
                <a:latin typeface="Arial" panose="020B0604020202020204" pitchFamily="34" charset="0"/>
                <a:cs typeface="Arial" panose="020B0604020202020204" pitchFamily="34" charset="0"/>
              </a:rPr>
              <a:t>. CVPR, 2017]          [Zhang </a:t>
            </a:r>
            <a:r>
              <a:rPr lang="en-GB" sz="2000" i="1" dirty="0">
                <a:solidFill>
                  <a:schemeClr val="bg1"/>
                </a:solidFill>
                <a:latin typeface="Arial" panose="020B0604020202020204" pitchFamily="34" charset="0"/>
                <a:cs typeface="Arial" panose="020B0604020202020204" pitchFamily="34" charset="0"/>
              </a:rPr>
              <a:t>et al</a:t>
            </a:r>
            <a:r>
              <a:rPr lang="en-GB" sz="2000" dirty="0">
                <a:solidFill>
                  <a:schemeClr val="bg1"/>
                </a:solidFill>
                <a:latin typeface="Arial" panose="020B0604020202020204" pitchFamily="34" charset="0"/>
                <a:cs typeface="Arial" panose="020B0604020202020204" pitchFamily="34" charset="0"/>
              </a:rPr>
              <a:t>. TPAMI, 2019]</a:t>
            </a:r>
          </a:p>
        </p:txBody>
      </p:sp>
      <p:pic>
        <p:nvPicPr>
          <p:cNvPr id="14" name="Picture 4">
            <a:extLst>
              <a:ext uri="{FF2B5EF4-FFF2-40B4-BE49-F238E27FC236}">
                <a16:creationId xmlns:a16="http://schemas.microsoft.com/office/drawing/2014/main" id="{DB9C7092-9036-4B2E-98CB-D97D81DF72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54334" y="287302"/>
            <a:ext cx="2568312" cy="1236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7289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build="p"/>
      <p:bldP spid="54" grpId="0"/>
      <p:bldP spid="25"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0DCB09-B8F6-4621-8DCB-A1BA3EE51CF7}"/>
              </a:ext>
            </a:extLst>
          </p:cNvPr>
          <p:cNvSpPr>
            <a:spLocks noGrp="1"/>
          </p:cNvSpPr>
          <p:nvPr>
            <p:ph idx="1"/>
          </p:nvPr>
        </p:nvSpPr>
        <p:spPr/>
        <p:txBody>
          <a:bodyPr/>
          <a:lstStyle/>
          <a:p>
            <a:r>
              <a:rPr lang="en-US" b="1" dirty="0">
                <a:solidFill>
                  <a:schemeClr val="bg2"/>
                </a:solidFill>
              </a:rPr>
              <a:t>Pairwise </a:t>
            </a:r>
            <a:r>
              <a:rPr lang="en-US" altLang="zh-CN" b="1" dirty="0">
                <a:solidFill>
                  <a:schemeClr val="bg2"/>
                </a:solidFill>
              </a:rPr>
              <a:t>Joint Distance </a:t>
            </a:r>
            <a:r>
              <a:rPr lang="en-US" altLang="zh-CN" b="1" dirty="0" err="1">
                <a:solidFill>
                  <a:schemeClr val="bg2"/>
                </a:solidFill>
              </a:rPr>
              <a:t>BiLSTM</a:t>
            </a:r>
            <a:r>
              <a:rPr lang="en-US" altLang="zh-CN" b="1" dirty="0">
                <a:solidFill>
                  <a:schemeClr val="bg2"/>
                </a:solidFill>
              </a:rPr>
              <a:t> (PJD-</a:t>
            </a:r>
            <a:r>
              <a:rPr lang="en-US" altLang="zh-CN" b="1" dirty="0" err="1">
                <a:solidFill>
                  <a:schemeClr val="bg2"/>
                </a:solidFill>
              </a:rPr>
              <a:t>BiLSTM</a:t>
            </a:r>
            <a:r>
              <a:rPr lang="en-US" altLang="zh-CN" b="1" dirty="0">
                <a:solidFill>
                  <a:schemeClr val="bg2"/>
                </a:solidFill>
              </a:rPr>
              <a:t>)</a:t>
            </a:r>
            <a:endParaRPr lang="en-US" b="1" dirty="0">
              <a:solidFill>
                <a:schemeClr val="bg2"/>
              </a:solidFill>
            </a:endParaRPr>
          </a:p>
          <a:p>
            <a:endParaRPr lang="en-US" b="1" dirty="0">
              <a:solidFill>
                <a:schemeClr val="bg2"/>
              </a:solidFill>
            </a:endParaRPr>
          </a:p>
          <a:p>
            <a:endParaRPr lang="en-GB" dirty="0"/>
          </a:p>
        </p:txBody>
      </p:sp>
      <p:sp>
        <p:nvSpPr>
          <p:cNvPr id="3" name="Title 2">
            <a:extLst>
              <a:ext uri="{FF2B5EF4-FFF2-40B4-BE49-F238E27FC236}">
                <a16:creationId xmlns:a16="http://schemas.microsoft.com/office/drawing/2014/main" id="{90562A16-8374-4646-BFAD-DDE560298C67}"/>
              </a:ext>
            </a:extLst>
          </p:cNvPr>
          <p:cNvSpPr>
            <a:spLocks noGrp="1"/>
          </p:cNvSpPr>
          <p:nvPr>
            <p:ph type="title"/>
          </p:nvPr>
        </p:nvSpPr>
        <p:spPr/>
        <p:txBody>
          <a:bodyPr/>
          <a:lstStyle/>
          <a:p>
            <a:r>
              <a:rPr lang="en-US" sz="4800" dirty="0"/>
              <a:t>Methodology</a:t>
            </a:r>
            <a:endParaRPr lang="en-GB" sz="4800" dirty="0"/>
          </a:p>
        </p:txBody>
      </p:sp>
      <p:sp>
        <p:nvSpPr>
          <p:cNvPr id="6" name="Slide Number Placeholder 5">
            <a:extLst>
              <a:ext uri="{FF2B5EF4-FFF2-40B4-BE49-F238E27FC236}">
                <a16:creationId xmlns:a16="http://schemas.microsoft.com/office/drawing/2014/main" id="{94B04C3C-2DF0-4A11-8492-77235D22B431}"/>
              </a:ext>
            </a:extLst>
          </p:cNvPr>
          <p:cNvSpPr>
            <a:spLocks noGrp="1"/>
          </p:cNvSpPr>
          <p:nvPr>
            <p:ph type="sldNum" sz="quarter" idx="15"/>
          </p:nvPr>
        </p:nvSpPr>
        <p:spPr/>
        <p:txBody>
          <a:bodyPr/>
          <a:lstStyle/>
          <a:p>
            <a:fld id="{03C53208-37B1-4C2B-82C1-C02C6BAB97A7}" type="slidenum">
              <a:rPr lang="en-GB" smtClean="0"/>
              <a:t>4</a:t>
            </a:fld>
            <a:endParaRPr lang="en-GB"/>
          </a:p>
        </p:txBody>
      </p:sp>
      <p:sp>
        <p:nvSpPr>
          <p:cNvPr id="5" name="Rectangle 4">
            <a:extLst>
              <a:ext uri="{FF2B5EF4-FFF2-40B4-BE49-F238E27FC236}">
                <a16:creationId xmlns:a16="http://schemas.microsoft.com/office/drawing/2014/main" id="{8F83F4FF-194D-41BF-919D-D116DFA11ED5}"/>
              </a:ext>
            </a:extLst>
          </p:cNvPr>
          <p:cNvSpPr/>
          <p:nvPr/>
        </p:nvSpPr>
        <p:spPr>
          <a:xfrm>
            <a:off x="0" y="6571996"/>
            <a:ext cx="9091448" cy="338554"/>
          </a:xfrm>
          <a:prstGeom prst="rect">
            <a:avLst/>
          </a:prstGeom>
        </p:spPr>
        <p:txBody>
          <a:bodyPr wrap="square">
            <a:spAutoFit/>
          </a:bodyPr>
          <a:lstStyle/>
          <a:p>
            <a:r>
              <a:rPr lang="en-US" sz="1600" i="1" dirty="0">
                <a:solidFill>
                  <a:schemeClr val="bg1"/>
                </a:solidFill>
                <a:latin typeface="Times New Roman" panose="02020603050405020304" pitchFamily="18" charset="0"/>
                <a:cs typeface="Times New Roman" panose="02020603050405020304" pitchFamily="18" charset="0"/>
              </a:rPr>
              <a:t>A Two-Stream Recurrent Network for </a:t>
            </a:r>
            <a:r>
              <a:rPr lang="en-GB" sz="1600" i="1" dirty="0">
                <a:solidFill>
                  <a:schemeClr val="bg1"/>
                </a:solidFill>
                <a:latin typeface="Times New Roman" panose="02020603050405020304" pitchFamily="18" charset="0"/>
                <a:cs typeface="Times New Roman" panose="02020603050405020304" pitchFamily="18" charset="0"/>
              </a:rPr>
              <a:t>Skeleton-based Human Interaction Recognition, ICPR2020</a:t>
            </a:r>
            <a:endParaRPr lang="en-GB" sz="1600" i="1" dirty="0">
              <a:solidFill>
                <a:schemeClr val="bg1"/>
              </a:solidFill>
            </a:endParaRPr>
          </a:p>
        </p:txBody>
      </p:sp>
      <p:sp>
        <p:nvSpPr>
          <p:cNvPr id="122" name="Rectangle: Rounded Corners 121">
            <a:extLst>
              <a:ext uri="{FF2B5EF4-FFF2-40B4-BE49-F238E27FC236}">
                <a16:creationId xmlns:a16="http://schemas.microsoft.com/office/drawing/2014/main" id="{725F3AAC-39E7-41A6-B97A-254882708A59}"/>
              </a:ext>
            </a:extLst>
          </p:cNvPr>
          <p:cNvSpPr/>
          <p:nvPr/>
        </p:nvSpPr>
        <p:spPr>
          <a:xfrm>
            <a:off x="609600" y="2284269"/>
            <a:ext cx="6798271" cy="1865527"/>
          </a:xfrm>
          <a:prstGeom prst="roundRect">
            <a:avLst>
              <a:gd name="adj" fmla="val 8241"/>
            </a:avLst>
          </a:prstGeom>
          <a:solidFill>
            <a:srgbClr val="5B9BD5">
              <a:lumMod val="20000"/>
              <a:lumOff val="8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23" name="Picture 122" descr="A picture containing air, group, flying&#10;&#10;Description automatically generated">
            <a:extLst>
              <a:ext uri="{FF2B5EF4-FFF2-40B4-BE49-F238E27FC236}">
                <a16:creationId xmlns:a16="http://schemas.microsoft.com/office/drawing/2014/main" id="{FA1577D0-C41D-485D-B049-66B5F8FEBA2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65750" y1="37000" x2="65750" y2="37000"/>
                        <a14:foregroundMark x1="67000" y1="49000" x2="67000" y2="49000"/>
                        <a14:foregroundMark x1="67250" y1="47667" x2="67250" y2="47667"/>
                        <a14:foregroundMark x1="57000" y1="51667" x2="57000" y2="51667"/>
                        <a14:foregroundMark x1="61250" y1="46667" x2="61250" y2="46667"/>
                        <a14:foregroundMark x1="64750" y1="28667" x2="64750" y2="28667"/>
                        <a14:backgroundMark x1="65750" y1="78333" x2="65750" y2="78333"/>
                        <a14:backgroundMark x1="33750" y1="56333" x2="33750" y2="56333"/>
                      </a14:backgroundRemoval>
                    </a14:imgEffect>
                  </a14:imgLayer>
                </a14:imgProps>
              </a:ext>
              <a:ext uri="{28A0092B-C50C-407E-A947-70E740481C1C}">
                <a14:useLocalDpi xmlns:a14="http://schemas.microsoft.com/office/drawing/2010/main" val="0"/>
              </a:ext>
            </a:extLst>
          </a:blip>
          <a:stretch>
            <a:fillRect/>
          </a:stretch>
        </p:blipFill>
        <p:spPr>
          <a:xfrm>
            <a:off x="1375783" y="3121381"/>
            <a:ext cx="1378138" cy="1033604"/>
          </a:xfrm>
          <a:prstGeom prst="rect">
            <a:avLst/>
          </a:prstGeom>
        </p:spPr>
      </p:pic>
      <p:pic>
        <p:nvPicPr>
          <p:cNvPr id="124" name="Picture 123" descr="A close up of a logo&#10;&#10;Description automatically generated">
            <a:extLst>
              <a:ext uri="{FF2B5EF4-FFF2-40B4-BE49-F238E27FC236}">
                <a16:creationId xmlns:a16="http://schemas.microsoft.com/office/drawing/2014/main" id="{FCAE3940-25F8-4D91-A3FF-88D38C674545}"/>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66250" y1="37000" x2="66250" y2="37000"/>
                      </a14:backgroundRemoval>
                    </a14:imgEffect>
                  </a14:imgLayer>
                </a14:imgProps>
              </a:ext>
              <a:ext uri="{28A0092B-C50C-407E-A947-70E740481C1C}">
                <a14:useLocalDpi xmlns:a14="http://schemas.microsoft.com/office/drawing/2010/main" val="0"/>
              </a:ext>
            </a:extLst>
          </a:blip>
          <a:stretch>
            <a:fillRect/>
          </a:stretch>
        </p:blipFill>
        <p:spPr>
          <a:xfrm>
            <a:off x="2801941" y="3123452"/>
            <a:ext cx="1378138" cy="1033604"/>
          </a:xfrm>
          <a:prstGeom prst="rect">
            <a:avLst/>
          </a:prstGeom>
        </p:spPr>
      </p:pic>
      <p:pic>
        <p:nvPicPr>
          <p:cNvPr id="125" name="Picture 124" descr="A kite flying in the sky&#10;&#10;Description automatically generated">
            <a:extLst>
              <a:ext uri="{FF2B5EF4-FFF2-40B4-BE49-F238E27FC236}">
                <a16:creationId xmlns:a16="http://schemas.microsoft.com/office/drawing/2014/main" id="{5C7EB3C7-0CFB-4E30-934A-C239C1849673}"/>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33250" y1="47000" x2="32500" y2="46000"/>
                        <a14:foregroundMark x1="34000" y1="44000" x2="34000" y2="44000"/>
                        <a14:foregroundMark x1="36250" y1="42333" x2="36250" y2="42333"/>
                        <a14:foregroundMark x1="38000" y1="48667" x2="38000" y2="48667"/>
                        <a14:foregroundMark x1="43750" y1="54333" x2="43750" y2="54333"/>
                        <a14:foregroundMark x1="45250" y1="55667" x2="45250" y2="55667"/>
                        <a14:foregroundMark x1="56000" y1="48667" x2="56000" y2="48667"/>
                        <a14:foregroundMark x1="53500" y1="50667" x2="53500" y2="50667"/>
                        <a14:foregroundMark x1="65250" y1="33333" x2="65250" y2="33333"/>
                        <a14:foregroundMark x1="64750" y1="27333" x2="64750" y2="27333"/>
                        <a14:foregroundMark x1="64750" y1="24667" x2="64750" y2="24667"/>
                        <a14:backgroundMark x1="37500" y1="20000" x2="37500" y2="20000"/>
                        <a14:backgroundMark x1="47000" y1="18000" x2="47000" y2="18000"/>
                        <a14:backgroundMark x1="93000" y1="22667" x2="93000" y2="22667"/>
                      </a14:backgroundRemoval>
                    </a14:imgEffect>
                  </a14:imgLayer>
                </a14:imgProps>
              </a:ext>
              <a:ext uri="{28A0092B-C50C-407E-A947-70E740481C1C}">
                <a14:useLocalDpi xmlns:a14="http://schemas.microsoft.com/office/drawing/2010/main" val="0"/>
              </a:ext>
            </a:extLst>
          </a:blip>
          <a:stretch>
            <a:fillRect/>
          </a:stretch>
        </p:blipFill>
        <p:spPr>
          <a:xfrm>
            <a:off x="4285970" y="3123559"/>
            <a:ext cx="1378138" cy="1033604"/>
          </a:xfrm>
          <a:prstGeom prst="rect">
            <a:avLst/>
          </a:prstGeom>
        </p:spPr>
      </p:pic>
      <p:pic>
        <p:nvPicPr>
          <p:cNvPr id="128" name="Picture 127" descr="A kite flying in the sky&#10;&#10;Description automatically generated">
            <a:extLst>
              <a:ext uri="{FF2B5EF4-FFF2-40B4-BE49-F238E27FC236}">
                <a16:creationId xmlns:a16="http://schemas.microsoft.com/office/drawing/2014/main" id="{C52DE8A6-E2CB-46B5-A0B5-1E3A40EB286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23716" y="4158368"/>
            <a:ext cx="1378138" cy="1033604"/>
          </a:xfrm>
          <a:prstGeom prst="rect">
            <a:avLst/>
          </a:prstGeom>
        </p:spPr>
      </p:pic>
      <p:pic>
        <p:nvPicPr>
          <p:cNvPr id="129" name="Picture 128" descr="A picture containing air, group, flying&#10;&#10;Description automatically generated">
            <a:extLst>
              <a:ext uri="{FF2B5EF4-FFF2-40B4-BE49-F238E27FC236}">
                <a16:creationId xmlns:a16="http://schemas.microsoft.com/office/drawing/2014/main" id="{451A2E34-41DA-43F7-8350-4AE85BB87C4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87172" y="4156383"/>
            <a:ext cx="1378138" cy="1033604"/>
          </a:xfrm>
          <a:prstGeom prst="rect">
            <a:avLst/>
          </a:prstGeom>
        </p:spPr>
      </p:pic>
      <p:cxnSp>
        <p:nvCxnSpPr>
          <p:cNvPr id="130" name="Straight Arrow Connector 129">
            <a:extLst>
              <a:ext uri="{FF2B5EF4-FFF2-40B4-BE49-F238E27FC236}">
                <a16:creationId xmlns:a16="http://schemas.microsoft.com/office/drawing/2014/main" id="{F244ABFC-3FDB-4169-AB94-8A785B7A99F7}"/>
              </a:ext>
            </a:extLst>
          </p:cNvPr>
          <p:cNvCxnSpPr>
            <a:cxnSpLocks/>
          </p:cNvCxnSpPr>
          <p:nvPr/>
        </p:nvCxnSpPr>
        <p:spPr>
          <a:xfrm flipV="1">
            <a:off x="1285788" y="4352901"/>
            <a:ext cx="0" cy="478944"/>
          </a:xfrm>
          <a:prstGeom prst="straightConnector1">
            <a:avLst/>
          </a:prstGeom>
          <a:noFill/>
          <a:ln w="12700" cap="flat" cmpd="sng" algn="ctr">
            <a:solidFill>
              <a:sysClr val="windowText" lastClr="000000"/>
            </a:solidFill>
            <a:prstDash val="solid"/>
            <a:miter lim="800000"/>
            <a:tailEnd type="triangle"/>
          </a:ln>
          <a:effectLst/>
        </p:spPr>
      </p:cxnSp>
      <p:cxnSp>
        <p:nvCxnSpPr>
          <p:cNvPr id="131" name="Straight Arrow Connector 130">
            <a:extLst>
              <a:ext uri="{FF2B5EF4-FFF2-40B4-BE49-F238E27FC236}">
                <a16:creationId xmlns:a16="http://schemas.microsoft.com/office/drawing/2014/main" id="{F2D0CD1C-3CBE-4C8C-94F6-FEA53E08C822}"/>
              </a:ext>
            </a:extLst>
          </p:cNvPr>
          <p:cNvCxnSpPr>
            <a:cxnSpLocks/>
          </p:cNvCxnSpPr>
          <p:nvPr/>
        </p:nvCxnSpPr>
        <p:spPr>
          <a:xfrm flipH="1">
            <a:off x="1050536" y="4821090"/>
            <a:ext cx="235256" cy="258851"/>
          </a:xfrm>
          <a:prstGeom prst="straightConnector1">
            <a:avLst/>
          </a:prstGeom>
          <a:noFill/>
          <a:ln w="12700" cap="flat" cmpd="sng" algn="ctr">
            <a:solidFill>
              <a:sysClr val="windowText" lastClr="000000"/>
            </a:solidFill>
            <a:prstDash val="solid"/>
            <a:miter lim="800000"/>
            <a:tailEnd type="triangle"/>
          </a:ln>
          <a:effectLst/>
        </p:spPr>
      </p:cxnSp>
      <p:cxnSp>
        <p:nvCxnSpPr>
          <p:cNvPr id="132" name="Straight Arrow Connector 131">
            <a:extLst>
              <a:ext uri="{FF2B5EF4-FFF2-40B4-BE49-F238E27FC236}">
                <a16:creationId xmlns:a16="http://schemas.microsoft.com/office/drawing/2014/main" id="{3F319ABC-CB27-4DEE-B12B-6AFE0883E983}"/>
              </a:ext>
            </a:extLst>
          </p:cNvPr>
          <p:cNvCxnSpPr>
            <a:cxnSpLocks/>
          </p:cNvCxnSpPr>
          <p:nvPr/>
        </p:nvCxnSpPr>
        <p:spPr>
          <a:xfrm>
            <a:off x="1285788" y="4827615"/>
            <a:ext cx="479957" cy="0"/>
          </a:xfrm>
          <a:prstGeom prst="straightConnector1">
            <a:avLst/>
          </a:prstGeom>
          <a:noFill/>
          <a:ln w="12700" cap="flat" cmpd="sng" algn="ctr">
            <a:solidFill>
              <a:sysClr val="windowText" lastClr="000000"/>
            </a:solidFill>
            <a:prstDash val="solid"/>
            <a:miter lim="800000"/>
            <a:tailEnd type="triangle"/>
          </a:ln>
          <a:effectLst/>
        </p:spPr>
      </p:cxnSp>
      <p:sp>
        <p:nvSpPr>
          <p:cNvPr id="133" name="TextBox 132">
            <a:extLst>
              <a:ext uri="{FF2B5EF4-FFF2-40B4-BE49-F238E27FC236}">
                <a16:creationId xmlns:a16="http://schemas.microsoft.com/office/drawing/2014/main" id="{94AE09EA-DAE0-4755-95F6-7924C40BE2A3}"/>
              </a:ext>
            </a:extLst>
          </p:cNvPr>
          <p:cNvSpPr txBox="1"/>
          <p:nvPr/>
        </p:nvSpPr>
        <p:spPr>
          <a:xfrm>
            <a:off x="992392" y="4211745"/>
            <a:ext cx="275068" cy="369332"/>
          </a:xfrm>
          <a:prstGeom prst="rect">
            <a:avLst/>
          </a:prstGeom>
          <a:noFill/>
        </p:spPr>
        <p:txBody>
          <a:bodyPr wrap="square" rtlCol="0">
            <a:spAutoFit/>
          </a:bodyPr>
          <a:lstStyle/>
          <a:p>
            <a:pPr defTabSz="457200"/>
            <a:r>
              <a:rPr lang="en-US" dirty="0">
                <a:solidFill>
                  <a:prstClr val="black"/>
                </a:solidFill>
                <a:latin typeface="Calibri" panose="020F0502020204030204"/>
              </a:rPr>
              <a:t>x</a:t>
            </a:r>
            <a:endParaRPr lang="en-GB" dirty="0">
              <a:solidFill>
                <a:prstClr val="black"/>
              </a:solidFill>
              <a:latin typeface="Calibri" panose="020F0502020204030204"/>
            </a:endParaRPr>
          </a:p>
        </p:txBody>
      </p:sp>
      <p:sp>
        <p:nvSpPr>
          <p:cNvPr id="134" name="TextBox 133">
            <a:extLst>
              <a:ext uri="{FF2B5EF4-FFF2-40B4-BE49-F238E27FC236}">
                <a16:creationId xmlns:a16="http://schemas.microsoft.com/office/drawing/2014/main" id="{E2732392-8E5C-41E6-A533-A0908D779E57}"/>
              </a:ext>
            </a:extLst>
          </p:cNvPr>
          <p:cNvSpPr txBox="1"/>
          <p:nvPr/>
        </p:nvSpPr>
        <p:spPr>
          <a:xfrm>
            <a:off x="937045" y="4624002"/>
            <a:ext cx="285822" cy="369332"/>
          </a:xfrm>
          <a:prstGeom prst="rect">
            <a:avLst/>
          </a:prstGeom>
          <a:noFill/>
        </p:spPr>
        <p:txBody>
          <a:bodyPr wrap="square" rtlCol="0">
            <a:spAutoFit/>
          </a:bodyPr>
          <a:lstStyle/>
          <a:p>
            <a:pPr defTabSz="457200"/>
            <a:r>
              <a:rPr lang="en-US" dirty="0">
                <a:solidFill>
                  <a:prstClr val="black"/>
                </a:solidFill>
                <a:latin typeface="Calibri" panose="020F0502020204030204"/>
              </a:rPr>
              <a:t>y</a:t>
            </a:r>
            <a:endParaRPr lang="en-GB" dirty="0">
              <a:solidFill>
                <a:prstClr val="black"/>
              </a:solidFill>
              <a:latin typeface="Calibri" panose="020F0502020204030204"/>
            </a:endParaRPr>
          </a:p>
        </p:txBody>
      </p:sp>
      <p:sp>
        <p:nvSpPr>
          <p:cNvPr id="135" name="TextBox 134">
            <a:extLst>
              <a:ext uri="{FF2B5EF4-FFF2-40B4-BE49-F238E27FC236}">
                <a16:creationId xmlns:a16="http://schemas.microsoft.com/office/drawing/2014/main" id="{16EFE675-A391-4731-9E9D-11747EDD92E1}"/>
              </a:ext>
            </a:extLst>
          </p:cNvPr>
          <p:cNvSpPr txBox="1"/>
          <p:nvPr/>
        </p:nvSpPr>
        <p:spPr>
          <a:xfrm>
            <a:off x="1552014" y="4739184"/>
            <a:ext cx="307962" cy="369332"/>
          </a:xfrm>
          <a:prstGeom prst="rect">
            <a:avLst/>
          </a:prstGeom>
          <a:noFill/>
        </p:spPr>
        <p:txBody>
          <a:bodyPr wrap="square" rtlCol="0">
            <a:spAutoFit/>
          </a:bodyPr>
          <a:lstStyle/>
          <a:p>
            <a:pPr defTabSz="457200"/>
            <a:r>
              <a:rPr lang="en-US" dirty="0">
                <a:solidFill>
                  <a:prstClr val="black"/>
                </a:solidFill>
                <a:latin typeface="Calibri" panose="020F0502020204030204"/>
              </a:rPr>
              <a:t>z</a:t>
            </a:r>
            <a:endParaRPr lang="en-GB" dirty="0">
              <a:solidFill>
                <a:prstClr val="black"/>
              </a:solidFill>
              <a:latin typeface="Calibri" panose="020F0502020204030204"/>
            </a:endParaRPr>
          </a:p>
        </p:txBody>
      </p:sp>
      <p:pic>
        <p:nvPicPr>
          <p:cNvPr id="136" name="Picture 135" descr="A close up of a logo&#10;&#10;Description automatically generated">
            <a:extLst>
              <a:ext uri="{FF2B5EF4-FFF2-40B4-BE49-F238E27FC236}">
                <a16:creationId xmlns:a16="http://schemas.microsoft.com/office/drawing/2014/main" id="{DAD5FC60-2E19-47B9-A1D9-ECD6364D9C5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343510" y="4156383"/>
            <a:ext cx="1378138" cy="1033604"/>
          </a:xfrm>
          <a:prstGeom prst="rect">
            <a:avLst/>
          </a:prstGeom>
        </p:spPr>
      </p:pic>
      <p:sp>
        <p:nvSpPr>
          <p:cNvPr id="137" name="TextBox 136">
            <a:extLst>
              <a:ext uri="{FF2B5EF4-FFF2-40B4-BE49-F238E27FC236}">
                <a16:creationId xmlns:a16="http://schemas.microsoft.com/office/drawing/2014/main" id="{83456D1F-750F-437E-A02A-73D3A62D45C0}"/>
              </a:ext>
            </a:extLst>
          </p:cNvPr>
          <p:cNvSpPr txBox="1"/>
          <p:nvPr/>
        </p:nvSpPr>
        <p:spPr>
          <a:xfrm>
            <a:off x="2350472" y="4612588"/>
            <a:ext cx="289242" cy="369332"/>
          </a:xfrm>
          <a:prstGeom prst="rect">
            <a:avLst/>
          </a:prstGeom>
          <a:noFill/>
        </p:spPr>
        <p:txBody>
          <a:bodyPr wrap="square" rtlCol="0">
            <a:spAutoFit/>
          </a:bodyPr>
          <a:lstStyle/>
          <a:p>
            <a:pPr defTabSz="457200"/>
            <a:r>
              <a:rPr lang="en-US" dirty="0">
                <a:solidFill>
                  <a:prstClr val="black"/>
                </a:solidFill>
                <a:latin typeface="Calibri" panose="020F0502020204030204"/>
              </a:rPr>
              <a:t>y</a:t>
            </a:r>
            <a:endParaRPr lang="en-GB" dirty="0">
              <a:solidFill>
                <a:prstClr val="black"/>
              </a:solidFill>
              <a:latin typeface="Calibri" panose="020F0502020204030204"/>
            </a:endParaRPr>
          </a:p>
        </p:txBody>
      </p:sp>
      <p:sp>
        <p:nvSpPr>
          <p:cNvPr id="138" name="TextBox 137">
            <a:extLst>
              <a:ext uri="{FF2B5EF4-FFF2-40B4-BE49-F238E27FC236}">
                <a16:creationId xmlns:a16="http://schemas.microsoft.com/office/drawing/2014/main" id="{16DD1384-A0D5-4933-99D1-196083D1E87E}"/>
              </a:ext>
            </a:extLst>
          </p:cNvPr>
          <p:cNvSpPr txBox="1"/>
          <p:nvPr/>
        </p:nvSpPr>
        <p:spPr>
          <a:xfrm>
            <a:off x="3843214" y="4613045"/>
            <a:ext cx="312087" cy="369332"/>
          </a:xfrm>
          <a:prstGeom prst="rect">
            <a:avLst/>
          </a:prstGeom>
          <a:noFill/>
        </p:spPr>
        <p:txBody>
          <a:bodyPr wrap="square" rtlCol="0">
            <a:spAutoFit/>
          </a:bodyPr>
          <a:lstStyle/>
          <a:p>
            <a:pPr defTabSz="457200"/>
            <a:r>
              <a:rPr lang="en-US" dirty="0">
                <a:solidFill>
                  <a:prstClr val="black"/>
                </a:solidFill>
                <a:latin typeface="Calibri" panose="020F0502020204030204"/>
              </a:rPr>
              <a:t>y</a:t>
            </a:r>
            <a:endParaRPr lang="en-GB" dirty="0">
              <a:solidFill>
                <a:prstClr val="black"/>
              </a:solidFill>
              <a:latin typeface="Calibri" panose="020F0502020204030204"/>
            </a:endParaRPr>
          </a:p>
        </p:txBody>
      </p:sp>
      <p:cxnSp>
        <p:nvCxnSpPr>
          <p:cNvPr id="139" name="Straight Connector 138">
            <a:extLst>
              <a:ext uri="{FF2B5EF4-FFF2-40B4-BE49-F238E27FC236}">
                <a16:creationId xmlns:a16="http://schemas.microsoft.com/office/drawing/2014/main" id="{EB776AB7-BBA3-49D1-B497-82DA43D96B59}"/>
              </a:ext>
            </a:extLst>
          </p:cNvPr>
          <p:cNvCxnSpPr>
            <a:cxnSpLocks/>
          </p:cNvCxnSpPr>
          <p:nvPr/>
        </p:nvCxnSpPr>
        <p:spPr>
          <a:xfrm>
            <a:off x="1858082" y="3487731"/>
            <a:ext cx="299888" cy="160794"/>
          </a:xfrm>
          <a:prstGeom prst="line">
            <a:avLst/>
          </a:prstGeom>
          <a:noFill/>
          <a:ln w="6350" cap="flat" cmpd="sng" algn="ctr">
            <a:solidFill>
              <a:srgbClr val="70AD47">
                <a:lumMod val="60000"/>
                <a:lumOff val="40000"/>
              </a:srgbClr>
            </a:solidFill>
            <a:prstDash val="solid"/>
            <a:miter lim="800000"/>
          </a:ln>
          <a:effectLst/>
        </p:spPr>
      </p:cxnSp>
      <p:cxnSp>
        <p:nvCxnSpPr>
          <p:cNvPr id="140" name="Straight Connector 139">
            <a:extLst>
              <a:ext uri="{FF2B5EF4-FFF2-40B4-BE49-F238E27FC236}">
                <a16:creationId xmlns:a16="http://schemas.microsoft.com/office/drawing/2014/main" id="{2CDCB376-FBDB-4448-A29E-C8CF71B8DBFA}"/>
              </a:ext>
            </a:extLst>
          </p:cNvPr>
          <p:cNvCxnSpPr>
            <a:cxnSpLocks/>
          </p:cNvCxnSpPr>
          <p:nvPr/>
        </p:nvCxnSpPr>
        <p:spPr>
          <a:xfrm flipV="1">
            <a:off x="1939113" y="3380664"/>
            <a:ext cx="318204" cy="199340"/>
          </a:xfrm>
          <a:prstGeom prst="line">
            <a:avLst/>
          </a:prstGeom>
          <a:noFill/>
          <a:ln w="6350" cap="flat" cmpd="sng" algn="ctr">
            <a:solidFill>
              <a:srgbClr val="70AD47">
                <a:lumMod val="60000"/>
                <a:lumOff val="40000"/>
              </a:srgbClr>
            </a:solidFill>
            <a:prstDash val="solid"/>
            <a:miter lim="800000"/>
          </a:ln>
          <a:effectLst/>
        </p:spPr>
      </p:cxnSp>
      <p:cxnSp>
        <p:nvCxnSpPr>
          <p:cNvPr id="141" name="Straight Connector 140">
            <a:extLst>
              <a:ext uri="{FF2B5EF4-FFF2-40B4-BE49-F238E27FC236}">
                <a16:creationId xmlns:a16="http://schemas.microsoft.com/office/drawing/2014/main" id="{3B0D29F1-96D7-4191-A41D-A4BA5AA52B08}"/>
              </a:ext>
            </a:extLst>
          </p:cNvPr>
          <p:cNvCxnSpPr>
            <a:cxnSpLocks/>
          </p:cNvCxnSpPr>
          <p:nvPr/>
        </p:nvCxnSpPr>
        <p:spPr>
          <a:xfrm>
            <a:off x="1858227" y="3480337"/>
            <a:ext cx="390479" cy="513063"/>
          </a:xfrm>
          <a:prstGeom prst="line">
            <a:avLst/>
          </a:prstGeom>
          <a:noFill/>
          <a:ln w="6350" cap="flat" cmpd="sng" algn="ctr">
            <a:solidFill>
              <a:srgbClr val="70AD47">
                <a:lumMod val="60000"/>
                <a:lumOff val="40000"/>
              </a:srgbClr>
            </a:solidFill>
            <a:prstDash val="solid"/>
            <a:miter lim="800000"/>
          </a:ln>
          <a:effectLst/>
        </p:spPr>
      </p:cxnSp>
      <p:cxnSp>
        <p:nvCxnSpPr>
          <p:cNvPr id="142" name="Straight Connector 141">
            <a:extLst>
              <a:ext uri="{FF2B5EF4-FFF2-40B4-BE49-F238E27FC236}">
                <a16:creationId xmlns:a16="http://schemas.microsoft.com/office/drawing/2014/main" id="{20C1936A-080D-4816-BDBC-C87D2BACDCB2}"/>
              </a:ext>
            </a:extLst>
          </p:cNvPr>
          <p:cNvCxnSpPr>
            <a:cxnSpLocks/>
          </p:cNvCxnSpPr>
          <p:nvPr/>
        </p:nvCxnSpPr>
        <p:spPr>
          <a:xfrm flipH="1">
            <a:off x="1951099" y="3648089"/>
            <a:ext cx="209056" cy="335947"/>
          </a:xfrm>
          <a:prstGeom prst="line">
            <a:avLst/>
          </a:prstGeom>
          <a:noFill/>
          <a:ln w="6350" cap="flat" cmpd="sng" algn="ctr">
            <a:solidFill>
              <a:srgbClr val="70AD47">
                <a:lumMod val="60000"/>
                <a:lumOff val="40000"/>
              </a:srgbClr>
            </a:solidFill>
            <a:prstDash val="solid"/>
            <a:miter lim="800000"/>
          </a:ln>
          <a:effectLst/>
        </p:spPr>
      </p:cxnSp>
      <p:cxnSp>
        <p:nvCxnSpPr>
          <p:cNvPr id="143" name="Straight Connector 142">
            <a:extLst>
              <a:ext uri="{FF2B5EF4-FFF2-40B4-BE49-F238E27FC236}">
                <a16:creationId xmlns:a16="http://schemas.microsoft.com/office/drawing/2014/main" id="{F99BD0C5-1B18-4433-B401-BE95B6A6F7B9}"/>
              </a:ext>
            </a:extLst>
          </p:cNvPr>
          <p:cNvCxnSpPr>
            <a:cxnSpLocks/>
          </p:cNvCxnSpPr>
          <p:nvPr/>
        </p:nvCxnSpPr>
        <p:spPr>
          <a:xfrm>
            <a:off x="1939113" y="3580007"/>
            <a:ext cx="221042" cy="72911"/>
          </a:xfrm>
          <a:prstGeom prst="line">
            <a:avLst/>
          </a:prstGeom>
          <a:noFill/>
          <a:ln w="6350" cap="flat" cmpd="sng" algn="ctr">
            <a:solidFill>
              <a:srgbClr val="70AD47">
                <a:lumMod val="60000"/>
                <a:lumOff val="40000"/>
              </a:srgbClr>
            </a:solidFill>
            <a:prstDash val="solid"/>
            <a:miter lim="800000"/>
          </a:ln>
          <a:effectLst/>
        </p:spPr>
      </p:cxnSp>
      <p:cxnSp>
        <p:nvCxnSpPr>
          <p:cNvPr id="144" name="Straight Connector 143">
            <a:extLst>
              <a:ext uri="{FF2B5EF4-FFF2-40B4-BE49-F238E27FC236}">
                <a16:creationId xmlns:a16="http://schemas.microsoft.com/office/drawing/2014/main" id="{C5EAAEB6-8923-4A02-8E8C-3212DD8AB96B}"/>
              </a:ext>
            </a:extLst>
          </p:cNvPr>
          <p:cNvCxnSpPr>
            <a:cxnSpLocks/>
          </p:cNvCxnSpPr>
          <p:nvPr/>
        </p:nvCxnSpPr>
        <p:spPr>
          <a:xfrm flipH="1">
            <a:off x="1890946" y="3392403"/>
            <a:ext cx="350099" cy="640379"/>
          </a:xfrm>
          <a:prstGeom prst="line">
            <a:avLst/>
          </a:prstGeom>
          <a:noFill/>
          <a:ln w="6350" cap="flat" cmpd="sng" algn="ctr">
            <a:solidFill>
              <a:srgbClr val="70AD47">
                <a:lumMod val="60000"/>
                <a:lumOff val="40000"/>
              </a:srgbClr>
            </a:solidFill>
            <a:prstDash val="solid"/>
            <a:miter lim="800000"/>
          </a:ln>
          <a:effectLst/>
        </p:spPr>
      </p:cxnSp>
      <p:cxnSp>
        <p:nvCxnSpPr>
          <p:cNvPr id="145" name="Straight Connector 144">
            <a:extLst>
              <a:ext uri="{FF2B5EF4-FFF2-40B4-BE49-F238E27FC236}">
                <a16:creationId xmlns:a16="http://schemas.microsoft.com/office/drawing/2014/main" id="{1EF3A846-1797-47E9-9481-3318B9D8E34B}"/>
              </a:ext>
            </a:extLst>
          </p:cNvPr>
          <p:cNvCxnSpPr>
            <a:cxnSpLocks/>
          </p:cNvCxnSpPr>
          <p:nvPr/>
        </p:nvCxnSpPr>
        <p:spPr>
          <a:xfrm flipV="1">
            <a:off x="1886614" y="3711967"/>
            <a:ext cx="353625" cy="40618"/>
          </a:xfrm>
          <a:prstGeom prst="line">
            <a:avLst/>
          </a:prstGeom>
          <a:noFill/>
          <a:ln w="6350" cap="flat" cmpd="sng" algn="ctr">
            <a:solidFill>
              <a:srgbClr val="70AD47">
                <a:lumMod val="60000"/>
                <a:lumOff val="40000"/>
              </a:srgbClr>
            </a:solidFill>
            <a:prstDash val="solid"/>
            <a:miter lim="800000"/>
          </a:ln>
          <a:effectLst/>
        </p:spPr>
      </p:cxnSp>
      <p:cxnSp>
        <p:nvCxnSpPr>
          <p:cNvPr id="146" name="Straight Connector 145">
            <a:extLst>
              <a:ext uri="{FF2B5EF4-FFF2-40B4-BE49-F238E27FC236}">
                <a16:creationId xmlns:a16="http://schemas.microsoft.com/office/drawing/2014/main" id="{59A1317F-B305-497A-8EF1-68F6A597E4C4}"/>
              </a:ext>
            </a:extLst>
          </p:cNvPr>
          <p:cNvCxnSpPr>
            <a:cxnSpLocks/>
          </p:cNvCxnSpPr>
          <p:nvPr/>
        </p:nvCxnSpPr>
        <p:spPr>
          <a:xfrm>
            <a:off x="1939113" y="3589088"/>
            <a:ext cx="318204" cy="133637"/>
          </a:xfrm>
          <a:prstGeom prst="line">
            <a:avLst/>
          </a:prstGeom>
          <a:noFill/>
          <a:ln w="6350" cap="flat" cmpd="sng" algn="ctr">
            <a:solidFill>
              <a:srgbClr val="70AD47">
                <a:lumMod val="60000"/>
                <a:lumOff val="40000"/>
              </a:srgbClr>
            </a:solidFill>
            <a:prstDash val="solid"/>
            <a:miter lim="800000"/>
          </a:ln>
          <a:effectLst/>
        </p:spPr>
      </p:cxnSp>
      <p:cxnSp>
        <p:nvCxnSpPr>
          <p:cNvPr id="147" name="Straight Connector 146">
            <a:extLst>
              <a:ext uri="{FF2B5EF4-FFF2-40B4-BE49-F238E27FC236}">
                <a16:creationId xmlns:a16="http://schemas.microsoft.com/office/drawing/2014/main" id="{7BD004FB-83A8-401D-89C0-ADE715E483F1}"/>
              </a:ext>
            </a:extLst>
          </p:cNvPr>
          <p:cNvCxnSpPr>
            <a:cxnSpLocks/>
          </p:cNvCxnSpPr>
          <p:nvPr/>
        </p:nvCxnSpPr>
        <p:spPr>
          <a:xfrm flipH="1">
            <a:off x="1874455" y="3380823"/>
            <a:ext cx="376113" cy="371763"/>
          </a:xfrm>
          <a:prstGeom prst="line">
            <a:avLst/>
          </a:prstGeom>
          <a:noFill/>
          <a:ln w="6350" cap="flat" cmpd="sng" algn="ctr">
            <a:solidFill>
              <a:srgbClr val="70AD47">
                <a:lumMod val="60000"/>
                <a:lumOff val="40000"/>
              </a:srgbClr>
            </a:solidFill>
            <a:prstDash val="solid"/>
            <a:miter lim="800000"/>
          </a:ln>
          <a:effectLst/>
        </p:spPr>
      </p:cxnSp>
      <p:cxnSp>
        <p:nvCxnSpPr>
          <p:cNvPr id="148" name="Straight Connector 147">
            <a:extLst>
              <a:ext uri="{FF2B5EF4-FFF2-40B4-BE49-F238E27FC236}">
                <a16:creationId xmlns:a16="http://schemas.microsoft.com/office/drawing/2014/main" id="{358C37FE-F5A1-40E7-B3B5-15CDF1D2A9DD}"/>
              </a:ext>
            </a:extLst>
          </p:cNvPr>
          <p:cNvCxnSpPr>
            <a:cxnSpLocks/>
          </p:cNvCxnSpPr>
          <p:nvPr/>
        </p:nvCxnSpPr>
        <p:spPr>
          <a:xfrm>
            <a:off x="1939116" y="3996535"/>
            <a:ext cx="318203" cy="11035"/>
          </a:xfrm>
          <a:prstGeom prst="line">
            <a:avLst/>
          </a:prstGeom>
          <a:noFill/>
          <a:ln w="6350" cap="flat" cmpd="sng" algn="ctr">
            <a:solidFill>
              <a:srgbClr val="70AD47">
                <a:lumMod val="60000"/>
                <a:lumOff val="40000"/>
              </a:srgbClr>
            </a:solidFill>
            <a:prstDash val="solid"/>
            <a:miter lim="800000"/>
          </a:ln>
          <a:effectLst/>
        </p:spPr>
      </p:cxnSp>
      <p:cxnSp>
        <p:nvCxnSpPr>
          <p:cNvPr id="149" name="Straight Connector 148">
            <a:extLst>
              <a:ext uri="{FF2B5EF4-FFF2-40B4-BE49-F238E27FC236}">
                <a16:creationId xmlns:a16="http://schemas.microsoft.com/office/drawing/2014/main" id="{CE8ECB68-8C27-4DA4-9915-991060CF0F56}"/>
              </a:ext>
            </a:extLst>
          </p:cNvPr>
          <p:cNvCxnSpPr>
            <a:cxnSpLocks/>
          </p:cNvCxnSpPr>
          <p:nvPr/>
        </p:nvCxnSpPr>
        <p:spPr>
          <a:xfrm flipH="1">
            <a:off x="1951244" y="3580007"/>
            <a:ext cx="306075" cy="397441"/>
          </a:xfrm>
          <a:prstGeom prst="line">
            <a:avLst/>
          </a:prstGeom>
          <a:noFill/>
          <a:ln w="6350" cap="flat" cmpd="sng" algn="ctr">
            <a:solidFill>
              <a:srgbClr val="70AD47">
                <a:lumMod val="60000"/>
                <a:lumOff val="40000"/>
              </a:srgbClr>
            </a:solidFill>
            <a:prstDash val="solid"/>
            <a:miter lim="800000"/>
          </a:ln>
          <a:effectLst/>
        </p:spPr>
      </p:cxnSp>
      <p:cxnSp>
        <p:nvCxnSpPr>
          <p:cNvPr id="150" name="Straight Connector 149">
            <a:extLst>
              <a:ext uri="{FF2B5EF4-FFF2-40B4-BE49-F238E27FC236}">
                <a16:creationId xmlns:a16="http://schemas.microsoft.com/office/drawing/2014/main" id="{B0C43902-7EB7-4D6D-916A-149311FA0619}"/>
              </a:ext>
            </a:extLst>
          </p:cNvPr>
          <p:cNvCxnSpPr>
            <a:cxnSpLocks/>
          </p:cNvCxnSpPr>
          <p:nvPr/>
        </p:nvCxnSpPr>
        <p:spPr>
          <a:xfrm>
            <a:off x="3284363" y="3482911"/>
            <a:ext cx="401886" cy="492343"/>
          </a:xfrm>
          <a:prstGeom prst="line">
            <a:avLst/>
          </a:prstGeom>
          <a:noFill/>
          <a:ln w="6350" cap="flat" cmpd="sng" algn="ctr">
            <a:solidFill>
              <a:srgbClr val="70AD47">
                <a:lumMod val="60000"/>
                <a:lumOff val="40000"/>
              </a:srgbClr>
            </a:solidFill>
            <a:prstDash val="solid"/>
            <a:miter lim="800000"/>
          </a:ln>
          <a:effectLst/>
        </p:spPr>
      </p:cxnSp>
      <p:cxnSp>
        <p:nvCxnSpPr>
          <p:cNvPr id="151" name="Straight Connector 150">
            <a:extLst>
              <a:ext uri="{FF2B5EF4-FFF2-40B4-BE49-F238E27FC236}">
                <a16:creationId xmlns:a16="http://schemas.microsoft.com/office/drawing/2014/main" id="{52271AF9-1B6A-496C-AD62-40A280BB7156}"/>
              </a:ext>
            </a:extLst>
          </p:cNvPr>
          <p:cNvCxnSpPr/>
          <p:nvPr/>
        </p:nvCxnSpPr>
        <p:spPr>
          <a:xfrm>
            <a:off x="3288940" y="3480336"/>
            <a:ext cx="500688" cy="231631"/>
          </a:xfrm>
          <a:prstGeom prst="line">
            <a:avLst/>
          </a:prstGeom>
          <a:noFill/>
          <a:ln w="6350" cap="flat" cmpd="sng" algn="ctr">
            <a:solidFill>
              <a:srgbClr val="70AD47">
                <a:lumMod val="60000"/>
                <a:lumOff val="40000"/>
              </a:srgbClr>
            </a:solidFill>
            <a:prstDash val="solid"/>
            <a:miter lim="800000"/>
          </a:ln>
          <a:effectLst/>
        </p:spPr>
      </p:cxnSp>
      <p:cxnSp>
        <p:nvCxnSpPr>
          <p:cNvPr id="152" name="Straight Connector 151">
            <a:extLst>
              <a:ext uri="{FF2B5EF4-FFF2-40B4-BE49-F238E27FC236}">
                <a16:creationId xmlns:a16="http://schemas.microsoft.com/office/drawing/2014/main" id="{4298BAD4-EC79-4BB9-A8F5-9B8AEAB16C74}"/>
              </a:ext>
            </a:extLst>
          </p:cNvPr>
          <p:cNvCxnSpPr>
            <a:cxnSpLocks/>
          </p:cNvCxnSpPr>
          <p:nvPr/>
        </p:nvCxnSpPr>
        <p:spPr>
          <a:xfrm flipV="1">
            <a:off x="3285803" y="3380665"/>
            <a:ext cx="388073" cy="93242"/>
          </a:xfrm>
          <a:prstGeom prst="line">
            <a:avLst/>
          </a:prstGeom>
          <a:noFill/>
          <a:ln w="6350" cap="flat" cmpd="sng" algn="ctr">
            <a:solidFill>
              <a:srgbClr val="70AD47">
                <a:lumMod val="60000"/>
                <a:lumOff val="40000"/>
              </a:srgbClr>
            </a:solidFill>
            <a:prstDash val="solid"/>
            <a:miter lim="800000"/>
          </a:ln>
          <a:effectLst/>
        </p:spPr>
      </p:cxnSp>
      <p:cxnSp>
        <p:nvCxnSpPr>
          <p:cNvPr id="153" name="Straight Connector 152">
            <a:extLst>
              <a:ext uri="{FF2B5EF4-FFF2-40B4-BE49-F238E27FC236}">
                <a16:creationId xmlns:a16="http://schemas.microsoft.com/office/drawing/2014/main" id="{BD7898EF-6B8E-42C6-81A3-E131513EE829}"/>
              </a:ext>
            </a:extLst>
          </p:cNvPr>
          <p:cNvCxnSpPr>
            <a:cxnSpLocks/>
          </p:cNvCxnSpPr>
          <p:nvPr/>
        </p:nvCxnSpPr>
        <p:spPr>
          <a:xfrm>
            <a:off x="3285812" y="3475087"/>
            <a:ext cx="471839" cy="109311"/>
          </a:xfrm>
          <a:prstGeom prst="line">
            <a:avLst/>
          </a:prstGeom>
          <a:noFill/>
          <a:ln w="6350" cap="flat" cmpd="sng" algn="ctr">
            <a:solidFill>
              <a:srgbClr val="70AD47">
                <a:lumMod val="60000"/>
                <a:lumOff val="40000"/>
              </a:srgbClr>
            </a:solidFill>
            <a:prstDash val="solid"/>
            <a:miter lim="800000"/>
          </a:ln>
          <a:effectLst/>
        </p:spPr>
      </p:cxnSp>
      <p:cxnSp>
        <p:nvCxnSpPr>
          <p:cNvPr id="154" name="Straight Connector 153">
            <a:extLst>
              <a:ext uri="{FF2B5EF4-FFF2-40B4-BE49-F238E27FC236}">
                <a16:creationId xmlns:a16="http://schemas.microsoft.com/office/drawing/2014/main" id="{8DC3661B-3350-4B13-B83C-AC5415ABB3A3}"/>
              </a:ext>
            </a:extLst>
          </p:cNvPr>
          <p:cNvCxnSpPr>
            <a:cxnSpLocks/>
          </p:cNvCxnSpPr>
          <p:nvPr/>
        </p:nvCxnSpPr>
        <p:spPr>
          <a:xfrm>
            <a:off x="3359439" y="3928015"/>
            <a:ext cx="419431" cy="57761"/>
          </a:xfrm>
          <a:prstGeom prst="line">
            <a:avLst/>
          </a:prstGeom>
          <a:noFill/>
          <a:ln w="6350" cap="flat" cmpd="sng" algn="ctr">
            <a:solidFill>
              <a:srgbClr val="70AD47">
                <a:lumMod val="60000"/>
                <a:lumOff val="40000"/>
              </a:srgbClr>
            </a:solidFill>
            <a:prstDash val="solid"/>
            <a:miter lim="800000"/>
          </a:ln>
          <a:effectLst/>
        </p:spPr>
      </p:cxnSp>
      <p:cxnSp>
        <p:nvCxnSpPr>
          <p:cNvPr id="155" name="Straight Connector 154">
            <a:extLst>
              <a:ext uri="{FF2B5EF4-FFF2-40B4-BE49-F238E27FC236}">
                <a16:creationId xmlns:a16="http://schemas.microsoft.com/office/drawing/2014/main" id="{4C0397C4-0FCE-4E37-9942-B51B03D37BF3}"/>
              </a:ext>
            </a:extLst>
          </p:cNvPr>
          <p:cNvCxnSpPr>
            <a:cxnSpLocks/>
          </p:cNvCxnSpPr>
          <p:nvPr/>
        </p:nvCxnSpPr>
        <p:spPr>
          <a:xfrm flipH="1">
            <a:off x="3342070" y="3384258"/>
            <a:ext cx="331663" cy="626093"/>
          </a:xfrm>
          <a:prstGeom prst="line">
            <a:avLst/>
          </a:prstGeom>
          <a:noFill/>
          <a:ln w="6350" cap="flat" cmpd="sng" algn="ctr">
            <a:solidFill>
              <a:srgbClr val="70AD47">
                <a:lumMod val="60000"/>
                <a:lumOff val="40000"/>
              </a:srgbClr>
            </a:solidFill>
            <a:prstDash val="solid"/>
            <a:miter lim="800000"/>
          </a:ln>
          <a:effectLst/>
        </p:spPr>
      </p:cxnSp>
      <p:cxnSp>
        <p:nvCxnSpPr>
          <p:cNvPr id="156" name="Straight Connector 155">
            <a:extLst>
              <a:ext uri="{FF2B5EF4-FFF2-40B4-BE49-F238E27FC236}">
                <a16:creationId xmlns:a16="http://schemas.microsoft.com/office/drawing/2014/main" id="{F8FED17E-EDCB-4F16-A4EC-55540C5F9AB3}"/>
              </a:ext>
            </a:extLst>
          </p:cNvPr>
          <p:cNvCxnSpPr>
            <a:cxnSpLocks/>
          </p:cNvCxnSpPr>
          <p:nvPr/>
        </p:nvCxnSpPr>
        <p:spPr>
          <a:xfrm flipV="1">
            <a:off x="3263354" y="3637646"/>
            <a:ext cx="258377" cy="114940"/>
          </a:xfrm>
          <a:prstGeom prst="line">
            <a:avLst/>
          </a:prstGeom>
          <a:noFill/>
          <a:ln w="6350" cap="flat" cmpd="sng" algn="ctr">
            <a:solidFill>
              <a:srgbClr val="70AD47">
                <a:lumMod val="60000"/>
                <a:lumOff val="40000"/>
              </a:srgbClr>
            </a:solidFill>
            <a:prstDash val="solid"/>
            <a:miter lim="800000"/>
          </a:ln>
          <a:effectLst/>
        </p:spPr>
      </p:cxnSp>
      <p:cxnSp>
        <p:nvCxnSpPr>
          <p:cNvPr id="157" name="Straight Connector 156">
            <a:extLst>
              <a:ext uri="{FF2B5EF4-FFF2-40B4-BE49-F238E27FC236}">
                <a16:creationId xmlns:a16="http://schemas.microsoft.com/office/drawing/2014/main" id="{57A97E4D-D480-44C8-A524-3A6AACF63A32}"/>
              </a:ext>
            </a:extLst>
          </p:cNvPr>
          <p:cNvCxnSpPr>
            <a:cxnSpLocks/>
          </p:cNvCxnSpPr>
          <p:nvPr/>
        </p:nvCxnSpPr>
        <p:spPr>
          <a:xfrm>
            <a:off x="3494932" y="3640698"/>
            <a:ext cx="283939" cy="71269"/>
          </a:xfrm>
          <a:prstGeom prst="line">
            <a:avLst/>
          </a:prstGeom>
          <a:noFill/>
          <a:ln w="6350" cap="flat" cmpd="sng" algn="ctr">
            <a:solidFill>
              <a:srgbClr val="70AD47">
                <a:lumMod val="60000"/>
                <a:lumOff val="40000"/>
              </a:srgbClr>
            </a:solidFill>
            <a:prstDash val="solid"/>
            <a:miter lim="800000"/>
          </a:ln>
          <a:effectLst/>
        </p:spPr>
      </p:cxnSp>
      <p:cxnSp>
        <p:nvCxnSpPr>
          <p:cNvPr id="158" name="Straight Connector 157">
            <a:extLst>
              <a:ext uri="{FF2B5EF4-FFF2-40B4-BE49-F238E27FC236}">
                <a16:creationId xmlns:a16="http://schemas.microsoft.com/office/drawing/2014/main" id="{6E7AF323-BB2F-45E7-AA9E-6894451D7838}"/>
              </a:ext>
            </a:extLst>
          </p:cNvPr>
          <p:cNvCxnSpPr>
            <a:cxnSpLocks/>
          </p:cNvCxnSpPr>
          <p:nvPr/>
        </p:nvCxnSpPr>
        <p:spPr>
          <a:xfrm flipH="1">
            <a:off x="3342777" y="3445994"/>
            <a:ext cx="337550" cy="568977"/>
          </a:xfrm>
          <a:prstGeom prst="line">
            <a:avLst/>
          </a:prstGeom>
          <a:noFill/>
          <a:ln w="6350" cap="flat" cmpd="sng" algn="ctr">
            <a:solidFill>
              <a:srgbClr val="70AD47">
                <a:lumMod val="60000"/>
                <a:lumOff val="40000"/>
              </a:srgbClr>
            </a:solidFill>
            <a:prstDash val="solid"/>
            <a:miter lim="800000"/>
          </a:ln>
          <a:effectLst/>
        </p:spPr>
      </p:cxnSp>
      <p:cxnSp>
        <p:nvCxnSpPr>
          <p:cNvPr id="159" name="Straight Connector 158">
            <a:extLst>
              <a:ext uri="{FF2B5EF4-FFF2-40B4-BE49-F238E27FC236}">
                <a16:creationId xmlns:a16="http://schemas.microsoft.com/office/drawing/2014/main" id="{F1FFA693-4F7D-4B32-B0AD-895F71A0F4ED}"/>
              </a:ext>
            </a:extLst>
          </p:cNvPr>
          <p:cNvCxnSpPr>
            <a:cxnSpLocks/>
          </p:cNvCxnSpPr>
          <p:nvPr/>
        </p:nvCxnSpPr>
        <p:spPr>
          <a:xfrm>
            <a:off x="3516656" y="3636952"/>
            <a:ext cx="266791" cy="352896"/>
          </a:xfrm>
          <a:prstGeom prst="line">
            <a:avLst/>
          </a:prstGeom>
          <a:noFill/>
          <a:ln w="6350" cap="flat" cmpd="sng" algn="ctr">
            <a:solidFill>
              <a:srgbClr val="70AD47">
                <a:lumMod val="60000"/>
                <a:lumOff val="40000"/>
              </a:srgbClr>
            </a:solidFill>
            <a:prstDash val="solid"/>
            <a:miter lim="800000"/>
          </a:ln>
          <a:effectLst/>
        </p:spPr>
      </p:cxnSp>
      <p:cxnSp>
        <p:nvCxnSpPr>
          <p:cNvPr id="160" name="Straight Connector 159">
            <a:extLst>
              <a:ext uri="{FF2B5EF4-FFF2-40B4-BE49-F238E27FC236}">
                <a16:creationId xmlns:a16="http://schemas.microsoft.com/office/drawing/2014/main" id="{B250BF16-D16C-45F7-9B66-3040A8E083AB}"/>
              </a:ext>
            </a:extLst>
          </p:cNvPr>
          <p:cNvCxnSpPr/>
          <p:nvPr/>
        </p:nvCxnSpPr>
        <p:spPr>
          <a:xfrm>
            <a:off x="3263352" y="3752585"/>
            <a:ext cx="538794" cy="243948"/>
          </a:xfrm>
          <a:prstGeom prst="line">
            <a:avLst/>
          </a:prstGeom>
          <a:noFill/>
          <a:ln w="6350" cap="flat" cmpd="sng" algn="ctr">
            <a:solidFill>
              <a:srgbClr val="70AD47">
                <a:lumMod val="60000"/>
                <a:lumOff val="40000"/>
              </a:srgbClr>
            </a:solidFill>
            <a:prstDash val="solid"/>
            <a:miter lim="800000"/>
          </a:ln>
          <a:effectLst/>
        </p:spPr>
      </p:cxnSp>
      <p:cxnSp>
        <p:nvCxnSpPr>
          <p:cNvPr id="161" name="Straight Connector 160">
            <a:extLst>
              <a:ext uri="{FF2B5EF4-FFF2-40B4-BE49-F238E27FC236}">
                <a16:creationId xmlns:a16="http://schemas.microsoft.com/office/drawing/2014/main" id="{F41F1DF2-8E32-4749-BA0C-6A22D0FD6E03}"/>
              </a:ext>
            </a:extLst>
          </p:cNvPr>
          <p:cNvCxnSpPr>
            <a:cxnSpLocks/>
          </p:cNvCxnSpPr>
          <p:nvPr/>
        </p:nvCxnSpPr>
        <p:spPr>
          <a:xfrm flipH="1">
            <a:off x="3340916" y="3711966"/>
            <a:ext cx="427196" cy="298385"/>
          </a:xfrm>
          <a:prstGeom prst="line">
            <a:avLst/>
          </a:prstGeom>
          <a:noFill/>
          <a:ln w="6350" cap="flat" cmpd="sng" algn="ctr">
            <a:solidFill>
              <a:srgbClr val="70AD47">
                <a:lumMod val="60000"/>
                <a:lumOff val="40000"/>
              </a:srgbClr>
            </a:solidFill>
            <a:prstDash val="solid"/>
            <a:miter lim="800000"/>
          </a:ln>
          <a:effectLst/>
        </p:spPr>
      </p:cxnSp>
      <p:cxnSp>
        <p:nvCxnSpPr>
          <p:cNvPr id="162" name="Straight Connector 161">
            <a:extLst>
              <a:ext uri="{FF2B5EF4-FFF2-40B4-BE49-F238E27FC236}">
                <a16:creationId xmlns:a16="http://schemas.microsoft.com/office/drawing/2014/main" id="{247CD5F8-A0DA-499D-81AD-F7D0DD3736C6}"/>
              </a:ext>
            </a:extLst>
          </p:cNvPr>
          <p:cNvCxnSpPr>
            <a:cxnSpLocks/>
          </p:cNvCxnSpPr>
          <p:nvPr/>
        </p:nvCxnSpPr>
        <p:spPr>
          <a:xfrm flipV="1">
            <a:off x="4929852" y="3625591"/>
            <a:ext cx="91229" cy="68876"/>
          </a:xfrm>
          <a:prstGeom prst="line">
            <a:avLst/>
          </a:prstGeom>
          <a:noFill/>
          <a:ln w="6350" cap="flat" cmpd="sng" algn="ctr">
            <a:solidFill>
              <a:srgbClr val="70AD47">
                <a:lumMod val="60000"/>
                <a:lumOff val="40000"/>
              </a:srgbClr>
            </a:solidFill>
            <a:prstDash val="solid"/>
            <a:miter lim="800000"/>
          </a:ln>
          <a:effectLst/>
        </p:spPr>
      </p:cxnSp>
      <p:cxnSp>
        <p:nvCxnSpPr>
          <p:cNvPr id="163" name="Straight Connector 162">
            <a:extLst>
              <a:ext uri="{FF2B5EF4-FFF2-40B4-BE49-F238E27FC236}">
                <a16:creationId xmlns:a16="http://schemas.microsoft.com/office/drawing/2014/main" id="{1850E650-DE44-46DE-9B3A-28888314C3CA}"/>
              </a:ext>
            </a:extLst>
          </p:cNvPr>
          <p:cNvCxnSpPr>
            <a:cxnSpLocks/>
          </p:cNvCxnSpPr>
          <p:nvPr/>
        </p:nvCxnSpPr>
        <p:spPr>
          <a:xfrm>
            <a:off x="4816657" y="3516489"/>
            <a:ext cx="358765" cy="448044"/>
          </a:xfrm>
          <a:prstGeom prst="line">
            <a:avLst/>
          </a:prstGeom>
          <a:noFill/>
          <a:ln w="6350" cap="flat" cmpd="sng" algn="ctr">
            <a:solidFill>
              <a:srgbClr val="70AD47">
                <a:lumMod val="60000"/>
                <a:lumOff val="40000"/>
              </a:srgbClr>
            </a:solidFill>
            <a:prstDash val="solid"/>
            <a:miter lim="800000"/>
          </a:ln>
          <a:effectLst/>
        </p:spPr>
      </p:cxnSp>
      <p:cxnSp>
        <p:nvCxnSpPr>
          <p:cNvPr id="164" name="Straight Connector 163">
            <a:extLst>
              <a:ext uri="{FF2B5EF4-FFF2-40B4-BE49-F238E27FC236}">
                <a16:creationId xmlns:a16="http://schemas.microsoft.com/office/drawing/2014/main" id="{AA7D7A14-DD9A-43D4-B9F0-DB0DEEC3400C}"/>
              </a:ext>
            </a:extLst>
          </p:cNvPr>
          <p:cNvCxnSpPr>
            <a:cxnSpLocks/>
          </p:cNvCxnSpPr>
          <p:nvPr/>
        </p:nvCxnSpPr>
        <p:spPr>
          <a:xfrm flipH="1">
            <a:off x="4829176" y="3366665"/>
            <a:ext cx="348099" cy="657176"/>
          </a:xfrm>
          <a:prstGeom prst="line">
            <a:avLst/>
          </a:prstGeom>
          <a:noFill/>
          <a:ln w="6350" cap="flat" cmpd="sng" algn="ctr">
            <a:solidFill>
              <a:srgbClr val="70AD47">
                <a:lumMod val="60000"/>
                <a:lumOff val="40000"/>
              </a:srgbClr>
            </a:solidFill>
            <a:prstDash val="solid"/>
            <a:miter lim="800000"/>
          </a:ln>
          <a:effectLst/>
        </p:spPr>
      </p:cxnSp>
      <p:cxnSp>
        <p:nvCxnSpPr>
          <p:cNvPr id="165" name="Straight Connector 164">
            <a:extLst>
              <a:ext uri="{FF2B5EF4-FFF2-40B4-BE49-F238E27FC236}">
                <a16:creationId xmlns:a16="http://schemas.microsoft.com/office/drawing/2014/main" id="{B44D7EC6-DF91-4B10-AC97-8AB6F07DBF4B}"/>
              </a:ext>
            </a:extLst>
          </p:cNvPr>
          <p:cNvCxnSpPr>
            <a:cxnSpLocks/>
          </p:cNvCxnSpPr>
          <p:nvPr/>
        </p:nvCxnSpPr>
        <p:spPr>
          <a:xfrm flipV="1">
            <a:off x="4767888" y="3648086"/>
            <a:ext cx="430900" cy="110054"/>
          </a:xfrm>
          <a:prstGeom prst="line">
            <a:avLst/>
          </a:prstGeom>
          <a:noFill/>
          <a:ln w="6350" cap="flat" cmpd="sng" algn="ctr">
            <a:solidFill>
              <a:srgbClr val="70AD47">
                <a:lumMod val="60000"/>
                <a:lumOff val="40000"/>
              </a:srgbClr>
            </a:solidFill>
            <a:prstDash val="solid"/>
            <a:miter lim="800000"/>
          </a:ln>
          <a:effectLst/>
        </p:spPr>
      </p:cxnSp>
      <p:cxnSp>
        <p:nvCxnSpPr>
          <p:cNvPr id="166" name="Straight Connector 165">
            <a:extLst>
              <a:ext uri="{FF2B5EF4-FFF2-40B4-BE49-F238E27FC236}">
                <a16:creationId xmlns:a16="http://schemas.microsoft.com/office/drawing/2014/main" id="{9B8A4943-347C-4787-9C56-7D811F3F86F9}"/>
              </a:ext>
            </a:extLst>
          </p:cNvPr>
          <p:cNvCxnSpPr>
            <a:cxnSpLocks/>
          </p:cNvCxnSpPr>
          <p:nvPr/>
        </p:nvCxnSpPr>
        <p:spPr>
          <a:xfrm>
            <a:off x="4816657" y="3514570"/>
            <a:ext cx="382133" cy="133517"/>
          </a:xfrm>
          <a:prstGeom prst="line">
            <a:avLst/>
          </a:prstGeom>
          <a:noFill/>
          <a:ln w="6350" cap="flat" cmpd="sng" algn="ctr">
            <a:solidFill>
              <a:srgbClr val="70AD47">
                <a:lumMod val="60000"/>
                <a:lumOff val="40000"/>
              </a:srgbClr>
            </a:solidFill>
            <a:prstDash val="solid"/>
            <a:miter lim="800000"/>
          </a:ln>
          <a:effectLst/>
        </p:spPr>
      </p:cxnSp>
      <p:cxnSp>
        <p:nvCxnSpPr>
          <p:cNvPr id="167" name="Straight Connector 166">
            <a:extLst>
              <a:ext uri="{FF2B5EF4-FFF2-40B4-BE49-F238E27FC236}">
                <a16:creationId xmlns:a16="http://schemas.microsoft.com/office/drawing/2014/main" id="{D0A09506-95B6-4028-9707-9D76C55CDDFC}"/>
              </a:ext>
            </a:extLst>
          </p:cNvPr>
          <p:cNvCxnSpPr>
            <a:cxnSpLocks/>
          </p:cNvCxnSpPr>
          <p:nvPr/>
        </p:nvCxnSpPr>
        <p:spPr>
          <a:xfrm flipH="1">
            <a:off x="4907218" y="3366667"/>
            <a:ext cx="270057" cy="330461"/>
          </a:xfrm>
          <a:prstGeom prst="line">
            <a:avLst/>
          </a:prstGeom>
          <a:noFill/>
          <a:ln w="6350" cap="flat" cmpd="sng" algn="ctr">
            <a:solidFill>
              <a:srgbClr val="70AD47">
                <a:lumMod val="60000"/>
                <a:lumOff val="40000"/>
              </a:srgbClr>
            </a:solidFill>
            <a:prstDash val="solid"/>
            <a:miter lim="800000"/>
          </a:ln>
          <a:effectLst/>
        </p:spPr>
      </p:cxnSp>
      <p:cxnSp>
        <p:nvCxnSpPr>
          <p:cNvPr id="168" name="Straight Connector 167">
            <a:extLst>
              <a:ext uri="{FF2B5EF4-FFF2-40B4-BE49-F238E27FC236}">
                <a16:creationId xmlns:a16="http://schemas.microsoft.com/office/drawing/2014/main" id="{D00B9BC5-BDE5-430D-8391-A0201BB5904A}"/>
              </a:ext>
            </a:extLst>
          </p:cNvPr>
          <p:cNvCxnSpPr>
            <a:cxnSpLocks/>
          </p:cNvCxnSpPr>
          <p:nvPr/>
        </p:nvCxnSpPr>
        <p:spPr>
          <a:xfrm>
            <a:off x="4767899" y="3750959"/>
            <a:ext cx="398617" cy="202543"/>
          </a:xfrm>
          <a:prstGeom prst="line">
            <a:avLst/>
          </a:prstGeom>
          <a:noFill/>
          <a:ln w="6350" cap="flat" cmpd="sng" algn="ctr">
            <a:solidFill>
              <a:srgbClr val="70AD47">
                <a:lumMod val="60000"/>
                <a:lumOff val="40000"/>
              </a:srgbClr>
            </a:solidFill>
            <a:prstDash val="solid"/>
            <a:miter lim="800000"/>
          </a:ln>
          <a:effectLst/>
        </p:spPr>
      </p:cxnSp>
      <p:cxnSp>
        <p:nvCxnSpPr>
          <p:cNvPr id="169" name="Straight Connector 168">
            <a:extLst>
              <a:ext uri="{FF2B5EF4-FFF2-40B4-BE49-F238E27FC236}">
                <a16:creationId xmlns:a16="http://schemas.microsoft.com/office/drawing/2014/main" id="{CA2B9806-95AF-4741-8532-A489E872E52E}"/>
              </a:ext>
            </a:extLst>
          </p:cNvPr>
          <p:cNvCxnSpPr>
            <a:cxnSpLocks/>
          </p:cNvCxnSpPr>
          <p:nvPr/>
        </p:nvCxnSpPr>
        <p:spPr>
          <a:xfrm flipV="1">
            <a:off x="4907227" y="3648088"/>
            <a:ext cx="291563" cy="49586"/>
          </a:xfrm>
          <a:prstGeom prst="line">
            <a:avLst/>
          </a:prstGeom>
          <a:noFill/>
          <a:ln w="6350" cap="flat" cmpd="sng" algn="ctr">
            <a:solidFill>
              <a:srgbClr val="70AD47">
                <a:lumMod val="60000"/>
                <a:lumOff val="40000"/>
              </a:srgbClr>
            </a:solidFill>
            <a:prstDash val="solid"/>
            <a:miter lim="800000"/>
          </a:ln>
          <a:effectLst/>
        </p:spPr>
      </p:cxnSp>
      <p:cxnSp>
        <p:nvCxnSpPr>
          <p:cNvPr id="170" name="Straight Connector 169">
            <a:extLst>
              <a:ext uri="{FF2B5EF4-FFF2-40B4-BE49-F238E27FC236}">
                <a16:creationId xmlns:a16="http://schemas.microsoft.com/office/drawing/2014/main" id="{13AA0931-4DC2-431F-AE8E-EE795560FB22}"/>
              </a:ext>
            </a:extLst>
          </p:cNvPr>
          <p:cNvCxnSpPr>
            <a:cxnSpLocks/>
          </p:cNvCxnSpPr>
          <p:nvPr/>
        </p:nvCxnSpPr>
        <p:spPr>
          <a:xfrm flipV="1">
            <a:off x="4807951" y="3380664"/>
            <a:ext cx="358565" cy="130656"/>
          </a:xfrm>
          <a:prstGeom prst="line">
            <a:avLst/>
          </a:prstGeom>
          <a:noFill/>
          <a:ln w="6350" cap="flat" cmpd="sng" algn="ctr">
            <a:solidFill>
              <a:srgbClr val="70AD47">
                <a:lumMod val="60000"/>
                <a:lumOff val="40000"/>
              </a:srgbClr>
            </a:solidFill>
            <a:prstDash val="solid"/>
            <a:miter lim="800000"/>
          </a:ln>
          <a:effectLst/>
        </p:spPr>
      </p:cxnSp>
      <p:cxnSp>
        <p:nvCxnSpPr>
          <p:cNvPr id="171" name="Straight Connector 170">
            <a:extLst>
              <a:ext uri="{FF2B5EF4-FFF2-40B4-BE49-F238E27FC236}">
                <a16:creationId xmlns:a16="http://schemas.microsoft.com/office/drawing/2014/main" id="{56713123-D204-4408-93B5-5629BA897C6E}"/>
              </a:ext>
            </a:extLst>
          </p:cNvPr>
          <p:cNvCxnSpPr>
            <a:cxnSpLocks/>
          </p:cNvCxnSpPr>
          <p:nvPr/>
        </p:nvCxnSpPr>
        <p:spPr>
          <a:xfrm flipV="1">
            <a:off x="1858227" y="3390962"/>
            <a:ext cx="387551" cy="89374"/>
          </a:xfrm>
          <a:prstGeom prst="line">
            <a:avLst/>
          </a:prstGeom>
          <a:noFill/>
          <a:ln w="6350" cap="flat" cmpd="sng" algn="ctr">
            <a:solidFill>
              <a:srgbClr val="70AD47">
                <a:lumMod val="60000"/>
                <a:lumOff val="40000"/>
              </a:srgbClr>
            </a:solidFill>
            <a:prstDash val="solid"/>
            <a:miter lim="800000"/>
          </a:ln>
          <a:effectLst/>
        </p:spPr>
      </p:cxnSp>
      <p:cxnSp>
        <p:nvCxnSpPr>
          <p:cNvPr id="172" name="Straight Connector 171">
            <a:extLst>
              <a:ext uri="{FF2B5EF4-FFF2-40B4-BE49-F238E27FC236}">
                <a16:creationId xmlns:a16="http://schemas.microsoft.com/office/drawing/2014/main" id="{C691C31F-2416-4859-9085-7AE0D32000B3}"/>
              </a:ext>
            </a:extLst>
          </p:cNvPr>
          <p:cNvCxnSpPr>
            <a:cxnSpLocks/>
          </p:cNvCxnSpPr>
          <p:nvPr/>
        </p:nvCxnSpPr>
        <p:spPr>
          <a:xfrm>
            <a:off x="4863056" y="3964945"/>
            <a:ext cx="321070" cy="5198"/>
          </a:xfrm>
          <a:prstGeom prst="line">
            <a:avLst/>
          </a:prstGeom>
          <a:noFill/>
          <a:ln w="6350" cap="flat" cmpd="sng" algn="ctr">
            <a:solidFill>
              <a:srgbClr val="70AD47">
                <a:lumMod val="60000"/>
                <a:lumOff val="40000"/>
              </a:srgbClr>
            </a:solidFill>
            <a:prstDash val="solid"/>
            <a:miter lim="800000"/>
          </a:ln>
          <a:effectLst/>
        </p:spPr>
      </p:cxnSp>
      <p:cxnSp>
        <p:nvCxnSpPr>
          <p:cNvPr id="173" name="Straight Connector 172">
            <a:extLst>
              <a:ext uri="{FF2B5EF4-FFF2-40B4-BE49-F238E27FC236}">
                <a16:creationId xmlns:a16="http://schemas.microsoft.com/office/drawing/2014/main" id="{62E19465-04B6-49A8-89BE-044F8FD4FC7C}"/>
              </a:ext>
            </a:extLst>
          </p:cNvPr>
          <p:cNvCxnSpPr>
            <a:cxnSpLocks/>
          </p:cNvCxnSpPr>
          <p:nvPr/>
        </p:nvCxnSpPr>
        <p:spPr>
          <a:xfrm flipH="1">
            <a:off x="4863058" y="3648088"/>
            <a:ext cx="314217" cy="322623"/>
          </a:xfrm>
          <a:prstGeom prst="line">
            <a:avLst/>
          </a:prstGeom>
          <a:noFill/>
          <a:ln w="6350" cap="flat" cmpd="sng" algn="ctr">
            <a:solidFill>
              <a:srgbClr val="70AD47">
                <a:lumMod val="60000"/>
                <a:lumOff val="40000"/>
              </a:srgbClr>
            </a:solidFill>
            <a:prstDash val="solid"/>
            <a:miter lim="800000"/>
          </a:ln>
          <a:effectLst/>
        </p:spPr>
      </p:cxnSp>
      <p:cxnSp>
        <p:nvCxnSpPr>
          <p:cNvPr id="174" name="Straight Connector 173">
            <a:extLst>
              <a:ext uri="{FF2B5EF4-FFF2-40B4-BE49-F238E27FC236}">
                <a16:creationId xmlns:a16="http://schemas.microsoft.com/office/drawing/2014/main" id="{47F0D0D0-377F-43FD-B879-C8D943F06EB1}"/>
              </a:ext>
            </a:extLst>
          </p:cNvPr>
          <p:cNvCxnSpPr>
            <a:cxnSpLocks/>
          </p:cNvCxnSpPr>
          <p:nvPr/>
        </p:nvCxnSpPr>
        <p:spPr>
          <a:xfrm flipV="1">
            <a:off x="4764284" y="3392403"/>
            <a:ext cx="402230" cy="366705"/>
          </a:xfrm>
          <a:prstGeom prst="line">
            <a:avLst/>
          </a:prstGeom>
          <a:noFill/>
          <a:ln w="6350" cap="flat" cmpd="sng" algn="ctr">
            <a:solidFill>
              <a:srgbClr val="70AD47">
                <a:lumMod val="60000"/>
                <a:lumOff val="40000"/>
              </a:srgbClr>
            </a:solidFill>
            <a:prstDash val="solid"/>
            <a:miter lim="800000"/>
          </a:ln>
          <a:effectLst/>
        </p:spPr>
      </p:cxnSp>
      <p:sp>
        <p:nvSpPr>
          <p:cNvPr id="175" name="TextBox 174">
            <a:extLst>
              <a:ext uri="{FF2B5EF4-FFF2-40B4-BE49-F238E27FC236}">
                <a16:creationId xmlns:a16="http://schemas.microsoft.com/office/drawing/2014/main" id="{A05631E9-9EF4-474E-B80A-8B64636275EC}"/>
              </a:ext>
            </a:extLst>
          </p:cNvPr>
          <p:cNvSpPr txBox="1"/>
          <p:nvPr/>
        </p:nvSpPr>
        <p:spPr>
          <a:xfrm>
            <a:off x="3775315" y="2488025"/>
            <a:ext cx="593190" cy="461665"/>
          </a:xfrm>
          <a:prstGeom prst="rect">
            <a:avLst/>
          </a:prstGeom>
          <a:noFill/>
        </p:spPr>
        <p:txBody>
          <a:bodyPr wrap="square" rtlCol="0">
            <a:spAutoFit/>
          </a:bodyPr>
          <a:lstStyle/>
          <a:p>
            <a:pPr defTabSz="457200"/>
            <a:r>
              <a:rPr lang="en-US" sz="2400" dirty="0">
                <a:solidFill>
                  <a:prstClr val="black"/>
                </a:solidFill>
                <a:latin typeface="Calibri" panose="020F0502020204030204"/>
              </a:rPr>
              <a:t>…</a:t>
            </a:r>
            <a:endParaRPr lang="en-GB" sz="2400" dirty="0">
              <a:solidFill>
                <a:prstClr val="black"/>
              </a:solidFill>
              <a:latin typeface="Calibri" panose="020F0502020204030204"/>
            </a:endParaRPr>
          </a:p>
        </p:txBody>
      </p:sp>
      <p:cxnSp>
        <p:nvCxnSpPr>
          <p:cNvPr id="176" name="Straight Arrow Connector 175">
            <a:extLst>
              <a:ext uri="{FF2B5EF4-FFF2-40B4-BE49-F238E27FC236}">
                <a16:creationId xmlns:a16="http://schemas.microsoft.com/office/drawing/2014/main" id="{7C824074-7088-4695-AAD9-26E5313612E9}"/>
              </a:ext>
            </a:extLst>
          </p:cNvPr>
          <p:cNvCxnSpPr>
            <a:cxnSpLocks/>
          </p:cNvCxnSpPr>
          <p:nvPr/>
        </p:nvCxnSpPr>
        <p:spPr>
          <a:xfrm>
            <a:off x="5589224" y="2790546"/>
            <a:ext cx="322770" cy="0"/>
          </a:xfrm>
          <a:prstGeom prst="straightConnector1">
            <a:avLst/>
          </a:prstGeom>
          <a:noFill/>
          <a:ln w="28575" cap="flat" cmpd="sng" algn="ctr">
            <a:solidFill>
              <a:sysClr val="windowText" lastClr="000000"/>
            </a:solidFill>
            <a:prstDash val="solid"/>
            <a:miter lim="800000"/>
            <a:tailEnd type="triangle"/>
          </a:ln>
          <a:effectLst/>
        </p:spPr>
      </p:cxnSp>
      <p:sp>
        <p:nvSpPr>
          <p:cNvPr id="177" name="Rectangle 176">
            <a:extLst>
              <a:ext uri="{FF2B5EF4-FFF2-40B4-BE49-F238E27FC236}">
                <a16:creationId xmlns:a16="http://schemas.microsoft.com/office/drawing/2014/main" id="{BC6773F2-9B19-49AF-B2C2-58BDF888B19F}"/>
              </a:ext>
            </a:extLst>
          </p:cNvPr>
          <p:cNvSpPr/>
          <p:nvPr/>
        </p:nvSpPr>
        <p:spPr>
          <a:xfrm rot="16200000">
            <a:off x="6329312" y="2628564"/>
            <a:ext cx="709771" cy="322766"/>
          </a:xfrm>
          <a:prstGeom prst="rect">
            <a:avLst/>
          </a:prstGeom>
          <a:noFill/>
          <a:ln w="28575" cap="flat" cmpd="sng" algn="ctr">
            <a:solidFill>
              <a:sysClr val="windowText" lastClr="000000"/>
            </a:solidFill>
            <a:prstDash val="solid"/>
            <a:miter lim="800000"/>
          </a:ln>
          <a:effectLst/>
        </p:spPr>
        <p:txBody>
          <a:bodyPr lIns="0" r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L</a:t>
            </a:r>
            <a:r>
              <a:rPr kumimoji="0" lang="en-US" sz="1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ReLU</a:t>
            </a:r>
            <a:endParaRPr kumimoji="0" lang="en-GB" sz="1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78" name="Rectangle 177">
            <a:extLst>
              <a:ext uri="{FF2B5EF4-FFF2-40B4-BE49-F238E27FC236}">
                <a16:creationId xmlns:a16="http://schemas.microsoft.com/office/drawing/2014/main" id="{3714CDFE-845D-4BA9-A657-CDEDE6414A38}"/>
              </a:ext>
            </a:extLst>
          </p:cNvPr>
          <p:cNvSpPr/>
          <p:nvPr/>
        </p:nvSpPr>
        <p:spPr>
          <a:xfrm rot="16200000">
            <a:off x="6751107" y="2628556"/>
            <a:ext cx="709774" cy="322769"/>
          </a:xfrm>
          <a:prstGeom prst="rect">
            <a:avLst/>
          </a:prstGeom>
          <a:noFill/>
          <a:ln w="28575"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Dense</a:t>
            </a:r>
            <a:endParaRPr kumimoji="0" lang="en-GB" sz="1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179" name="Straight Arrow Connector 178">
            <a:extLst>
              <a:ext uri="{FF2B5EF4-FFF2-40B4-BE49-F238E27FC236}">
                <a16:creationId xmlns:a16="http://schemas.microsoft.com/office/drawing/2014/main" id="{E577C239-5D74-49AB-B355-76F19AEC2D0E}"/>
              </a:ext>
            </a:extLst>
          </p:cNvPr>
          <p:cNvCxnSpPr>
            <a:cxnSpLocks/>
            <a:stCxn id="178" idx="2"/>
            <a:endCxn id="180" idx="1"/>
          </p:cNvCxnSpPr>
          <p:nvPr/>
        </p:nvCxnSpPr>
        <p:spPr>
          <a:xfrm>
            <a:off x="7267379" y="2789941"/>
            <a:ext cx="298546" cy="354"/>
          </a:xfrm>
          <a:prstGeom prst="straightConnector1">
            <a:avLst/>
          </a:prstGeom>
          <a:noFill/>
          <a:ln w="28575" cap="flat" cmpd="sng" algn="ctr">
            <a:solidFill>
              <a:sysClr val="windowText" lastClr="000000"/>
            </a:solidFill>
            <a:prstDash val="solid"/>
            <a:miter lim="800000"/>
            <a:tailEnd type="triangle"/>
          </a:ln>
          <a:effectLst/>
        </p:spPr>
      </p:cxnSp>
      <p:sp>
        <p:nvSpPr>
          <p:cNvPr id="180" name="TextBox 179">
            <a:extLst>
              <a:ext uri="{FF2B5EF4-FFF2-40B4-BE49-F238E27FC236}">
                <a16:creationId xmlns:a16="http://schemas.microsoft.com/office/drawing/2014/main" id="{78ABD921-19A9-4B85-A72D-C49AD3CA85FE}"/>
              </a:ext>
            </a:extLst>
          </p:cNvPr>
          <p:cNvSpPr txBox="1"/>
          <p:nvPr/>
        </p:nvSpPr>
        <p:spPr>
          <a:xfrm>
            <a:off x="7565925" y="2605629"/>
            <a:ext cx="729180" cy="369332"/>
          </a:xfrm>
          <a:prstGeom prst="rect">
            <a:avLst/>
          </a:prstGeom>
          <a:noFill/>
        </p:spPr>
        <p:txBody>
          <a:bodyPr wrap="square" rtlCol="0">
            <a:spAutoFit/>
          </a:bodyPr>
          <a:lstStyle/>
          <a:p>
            <a:pPr defTabSz="457200"/>
            <a:r>
              <a:rPr lang="en-US" dirty="0">
                <a:solidFill>
                  <a:prstClr val="black"/>
                </a:solidFill>
                <a:latin typeface="Times New Roman" panose="02020603050405020304" pitchFamily="18" charset="0"/>
                <a:cs typeface="Times New Roman" panose="02020603050405020304" pitchFamily="18" charset="0"/>
              </a:rPr>
              <a:t>score</a:t>
            </a:r>
            <a:endParaRPr lang="en-GB" dirty="0">
              <a:solidFill>
                <a:prstClr val="black"/>
              </a:solidFill>
              <a:latin typeface="Times New Roman" panose="02020603050405020304" pitchFamily="18" charset="0"/>
              <a:cs typeface="Times New Roman" panose="02020603050405020304" pitchFamily="18" charset="0"/>
            </a:endParaRPr>
          </a:p>
        </p:txBody>
      </p:sp>
      <p:cxnSp>
        <p:nvCxnSpPr>
          <p:cNvPr id="181" name="Straight Arrow Connector 180">
            <a:extLst>
              <a:ext uri="{FF2B5EF4-FFF2-40B4-BE49-F238E27FC236}">
                <a16:creationId xmlns:a16="http://schemas.microsoft.com/office/drawing/2014/main" id="{46FFF96F-8472-433B-8036-494346E496A5}"/>
              </a:ext>
            </a:extLst>
          </p:cNvPr>
          <p:cNvCxnSpPr>
            <a:cxnSpLocks/>
          </p:cNvCxnSpPr>
          <p:nvPr/>
        </p:nvCxnSpPr>
        <p:spPr>
          <a:xfrm>
            <a:off x="4180100" y="2839476"/>
            <a:ext cx="417994" cy="1"/>
          </a:xfrm>
          <a:prstGeom prst="straightConnector1">
            <a:avLst/>
          </a:prstGeom>
          <a:noFill/>
          <a:ln w="28575" cap="flat" cmpd="sng" algn="ctr">
            <a:solidFill>
              <a:sysClr val="windowText" lastClr="000000"/>
            </a:solidFill>
            <a:prstDash val="solid"/>
            <a:miter lim="800000"/>
            <a:tailEnd type="triangle"/>
          </a:ln>
          <a:effectLst/>
        </p:spPr>
      </p:cxnSp>
      <p:cxnSp>
        <p:nvCxnSpPr>
          <p:cNvPr id="182" name="Straight Arrow Connector 181">
            <a:extLst>
              <a:ext uri="{FF2B5EF4-FFF2-40B4-BE49-F238E27FC236}">
                <a16:creationId xmlns:a16="http://schemas.microsoft.com/office/drawing/2014/main" id="{D86A2E05-E649-4A8A-BE4F-3C18890FE298}"/>
              </a:ext>
            </a:extLst>
          </p:cNvPr>
          <p:cNvCxnSpPr>
            <a:cxnSpLocks/>
          </p:cNvCxnSpPr>
          <p:nvPr/>
        </p:nvCxnSpPr>
        <p:spPr>
          <a:xfrm>
            <a:off x="2557589" y="2833012"/>
            <a:ext cx="417994" cy="1"/>
          </a:xfrm>
          <a:prstGeom prst="straightConnector1">
            <a:avLst/>
          </a:prstGeom>
          <a:noFill/>
          <a:ln w="28575" cap="flat" cmpd="sng" algn="ctr">
            <a:solidFill>
              <a:sysClr val="windowText" lastClr="000000"/>
            </a:solidFill>
            <a:prstDash val="solid"/>
            <a:miter lim="800000"/>
            <a:tailEnd type="triangle"/>
          </a:ln>
          <a:effectLst/>
        </p:spPr>
      </p:cxnSp>
      <mc:AlternateContent xmlns:mc="http://schemas.openxmlformats.org/markup-compatibility/2006" xmlns:a14="http://schemas.microsoft.com/office/drawing/2010/main">
        <mc:Choice Requires="a14">
          <p:sp>
            <p:nvSpPr>
              <p:cNvPr id="183" name="Rectangle 182">
                <a:extLst>
                  <a:ext uri="{FF2B5EF4-FFF2-40B4-BE49-F238E27FC236}">
                    <a16:creationId xmlns:a16="http://schemas.microsoft.com/office/drawing/2014/main" id="{D8E06846-1DCC-429A-8A16-BA362D96BE1C}"/>
                  </a:ext>
                </a:extLst>
              </p:cNvPr>
              <p:cNvSpPr/>
              <p:nvPr/>
            </p:nvSpPr>
            <p:spPr>
              <a:xfrm>
                <a:off x="2481312" y="2863937"/>
                <a:ext cx="467820" cy="369332"/>
              </a:xfrm>
              <a:prstGeom prst="rect">
                <a:avLst/>
              </a:prstGeom>
            </p:spPr>
            <p:txBody>
              <a:bodyPr wrap="none">
                <a:spAutoFit/>
              </a:bodyPr>
              <a:lstStyle/>
              <a:p>
                <a:pPr defTabSz="457200"/>
                <a14:m>
                  <m:oMathPara xmlns:m="http://schemas.openxmlformats.org/officeDocument/2006/math">
                    <m:oMathParaPr>
                      <m:jc m:val="centerGroup"/>
                    </m:oMathParaPr>
                    <m:oMath xmlns:m="http://schemas.openxmlformats.org/officeDocument/2006/math">
                      <m:sSub>
                        <m:sSubPr>
                          <m:ctrlPr>
                            <a:rPr lang="en-US" i="1">
                              <a:solidFill>
                                <a:prstClr val="black"/>
                              </a:solidFill>
                              <a:latin typeface="Cambria Math" panose="02040503050406030204" pitchFamily="18" charset="0"/>
                              <a:ea typeface="Cambria Math" panose="02040503050406030204" pitchFamily="18" charset="0"/>
                            </a:rPr>
                          </m:ctrlPr>
                        </m:sSubPr>
                        <m:e>
                          <m:r>
                            <a:rPr lang="en-US" i="1">
                              <a:solidFill>
                                <a:prstClr val="black"/>
                              </a:solidFill>
                              <a:latin typeface="Cambria Math" panose="02040503050406030204" pitchFamily="18" charset="0"/>
                              <a:ea typeface="Cambria Math" panose="02040503050406030204" pitchFamily="18" charset="0"/>
                            </a:rPr>
                            <m:t>h</m:t>
                          </m:r>
                        </m:e>
                        <m:sub>
                          <m:r>
                            <a:rPr lang="en-US" i="1">
                              <a:solidFill>
                                <a:prstClr val="black"/>
                              </a:solidFill>
                              <a:latin typeface="Cambria Math" panose="02040503050406030204" pitchFamily="18" charset="0"/>
                              <a:ea typeface="Cambria Math" panose="02040503050406030204" pitchFamily="18" charset="0"/>
                            </a:rPr>
                            <m:t>1</m:t>
                          </m:r>
                        </m:sub>
                      </m:sSub>
                    </m:oMath>
                  </m:oMathPara>
                </a14:m>
                <a:endParaRPr lang="en-GB" dirty="0">
                  <a:solidFill>
                    <a:prstClr val="black"/>
                  </a:solidFill>
                  <a:latin typeface="Calibri" panose="020F0502020204030204"/>
                </a:endParaRPr>
              </a:p>
            </p:txBody>
          </p:sp>
        </mc:Choice>
        <mc:Fallback xmlns="">
          <p:sp>
            <p:nvSpPr>
              <p:cNvPr id="183" name="Rectangle 182">
                <a:extLst>
                  <a:ext uri="{FF2B5EF4-FFF2-40B4-BE49-F238E27FC236}">
                    <a16:creationId xmlns:a16="http://schemas.microsoft.com/office/drawing/2014/main" id="{D8E06846-1DCC-429A-8A16-BA362D96BE1C}"/>
                  </a:ext>
                </a:extLst>
              </p:cNvPr>
              <p:cNvSpPr>
                <a:spLocks noRot="1" noChangeAspect="1" noMove="1" noResize="1" noEditPoints="1" noAdjustHandles="1" noChangeArrowheads="1" noChangeShapeType="1" noTextEdit="1"/>
              </p:cNvSpPr>
              <p:nvPr/>
            </p:nvSpPr>
            <p:spPr>
              <a:xfrm>
                <a:off x="2481312" y="2863937"/>
                <a:ext cx="467820" cy="369332"/>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4" name="Rectangle 183">
                <a:extLst>
                  <a:ext uri="{FF2B5EF4-FFF2-40B4-BE49-F238E27FC236}">
                    <a16:creationId xmlns:a16="http://schemas.microsoft.com/office/drawing/2014/main" id="{F694C57B-D395-4EBF-BA14-420EF58817FA}"/>
                  </a:ext>
                </a:extLst>
              </p:cNvPr>
              <p:cNvSpPr/>
              <p:nvPr/>
            </p:nvSpPr>
            <p:spPr>
              <a:xfrm>
                <a:off x="4009175" y="2853828"/>
                <a:ext cx="673197" cy="369332"/>
              </a:xfrm>
              <a:prstGeom prst="rect">
                <a:avLst/>
              </a:prstGeom>
            </p:spPr>
            <p:txBody>
              <a:bodyPr wrap="none">
                <a:spAutoFit/>
              </a:bodyPr>
              <a:lstStyle/>
              <a:p>
                <a:pPr defTabSz="457200"/>
                <a14:m>
                  <m:oMathPara xmlns:m="http://schemas.openxmlformats.org/officeDocument/2006/math">
                    <m:oMathParaPr>
                      <m:jc m:val="centerGroup"/>
                    </m:oMathParaPr>
                    <m:oMath xmlns:m="http://schemas.openxmlformats.org/officeDocument/2006/math">
                      <m:sSub>
                        <m:sSubPr>
                          <m:ctrlPr>
                            <a:rPr lang="en-US" i="1">
                              <a:solidFill>
                                <a:prstClr val="black"/>
                              </a:solidFill>
                              <a:latin typeface="Cambria Math" panose="02040503050406030204" pitchFamily="18" charset="0"/>
                              <a:ea typeface="Cambria Math" panose="02040503050406030204" pitchFamily="18" charset="0"/>
                            </a:rPr>
                          </m:ctrlPr>
                        </m:sSubPr>
                        <m:e>
                          <m:r>
                            <a:rPr lang="en-US" i="1">
                              <a:solidFill>
                                <a:prstClr val="black"/>
                              </a:solidFill>
                              <a:latin typeface="Cambria Math" panose="02040503050406030204" pitchFamily="18" charset="0"/>
                              <a:ea typeface="Cambria Math" panose="02040503050406030204" pitchFamily="18" charset="0"/>
                            </a:rPr>
                            <m:t>h</m:t>
                          </m:r>
                        </m:e>
                        <m:sub>
                          <m:r>
                            <a:rPr lang="en-GB" i="1">
                              <a:solidFill>
                                <a:prstClr val="black"/>
                              </a:solidFill>
                              <a:latin typeface="Cambria Math" panose="02040503050406030204" pitchFamily="18" charset="0"/>
                              <a:ea typeface="Cambria Math" panose="02040503050406030204" pitchFamily="18" charset="0"/>
                            </a:rPr>
                            <m:t>𝑡</m:t>
                          </m:r>
                          <m:r>
                            <a:rPr lang="en-US" i="1">
                              <a:solidFill>
                                <a:prstClr val="black"/>
                              </a:solidFill>
                              <a:latin typeface="Cambria Math" panose="02040503050406030204" pitchFamily="18" charset="0"/>
                              <a:ea typeface="Cambria Math" panose="02040503050406030204" pitchFamily="18" charset="0"/>
                            </a:rPr>
                            <m:t>−1</m:t>
                          </m:r>
                        </m:sub>
                      </m:sSub>
                    </m:oMath>
                  </m:oMathPara>
                </a14:m>
                <a:endParaRPr lang="en-GB" dirty="0">
                  <a:solidFill>
                    <a:prstClr val="black"/>
                  </a:solidFill>
                  <a:latin typeface="Calibri" panose="020F0502020204030204"/>
                </a:endParaRPr>
              </a:p>
            </p:txBody>
          </p:sp>
        </mc:Choice>
        <mc:Fallback xmlns="">
          <p:sp>
            <p:nvSpPr>
              <p:cNvPr id="184" name="Rectangle 183">
                <a:extLst>
                  <a:ext uri="{FF2B5EF4-FFF2-40B4-BE49-F238E27FC236}">
                    <a16:creationId xmlns:a16="http://schemas.microsoft.com/office/drawing/2014/main" id="{F694C57B-D395-4EBF-BA14-420EF58817FA}"/>
                  </a:ext>
                </a:extLst>
              </p:cNvPr>
              <p:cNvSpPr>
                <a:spLocks noRot="1" noChangeAspect="1" noMove="1" noResize="1" noEditPoints="1" noAdjustHandles="1" noChangeArrowheads="1" noChangeShapeType="1" noTextEdit="1"/>
              </p:cNvSpPr>
              <p:nvPr/>
            </p:nvSpPr>
            <p:spPr>
              <a:xfrm>
                <a:off x="4009175" y="2853828"/>
                <a:ext cx="673197" cy="369332"/>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5" name="Rectangle 184">
                <a:extLst>
                  <a:ext uri="{FF2B5EF4-FFF2-40B4-BE49-F238E27FC236}">
                    <a16:creationId xmlns:a16="http://schemas.microsoft.com/office/drawing/2014/main" id="{F3AF4304-A208-4538-8DD9-761F73F69D92}"/>
                  </a:ext>
                </a:extLst>
              </p:cNvPr>
              <p:cNvSpPr/>
              <p:nvPr/>
            </p:nvSpPr>
            <p:spPr>
              <a:xfrm>
                <a:off x="5483509" y="2804869"/>
                <a:ext cx="492827" cy="369332"/>
              </a:xfrm>
              <a:prstGeom prst="rect">
                <a:avLst/>
              </a:prstGeom>
            </p:spPr>
            <p:txBody>
              <a:bodyPr wrap="none">
                <a:spAutoFit/>
              </a:bodyPr>
              <a:lstStyle/>
              <a:p>
                <a:pPr defTabSz="457200"/>
                <a14:m>
                  <m:oMathPara xmlns:m="http://schemas.openxmlformats.org/officeDocument/2006/math">
                    <m:oMathParaPr>
                      <m:jc m:val="centerGroup"/>
                    </m:oMathParaPr>
                    <m:oMath xmlns:m="http://schemas.openxmlformats.org/officeDocument/2006/math">
                      <m:sSub>
                        <m:sSubPr>
                          <m:ctrlPr>
                            <a:rPr lang="en-US" i="1">
                              <a:solidFill>
                                <a:prstClr val="black"/>
                              </a:solidFill>
                              <a:latin typeface="Cambria Math" panose="02040503050406030204" pitchFamily="18" charset="0"/>
                              <a:ea typeface="Cambria Math" panose="02040503050406030204" pitchFamily="18" charset="0"/>
                            </a:rPr>
                          </m:ctrlPr>
                        </m:sSubPr>
                        <m:e>
                          <m:r>
                            <a:rPr lang="en-US" i="1">
                              <a:solidFill>
                                <a:prstClr val="black"/>
                              </a:solidFill>
                              <a:latin typeface="Cambria Math" panose="02040503050406030204" pitchFamily="18" charset="0"/>
                              <a:ea typeface="Cambria Math" panose="02040503050406030204" pitchFamily="18" charset="0"/>
                            </a:rPr>
                            <m:t>h</m:t>
                          </m:r>
                        </m:e>
                        <m:sub>
                          <m:r>
                            <a:rPr lang="en-US" i="1">
                              <a:solidFill>
                                <a:prstClr val="black"/>
                              </a:solidFill>
                              <a:latin typeface="Cambria Math" panose="02040503050406030204" pitchFamily="18" charset="0"/>
                              <a:ea typeface="Cambria Math" panose="02040503050406030204" pitchFamily="18" charset="0"/>
                            </a:rPr>
                            <m:t>𝑇</m:t>
                          </m:r>
                        </m:sub>
                      </m:sSub>
                    </m:oMath>
                  </m:oMathPara>
                </a14:m>
                <a:endParaRPr lang="en-GB" dirty="0">
                  <a:solidFill>
                    <a:prstClr val="black"/>
                  </a:solidFill>
                  <a:latin typeface="Calibri" panose="020F0502020204030204"/>
                </a:endParaRPr>
              </a:p>
            </p:txBody>
          </p:sp>
        </mc:Choice>
        <mc:Fallback xmlns="">
          <p:sp>
            <p:nvSpPr>
              <p:cNvPr id="185" name="Rectangle 184">
                <a:extLst>
                  <a:ext uri="{FF2B5EF4-FFF2-40B4-BE49-F238E27FC236}">
                    <a16:creationId xmlns:a16="http://schemas.microsoft.com/office/drawing/2014/main" id="{F3AF4304-A208-4538-8DD9-761F73F69D92}"/>
                  </a:ext>
                </a:extLst>
              </p:cNvPr>
              <p:cNvSpPr>
                <a:spLocks noRot="1" noChangeAspect="1" noMove="1" noResize="1" noEditPoints="1" noAdjustHandles="1" noChangeArrowheads="1" noChangeShapeType="1" noTextEdit="1"/>
              </p:cNvSpPr>
              <p:nvPr/>
            </p:nvSpPr>
            <p:spPr>
              <a:xfrm>
                <a:off x="5483509" y="2804869"/>
                <a:ext cx="492827" cy="369332"/>
              </a:xfrm>
              <a:prstGeom prst="rect">
                <a:avLst/>
              </a:prstGeom>
              <a:blipFill>
                <a:blip r:embed="rId14"/>
                <a:stretch>
                  <a:fillRect/>
                </a:stretch>
              </a:blipFill>
            </p:spPr>
            <p:txBody>
              <a:bodyPr/>
              <a:lstStyle/>
              <a:p>
                <a:r>
                  <a:rPr lang="en-GB">
                    <a:noFill/>
                  </a:rPr>
                  <a:t> </a:t>
                </a:r>
              </a:p>
            </p:txBody>
          </p:sp>
        </mc:Fallback>
      </mc:AlternateContent>
      <p:cxnSp>
        <p:nvCxnSpPr>
          <p:cNvPr id="186" name="Straight Arrow Connector 185">
            <a:extLst>
              <a:ext uri="{FF2B5EF4-FFF2-40B4-BE49-F238E27FC236}">
                <a16:creationId xmlns:a16="http://schemas.microsoft.com/office/drawing/2014/main" id="{4E378790-E451-4977-8600-3BB9387092B7}"/>
              </a:ext>
            </a:extLst>
          </p:cNvPr>
          <p:cNvCxnSpPr>
            <a:cxnSpLocks/>
          </p:cNvCxnSpPr>
          <p:nvPr/>
        </p:nvCxnSpPr>
        <p:spPr>
          <a:xfrm flipV="1">
            <a:off x="4943576" y="3054025"/>
            <a:ext cx="0" cy="275861"/>
          </a:xfrm>
          <a:prstGeom prst="straightConnector1">
            <a:avLst/>
          </a:prstGeom>
          <a:noFill/>
          <a:ln w="28575" cap="flat" cmpd="sng" algn="ctr">
            <a:solidFill>
              <a:sysClr val="windowText" lastClr="000000"/>
            </a:solidFill>
            <a:prstDash val="solid"/>
            <a:miter lim="800000"/>
            <a:tailEnd type="triangle"/>
          </a:ln>
          <a:effectLst/>
        </p:spPr>
      </p:cxnSp>
      <p:cxnSp>
        <p:nvCxnSpPr>
          <p:cNvPr id="187" name="Straight Arrow Connector 186">
            <a:extLst>
              <a:ext uri="{FF2B5EF4-FFF2-40B4-BE49-F238E27FC236}">
                <a16:creationId xmlns:a16="http://schemas.microsoft.com/office/drawing/2014/main" id="{4F406599-51BA-4B3C-AEAB-9847D0845A9A}"/>
              </a:ext>
            </a:extLst>
          </p:cNvPr>
          <p:cNvCxnSpPr>
            <a:cxnSpLocks/>
          </p:cNvCxnSpPr>
          <p:nvPr/>
        </p:nvCxnSpPr>
        <p:spPr>
          <a:xfrm flipV="1">
            <a:off x="3482325" y="3065441"/>
            <a:ext cx="0" cy="275861"/>
          </a:xfrm>
          <a:prstGeom prst="straightConnector1">
            <a:avLst/>
          </a:prstGeom>
          <a:noFill/>
          <a:ln w="28575" cap="flat" cmpd="sng" algn="ctr">
            <a:solidFill>
              <a:sysClr val="windowText" lastClr="000000"/>
            </a:solidFill>
            <a:prstDash val="solid"/>
            <a:miter lim="800000"/>
            <a:tailEnd type="triangle"/>
          </a:ln>
          <a:effectLst/>
        </p:spPr>
      </p:cxnSp>
      <p:cxnSp>
        <p:nvCxnSpPr>
          <p:cNvPr id="188" name="Straight Arrow Connector 187">
            <a:extLst>
              <a:ext uri="{FF2B5EF4-FFF2-40B4-BE49-F238E27FC236}">
                <a16:creationId xmlns:a16="http://schemas.microsoft.com/office/drawing/2014/main" id="{55E35FCC-1F0B-4F63-B50C-28CBDF47505A}"/>
              </a:ext>
            </a:extLst>
          </p:cNvPr>
          <p:cNvCxnSpPr>
            <a:cxnSpLocks/>
          </p:cNvCxnSpPr>
          <p:nvPr/>
        </p:nvCxnSpPr>
        <p:spPr>
          <a:xfrm flipV="1">
            <a:off x="2063259" y="3065441"/>
            <a:ext cx="0" cy="275861"/>
          </a:xfrm>
          <a:prstGeom prst="straightConnector1">
            <a:avLst/>
          </a:prstGeom>
          <a:noFill/>
          <a:ln w="28575" cap="flat" cmpd="sng" algn="ctr">
            <a:solidFill>
              <a:sysClr val="windowText" lastClr="000000"/>
            </a:solidFill>
            <a:prstDash val="solid"/>
            <a:miter lim="800000"/>
            <a:tailEnd type="triangle"/>
          </a:ln>
          <a:effectLst/>
        </p:spPr>
      </p:cxnSp>
      <p:sp>
        <p:nvSpPr>
          <p:cNvPr id="189" name="Rectangle: Rounded Corners 188">
            <a:extLst>
              <a:ext uri="{FF2B5EF4-FFF2-40B4-BE49-F238E27FC236}">
                <a16:creationId xmlns:a16="http://schemas.microsoft.com/office/drawing/2014/main" id="{E6A15A14-F7FD-4190-8DDB-9FD28623A9E7}"/>
              </a:ext>
            </a:extLst>
          </p:cNvPr>
          <p:cNvSpPr/>
          <p:nvPr/>
        </p:nvSpPr>
        <p:spPr>
          <a:xfrm>
            <a:off x="1834695" y="2607190"/>
            <a:ext cx="484086" cy="398618"/>
          </a:xfrm>
          <a:prstGeom prst="roundRect">
            <a:avLst/>
          </a:prstGeom>
          <a:solidFill>
            <a:srgbClr val="FFC000">
              <a:lumMod val="40000"/>
              <a:lumOff val="60000"/>
            </a:srgbClr>
          </a:solidFill>
          <a:ln w="190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0" name="Rectangle: Rounded Corners 189">
            <a:extLst>
              <a:ext uri="{FF2B5EF4-FFF2-40B4-BE49-F238E27FC236}">
                <a16:creationId xmlns:a16="http://schemas.microsoft.com/office/drawing/2014/main" id="{ED918C02-9C54-419A-827C-D06225331D4B}"/>
              </a:ext>
            </a:extLst>
          </p:cNvPr>
          <p:cNvSpPr/>
          <p:nvPr/>
        </p:nvSpPr>
        <p:spPr>
          <a:xfrm>
            <a:off x="3246180" y="2607190"/>
            <a:ext cx="484086" cy="398618"/>
          </a:xfrm>
          <a:prstGeom prst="roundRect">
            <a:avLst/>
          </a:prstGeom>
          <a:solidFill>
            <a:srgbClr val="FFC000">
              <a:lumMod val="40000"/>
              <a:lumOff val="60000"/>
            </a:srgbClr>
          </a:solidFill>
          <a:ln w="190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1" name="Rectangle: Rounded Corners 190">
            <a:extLst>
              <a:ext uri="{FF2B5EF4-FFF2-40B4-BE49-F238E27FC236}">
                <a16:creationId xmlns:a16="http://schemas.microsoft.com/office/drawing/2014/main" id="{FA9D27A9-61B1-4469-B311-31DFE06B2A97}"/>
              </a:ext>
            </a:extLst>
          </p:cNvPr>
          <p:cNvSpPr/>
          <p:nvPr/>
        </p:nvSpPr>
        <p:spPr>
          <a:xfrm>
            <a:off x="4705234" y="2604151"/>
            <a:ext cx="484086" cy="398618"/>
          </a:xfrm>
          <a:prstGeom prst="roundRect">
            <a:avLst/>
          </a:prstGeom>
          <a:solidFill>
            <a:srgbClr val="FFC000">
              <a:lumMod val="40000"/>
              <a:lumOff val="60000"/>
            </a:srgbClr>
          </a:solidFill>
          <a:ln w="190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2" name="TextBox 201">
            <a:extLst>
              <a:ext uri="{FF2B5EF4-FFF2-40B4-BE49-F238E27FC236}">
                <a16:creationId xmlns:a16="http://schemas.microsoft.com/office/drawing/2014/main" id="{955D7445-C31D-4389-8AFA-AE44B4EF106F}"/>
              </a:ext>
            </a:extLst>
          </p:cNvPr>
          <p:cNvSpPr txBox="1"/>
          <p:nvPr/>
        </p:nvSpPr>
        <p:spPr>
          <a:xfrm>
            <a:off x="5237609" y="2488025"/>
            <a:ext cx="593190" cy="461665"/>
          </a:xfrm>
          <a:prstGeom prst="rect">
            <a:avLst/>
          </a:prstGeom>
          <a:noFill/>
        </p:spPr>
        <p:txBody>
          <a:bodyPr wrap="square" rtlCol="0">
            <a:spAutoFit/>
          </a:bodyPr>
          <a:lstStyle/>
          <a:p>
            <a:pPr defTabSz="457200"/>
            <a:r>
              <a:rPr lang="en-US" sz="2400" dirty="0">
                <a:solidFill>
                  <a:prstClr val="black"/>
                </a:solidFill>
                <a:latin typeface="Calibri" panose="020F0502020204030204"/>
              </a:rPr>
              <a:t>…</a:t>
            </a:r>
            <a:endParaRPr lang="en-GB" sz="2400" dirty="0">
              <a:solidFill>
                <a:prstClr val="black"/>
              </a:solidFill>
              <a:latin typeface="Calibri" panose="020F0502020204030204"/>
            </a:endParaRPr>
          </a:p>
        </p:txBody>
      </p:sp>
      <p:sp>
        <p:nvSpPr>
          <p:cNvPr id="203" name="TextBox 202">
            <a:extLst>
              <a:ext uri="{FF2B5EF4-FFF2-40B4-BE49-F238E27FC236}">
                <a16:creationId xmlns:a16="http://schemas.microsoft.com/office/drawing/2014/main" id="{A94E2251-00DA-4172-AF86-C2F931A09217}"/>
              </a:ext>
            </a:extLst>
          </p:cNvPr>
          <p:cNvSpPr txBox="1"/>
          <p:nvPr/>
        </p:nvSpPr>
        <p:spPr>
          <a:xfrm rot="10800000">
            <a:off x="610042" y="2435049"/>
            <a:ext cx="461665" cy="1471329"/>
          </a:xfrm>
          <a:prstGeom prst="rect">
            <a:avLst/>
          </a:prstGeom>
          <a:noFill/>
        </p:spPr>
        <p:txBody>
          <a:bodyPr vert="eaVert" wrap="square" rtlCol="0">
            <a:spAutoFit/>
          </a:bodyPr>
          <a:lstStyle/>
          <a:p>
            <a:pPr defTabSz="457200"/>
            <a:r>
              <a:rPr lang="en-GB" dirty="0">
                <a:solidFill>
                  <a:prstClr val="black"/>
                </a:solidFill>
                <a:latin typeface="Times New Roman" panose="02020603050405020304" pitchFamily="18" charset="0"/>
                <a:cs typeface="Times New Roman" panose="02020603050405020304" pitchFamily="18" charset="0"/>
              </a:rPr>
              <a:t>PJD-BiLSTM</a:t>
            </a:r>
          </a:p>
        </p:txBody>
      </p:sp>
      <p:cxnSp>
        <p:nvCxnSpPr>
          <p:cNvPr id="204" name="Straight Arrow Connector 203">
            <a:extLst>
              <a:ext uri="{FF2B5EF4-FFF2-40B4-BE49-F238E27FC236}">
                <a16:creationId xmlns:a16="http://schemas.microsoft.com/office/drawing/2014/main" id="{1BE9E3A9-74A6-40D7-A98B-2BAB750021AB}"/>
              </a:ext>
            </a:extLst>
          </p:cNvPr>
          <p:cNvCxnSpPr>
            <a:cxnSpLocks/>
          </p:cNvCxnSpPr>
          <p:nvPr/>
        </p:nvCxnSpPr>
        <p:spPr>
          <a:xfrm flipH="1">
            <a:off x="2493351" y="2746452"/>
            <a:ext cx="446245" cy="0"/>
          </a:xfrm>
          <a:prstGeom prst="straightConnector1">
            <a:avLst/>
          </a:prstGeom>
          <a:noFill/>
          <a:ln w="28575" cap="flat" cmpd="sng" algn="ctr">
            <a:solidFill>
              <a:sysClr val="windowText" lastClr="000000"/>
            </a:solidFill>
            <a:prstDash val="solid"/>
            <a:miter lim="800000"/>
            <a:tailEnd type="triangle"/>
          </a:ln>
          <a:effectLst/>
        </p:spPr>
      </p:cxnSp>
      <p:cxnSp>
        <p:nvCxnSpPr>
          <p:cNvPr id="205" name="Straight Arrow Connector 204">
            <a:extLst>
              <a:ext uri="{FF2B5EF4-FFF2-40B4-BE49-F238E27FC236}">
                <a16:creationId xmlns:a16="http://schemas.microsoft.com/office/drawing/2014/main" id="{039EF15A-F1D3-4C8E-9F5A-CB9A0230F668}"/>
              </a:ext>
            </a:extLst>
          </p:cNvPr>
          <p:cNvCxnSpPr>
            <a:cxnSpLocks/>
          </p:cNvCxnSpPr>
          <p:nvPr/>
        </p:nvCxnSpPr>
        <p:spPr>
          <a:xfrm flipH="1">
            <a:off x="4126734" y="2746452"/>
            <a:ext cx="446245" cy="0"/>
          </a:xfrm>
          <a:prstGeom prst="straightConnector1">
            <a:avLst/>
          </a:prstGeom>
          <a:noFill/>
          <a:ln w="28575" cap="flat" cmpd="sng" algn="ctr">
            <a:solidFill>
              <a:sysClr val="windowText" lastClr="000000"/>
            </a:solidFill>
            <a:prstDash val="solid"/>
            <a:miter lim="800000"/>
            <a:tailEnd type="triangle"/>
          </a:ln>
          <a:effectLst/>
        </p:spPr>
      </p:cxnSp>
      <p:cxnSp>
        <p:nvCxnSpPr>
          <p:cNvPr id="206" name="Straight Connector 205">
            <a:extLst>
              <a:ext uri="{FF2B5EF4-FFF2-40B4-BE49-F238E27FC236}">
                <a16:creationId xmlns:a16="http://schemas.microsoft.com/office/drawing/2014/main" id="{D820AD8E-DDD0-453D-A57B-4FB565481ACF}"/>
              </a:ext>
            </a:extLst>
          </p:cNvPr>
          <p:cNvCxnSpPr>
            <a:cxnSpLocks/>
          </p:cNvCxnSpPr>
          <p:nvPr/>
        </p:nvCxnSpPr>
        <p:spPr>
          <a:xfrm>
            <a:off x="1413153" y="2435050"/>
            <a:ext cx="4671467" cy="0"/>
          </a:xfrm>
          <a:prstGeom prst="line">
            <a:avLst/>
          </a:prstGeom>
          <a:noFill/>
          <a:ln w="28575" cap="flat" cmpd="sng" algn="ctr">
            <a:solidFill>
              <a:sysClr val="windowText" lastClr="000000"/>
            </a:solidFill>
            <a:prstDash val="solid"/>
            <a:miter lim="800000"/>
          </a:ln>
          <a:effectLst/>
        </p:spPr>
      </p:cxnSp>
      <p:cxnSp>
        <p:nvCxnSpPr>
          <p:cNvPr id="207" name="Straight Connector 206">
            <a:extLst>
              <a:ext uri="{FF2B5EF4-FFF2-40B4-BE49-F238E27FC236}">
                <a16:creationId xmlns:a16="http://schemas.microsoft.com/office/drawing/2014/main" id="{0B2C7782-4A89-4424-84E4-C9A5C2AF60E8}"/>
              </a:ext>
            </a:extLst>
          </p:cNvPr>
          <p:cNvCxnSpPr>
            <a:cxnSpLocks/>
            <a:endCxn id="208" idx="2"/>
          </p:cNvCxnSpPr>
          <p:nvPr/>
        </p:nvCxnSpPr>
        <p:spPr>
          <a:xfrm>
            <a:off x="6069870" y="2435051"/>
            <a:ext cx="0" cy="179705"/>
          </a:xfrm>
          <a:prstGeom prst="line">
            <a:avLst/>
          </a:prstGeom>
          <a:noFill/>
          <a:ln w="28575" cap="flat" cmpd="sng" algn="ctr">
            <a:solidFill>
              <a:sysClr val="windowText" lastClr="000000"/>
            </a:solidFill>
            <a:prstDash val="solid"/>
            <a:miter lim="800000"/>
            <a:tailEnd type="triangle"/>
          </a:ln>
          <a:effectLst/>
        </p:spPr>
      </p:cxnSp>
      <p:pic>
        <p:nvPicPr>
          <p:cNvPr id="208" name="Picture 10" descr="Image result for latex \bigoplus png">
            <a:extLst>
              <a:ext uri="{FF2B5EF4-FFF2-40B4-BE49-F238E27FC236}">
                <a16:creationId xmlns:a16="http://schemas.microsoft.com/office/drawing/2014/main" id="{128E5C45-6F0C-4145-A4AE-7A3DC5C3B2E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flipV="1">
            <a:off x="5886047" y="2614755"/>
            <a:ext cx="367649" cy="338858"/>
          </a:xfrm>
          <a:prstGeom prst="rect">
            <a:avLst/>
          </a:prstGeom>
          <a:noFill/>
          <a:extLst>
            <a:ext uri="{909E8E84-426E-40DD-AFC4-6F175D3DCCD1}">
              <a14:hiddenFill xmlns:a14="http://schemas.microsoft.com/office/drawing/2010/main">
                <a:solidFill>
                  <a:srgbClr val="FFFFFF"/>
                </a:solidFill>
              </a14:hiddenFill>
            </a:ext>
          </a:extLst>
        </p:spPr>
      </p:pic>
      <p:cxnSp>
        <p:nvCxnSpPr>
          <p:cNvPr id="209" name="Straight Arrow Connector 208">
            <a:extLst>
              <a:ext uri="{FF2B5EF4-FFF2-40B4-BE49-F238E27FC236}">
                <a16:creationId xmlns:a16="http://schemas.microsoft.com/office/drawing/2014/main" id="{0EA9B891-400C-43B1-A51A-F132EB4D581B}"/>
              </a:ext>
            </a:extLst>
          </p:cNvPr>
          <p:cNvCxnSpPr>
            <a:cxnSpLocks/>
            <a:stCxn id="208" idx="3"/>
          </p:cNvCxnSpPr>
          <p:nvPr/>
        </p:nvCxnSpPr>
        <p:spPr>
          <a:xfrm>
            <a:off x="6253695" y="2784186"/>
            <a:ext cx="258361" cy="5763"/>
          </a:xfrm>
          <a:prstGeom prst="straightConnector1">
            <a:avLst/>
          </a:prstGeom>
          <a:noFill/>
          <a:ln w="28575" cap="flat" cmpd="sng" algn="ctr">
            <a:solidFill>
              <a:sysClr val="windowText" lastClr="000000"/>
            </a:solidFill>
            <a:prstDash val="solid"/>
            <a:miter lim="800000"/>
            <a:tailEnd type="triangle"/>
          </a:ln>
          <a:effectLst/>
        </p:spPr>
      </p:cxnSp>
      <p:cxnSp>
        <p:nvCxnSpPr>
          <p:cNvPr id="210" name="Straight Connector 209">
            <a:extLst>
              <a:ext uri="{FF2B5EF4-FFF2-40B4-BE49-F238E27FC236}">
                <a16:creationId xmlns:a16="http://schemas.microsoft.com/office/drawing/2014/main" id="{13D40FBE-CEFC-40B3-8B99-994A79251E9F}"/>
              </a:ext>
            </a:extLst>
          </p:cNvPr>
          <p:cNvCxnSpPr>
            <a:cxnSpLocks/>
          </p:cNvCxnSpPr>
          <p:nvPr/>
        </p:nvCxnSpPr>
        <p:spPr>
          <a:xfrm flipV="1">
            <a:off x="1883226" y="3986168"/>
            <a:ext cx="399137" cy="47835"/>
          </a:xfrm>
          <a:prstGeom prst="line">
            <a:avLst/>
          </a:prstGeom>
          <a:noFill/>
          <a:ln w="6350" cap="flat" cmpd="sng" algn="ctr">
            <a:solidFill>
              <a:srgbClr val="70AD47">
                <a:lumMod val="60000"/>
                <a:lumOff val="40000"/>
              </a:srgbClr>
            </a:solidFill>
            <a:prstDash val="solid"/>
            <a:miter lim="800000"/>
          </a:ln>
          <a:effectLst/>
        </p:spPr>
      </p:cxnSp>
      <p:cxnSp>
        <p:nvCxnSpPr>
          <p:cNvPr id="211" name="Straight Connector 210">
            <a:extLst>
              <a:ext uri="{FF2B5EF4-FFF2-40B4-BE49-F238E27FC236}">
                <a16:creationId xmlns:a16="http://schemas.microsoft.com/office/drawing/2014/main" id="{BCE8346D-5043-4D4E-8D16-AB5F02A9A81E}"/>
              </a:ext>
            </a:extLst>
          </p:cNvPr>
          <p:cNvCxnSpPr>
            <a:cxnSpLocks/>
          </p:cNvCxnSpPr>
          <p:nvPr/>
        </p:nvCxnSpPr>
        <p:spPr>
          <a:xfrm>
            <a:off x="1884051" y="3747105"/>
            <a:ext cx="396554" cy="233136"/>
          </a:xfrm>
          <a:prstGeom prst="line">
            <a:avLst/>
          </a:prstGeom>
          <a:noFill/>
          <a:ln w="6350" cap="flat" cmpd="sng" algn="ctr">
            <a:solidFill>
              <a:srgbClr val="70AD47">
                <a:lumMod val="60000"/>
                <a:lumOff val="40000"/>
              </a:srgbClr>
            </a:solidFill>
            <a:prstDash val="solid"/>
            <a:miter lim="800000"/>
          </a:ln>
          <a:effectLst/>
        </p:spPr>
      </p:cxnSp>
      <p:cxnSp>
        <p:nvCxnSpPr>
          <p:cNvPr id="212" name="Straight Connector 211">
            <a:extLst>
              <a:ext uri="{FF2B5EF4-FFF2-40B4-BE49-F238E27FC236}">
                <a16:creationId xmlns:a16="http://schemas.microsoft.com/office/drawing/2014/main" id="{F16BF207-7C12-4B2D-86EB-C71D9C3EB2D8}"/>
              </a:ext>
            </a:extLst>
          </p:cNvPr>
          <p:cNvCxnSpPr>
            <a:cxnSpLocks/>
          </p:cNvCxnSpPr>
          <p:nvPr/>
        </p:nvCxnSpPr>
        <p:spPr>
          <a:xfrm flipV="1">
            <a:off x="4829167" y="3907012"/>
            <a:ext cx="369333" cy="112937"/>
          </a:xfrm>
          <a:prstGeom prst="line">
            <a:avLst/>
          </a:prstGeom>
          <a:noFill/>
          <a:ln w="6350" cap="flat" cmpd="sng" algn="ctr">
            <a:solidFill>
              <a:srgbClr val="70AD47">
                <a:lumMod val="60000"/>
                <a:lumOff val="40000"/>
              </a:srgbClr>
            </a:solidFill>
            <a:prstDash val="solid"/>
            <a:miter lim="800000"/>
          </a:ln>
          <a:effectLst/>
        </p:spPr>
      </p:cxnSp>
      <p:cxnSp>
        <p:nvCxnSpPr>
          <p:cNvPr id="213" name="Straight Connector 212">
            <a:extLst>
              <a:ext uri="{FF2B5EF4-FFF2-40B4-BE49-F238E27FC236}">
                <a16:creationId xmlns:a16="http://schemas.microsoft.com/office/drawing/2014/main" id="{C9B3E24C-1E1A-46E5-A3B6-78D6F1AC2136}"/>
              </a:ext>
            </a:extLst>
          </p:cNvPr>
          <p:cNvCxnSpPr>
            <a:cxnSpLocks/>
          </p:cNvCxnSpPr>
          <p:nvPr/>
        </p:nvCxnSpPr>
        <p:spPr>
          <a:xfrm flipH="1">
            <a:off x="3338342" y="3983199"/>
            <a:ext cx="348429" cy="34344"/>
          </a:xfrm>
          <a:prstGeom prst="line">
            <a:avLst/>
          </a:prstGeom>
          <a:noFill/>
          <a:ln w="6350" cap="flat" cmpd="sng" algn="ctr">
            <a:solidFill>
              <a:srgbClr val="70AD47">
                <a:lumMod val="60000"/>
                <a:lumOff val="40000"/>
              </a:srgbClr>
            </a:solidFill>
            <a:prstDash val="solid"/>
            <a:miter lim="800000"/>
          </a:ln>
          <a:effectLst/>
        </p:spPr>
      </p:cxnSp>
      <p:cxnSp>
        <p:nvCxnSpPr>
          <p:cNvPr id="214" name="Straight Arrow Connector 213">
            <a:extLst>
              <a:ext uri="{FF2B5EF4-FFF2-40B4-BE49-F238E27FC236}">
                <a16:creationId xmlns:a16="http://schemas.microsoft.com/office/drawing/2014/main" id="{7AAB9058-5480-4F95-A7BE-927CD25BDA1E}"/>
              </a:ext>
            </a:extLst>
          </p:cNvPr>
          <p:cNvCxnSpPr>
            <a:cxnSpLocks/>
          </p:cNvCxnSpPr>
          <p:nvPr/>
        </p:nvCxnSpPr>
        <p:spPr>
          <a:xfrm flipH="1">
            <a:off x="2467379" y="4808401"/>
            <a:ext cx="235256" cy="258851"/>
          </a:xfrm>
          <a:prstGeom prst="straightConnector1">
            <a:avLst/>
          </a:prstGeom>
          <a:noFill/>
          <a:ln w="12700" cap="flat" cmpd="sng" algn="ctr">
            <a:solidFill>
              <a:sysClr val="windowText" lastClr="000000"/>
            </a:solidFill>
            <a:prstDash val="solid"/>
            <a:miter lim="800000"/>
            <a:tailEnd type="triangle"/>
          </a:ln>
          <a:effectLst/>
        </p:spPr>
      </p:cxnSp>
      <p:cxnSp>
        <p:nvCxnSpPr>
          <p:cNvPr id="215" name="Straight Arrow Connector 214">
            <a:extLst>
              <a:ext uri="{FF2B5EF4-FFF2-40B4-BE49-F238E27FC236}">
                <a16:creationId xmlns:a16="http://schemas.microsoft.com/office/drawing/2014/main" id="{722E687F-78FB-49E9-88B1-F0539A670E19}"/>
              </a:ext>
            </a:extLst>
          </p:cNvPr>
          <p:cNvCxnSpPr>
            <a:cxnSpLocks/>
          </p:cNvCxnSpPr>
          <p:nvPr/>
        </p:nvCxnSpPr>
        <p:spPr>
          <a:xfrm flipH="1">
            <a:off x="3955561" y="4809513"/>
            <a:ext cx="235256" cy="258851"/>
          </a:xfrm>
          <a:prstGeom prst="straightConnector1">
            <a:avLst/>
          </a:prstGeom>
          <a:noFill/>
          <a:ln w="12700" cap="flat" cmpd="sng" algn="ctr">
            <a:solidFill>
              <a:sysClr val="windowText" lastClr="000000"/>
            </a:solidFill>
            <a:prstDash val="solid"/>
            <a:miter lim="800000"/>
            <a:tailEnd type="triangle"/>
          </a:ln>
          <a:effectLst/>
        </p:spPr>
      </p:cxnSp>
      <p:cxnSp>
        <p:nvCxnSpPr>
          <p:cNvPr id="216" name="Straight Arrow Connector 215">
            <a:extLst>
              <a:ext uri="{FF2B5EF4-FFF2-40B4-BE49-F238E27FC236}">
                <a16:creationId xmlns:a16="http://schemas.microsoft.com/office/drawing/2014/main" id="{611AA16F-30F2-4153-B3CD-DEB704FBE8F3}"/>
              </a:ext>
            </a:extLst>
          </p:cNvPr>
          <p:cNvCxnSpPr>
            <a:cxnSpLocks/>
          </p:cNvCxnSpPr>
          <p:nvPr/>
        </p:nvCxnSpPr>
        <p:spPr>
          <a:xfrm>
            <a:off x="2693055" y="4807305"/>
            <a:ext cx="479957" cy="0"/>
          </a:xfrm>
          <a:prstGeom prst="straightConnector1">
            <a:avLst/>
          </a:prstGeom>
          <a:noFill/>
          <a:ln w="12700" cap="flat" cmpd="sng" algn="ctr">
            <a:solidFill>
              <a:sysClr val="windowText" lastClr="000000"/>
            </a:solidFill>
            <a:prstDash val="solid"/>
            <a:miter lim="800000"/>
            <a:tailEnd type="triangle"/>
          </a:ln>
          <a:effectLst/>
        </p:spPr>
      </p:cxnSp>
      <p:sp>
        <p:nvSpPr>
          <p:cNvPr id="217" name="TextBox 216">
            <a:extLst>
              <a:ext uri="{FF2B5EF4-FFF2-40B4-BE49-F238E27FC236}">
                <a16:creationId xmlns:a16="http://schemas.microsoft.com/office/drawing/2014/main" id="{9E1AF8F6-8852-4DF6-AAB8-FC38DB6D9DC8}"/>
              </a:ext>
            </a:extLst>
          </p:cNvPr>
          <p:cNvSpPr txBox="1"/>
          <p:nvPr/>
        </p:nvSpPr>
        <p:spPr>
          <a:xfrm>
            <a:off x="2959281" y="4726018"/>
            <a:ext cx="307962" cy="369332"/>
          </a:xfrm>
          <a:prstGeom prst="rect">
            <a:avLst/>
          </a:prstGeom>
          <a:noFill/>
        </p:spPr>
        <p:txBody>
          <a:bodyPr wrap="square" rtlCol="0">
            <a:spAutoFit/>
          </a:bodyPr>
          <a:lstStyle/>
          <a:p>
            <a:pPr defTabSz="457200"/>
            <a:r>
              <a:rPr lang="en-US" dirty="0">
                <a:solidFill>
                  <a:prstClr val="black"/>
                </a:solidFill>
                <a:latin typeface="Calibri" panose="020F0502020204030204"/>
              </a:rPr>
              <a:t>z</a:t>
            </a:r>
            <a:endParaRPr lang="en-GB" dirty="0">
              <a:solidFill>
                <a:prstClr val="black"/>
              </a:solidFill>
              <a:latin typeface="Calibri" panose="020F0502020204030204"/>
            </a:endParaRPr>
          </a:p>
        </p:txBody>
      </p:sp>
      <p:cxnSp>
        <p:nvCxnSpPr>
          <p:cNvPr id="218" name="Straight Arrow Connector 217">
            <a:extLst>
              <a:ext uri="{FF2B5EF4-FFF2-40B4-BE49-F238E27FC236}">
                <a16:creationId xmlns:a16="http://schemas.microsoft.com/office/drawing/2014/main" id="{7357BA6E-A318-4815-A8C4-3D3878CAA943}"/>
              </a:ext>
            </a:extLst>
          </p:cNvPr>
          <p:cNvCxnSpPr>
            <a:cxnSpLocks/>
          </p:cNvCxnSpPr>
          <p:nvPr/>
        </p:nvCxnSpPr>
        <p:spPr>
          <a:xfrm>
            <a:off x="4193479" y="4811037"/>
            <a:ext cx="479957" cy="0"/>
          </a:xfrm>
          <a:prstGeom prst="straightConnector1">
            <a:avLst/>
          </a:prstGeom>
          <a:noFill/>
          <a:ln w="12700" cap="flat" cmpd="sng" algn="ctr">
            <a:solidFill>
              <a:sysClr val="windowText" lastClr="000000"/>
            </a:solidFill>
            <a:prstDash val="solid"/>
            <a:miter lim="800000"/>
            <a:tailEnd type="triangle"/>
          </a:ln>
          <a:effectLst/>
        </p:spPr>
      </p:cxnSp>
      <p:sp>
        <p:nvSpPr>
          <p:cNvPr id="219" name="TextBox 218">
            <a:extLst>
              <a:ext uri="{FF2B5EF4-FFF2-40B4-BE49-F238E27FC236}">
                <a16:creationId xmlns:a16="http://schemas.microsoft.com/office/drawing/2014/main" id="{C2A43600-5048-4883-BBFB-50CE20FC6052}"/>
              </a:ext>
            </a:extLst>
          </p:cNvPr>
          <p:cNvSpPr txBox="1"/>
          <p:nvPr/>
        </p:nvSpPr>
        <p:spPr>
          <a:xfrm>
            <a:off x="4459705" y="4729750"/>
            <a:ext cx="307962" cy="369332"/>
          </a:xfrm>
          <a:prstGeom prst="rect">
            <a:avLst/>
          </a:prstGeom>
          <a:noFill/>
        </p:spPr>
        <p:txBody>
          <a:bodyPr wrap="square" rtlCol="0">
            <a:spAutoFit/>
          </a:bodyPr>
          <a:lstStyle/>
          <a:p>
            <a:pPr defTabSz="457200"/>
            <a:r>
              <a:rPr lang="en-US" dirty="0">
                <a:solidFill>
                  <a:prstClr val="black"/>
                </a:solidFill>
                <a:latin typeface="Calibri" panose="020F0502020204030204"/>
              </a:rPr>
              <a:t>z</a:t>
            </a:r>
            <a:endParaRPr lang="en-GB" dirty="0">
              <a:solidFill>
                <a:prstClr val="black"/>
              </a:solidFill>
              <a:latin typeface="Calibri" panose="020F0502020204030204"/>
            </a:endParaRPr>
          </a:p>
        </p:txBody>
      </p:sp>
      <p:cxnSp>
        <p:nvCxnSpPr>
          <p:cNvPr id="220" name="Straight Arrow Connector 219">
            <a:extLst>
              <a:ext uri="{FF2B5EF4-FFF2-40B4-BE49-F238E27FC236}">
                <a16:creationId xmlns:a16="http://schemas.microsoft.com/office/drawing/2014/main" id="{FC746CD8-D273-4224-B2D7-4FEC34D549F3}"/>
              </a:ext>
            </a:extLst>
          </p:cNvPr>
          <p:cNvCxnSpPr>
            <a:cxnSpLocks/>
          </p:cNvCxnSpPr>
          <p:nvPr/>
        </p:nvCxnSpPr>
        <p:spPr>
          <a:xfrm flipV="1">
            <a:off x="2701796" y="4337370"/>
            <a:ext cx="0" cy="478944"/>
          </a:xfrm>
          <a:prstGeom prst="straightConnector1">
            <a:avLst/>
          </a:prstGeom>
          <a:noFill/>
          <a:ln w="12700" cap="flat" cmpd="sng" algn="ctr">
            <a:solidFill>
              <a:sysClr val="windowText" lastClr="000000"/>
            </a:solidFill>
            <a:prstDash val="solid"/>
            <a:miter lim="800000"/>
            <a:tailEnd type="triangle"/>
          </a:ln>
          <a:effectLst/>
        </p:spPr>
      </p:cxnSp>
      <p:sp>
        <p:nvSpPr>
          <p:cNvPr id="221" name="TextBox 220">
            <a:extLst>
              <a:ext uri="{FF2B5EF4-FFF2-40B4-BE49-F238E27FC236}">
                <a16:creationId xmlns:a16="http://schemas.microsoft.com/office/drawing/2014/main" id="{202C864A-ED70-43B6-9E34-F155B71FEE06}"/>
              </a:ext>
            </a:extLst>
          </p:cNvPr>
          <p:cNvSpPr txBox="1"/>
          <p:nvPr/>
        </p:nvSpPr>
        <p:spPr>
          <a:xfrm>
            <a:off x="2408400" y="4196214"/>
            <a:ext cx="275068" cy="369332"/>
          </a:xfrm>
          <a:prstGeom prst="rect">
            <a:avLst/>
          </a:prstGeom>
          <a:noFill/>
        </p:spPr>
        <p:txBody>
          <a:bodyPr wrap="square" rtlCol="0">
            <a:spAutoFit/>
          </a:bodyPr>
          <a:lstStyle/>
          <a:p>
            <a:pPr defTabSz="457200"/>
            <a:r>
              <a:rPr lang="en-US" dirty="0">
                <a:solidFill>
                  <a:prstClr val="black"/>
                </a:solidFill>
                <a:latin typeface="Calibri" panose="020F0502020204030204"/>
              </a:rPr>
              <a:t>x</a:t>
            </a:r>
            <a:endParaRPr lang="en-GB" dirty="0">
              <a:solidFill>
                <a:prstClr val="black"/>
              </a:solidFill>
              <a:latin typeface="Calibri" panose="020F0502020204030204"/>
            </a:endParaRPr>
          </a:p>
        </p:txBody>
      </p:sp>
      <p:cxnSp>
        <p:nvCxnSpPr>
          <p:cNvPr id="222" name="Straight Arrow Connector 221">
            <a:extLst>
              <a:ext uri="{FF2B5EF4-FFF2-40B4-BE49-F238E27FC236}">
                <a16:creationId xmlns:a16="http://schemas.microsoft.com/office/drawing/2014/main" id="{2ED57776-75D2-4853-A26B-1237055F8709}"/>
              </a:ext>
            </a:extLst>
          </p:cNvPr>
          <p:cNvCxnSpPr>
            <a:cxnSpLocks/>
          </p:cNvCxnSpPr>
          <p:nvPr/>
        </p:nvCxnSpPr>
        <p:spPr>
          <a:xfrm flipV="1">
            <a:off x="4191666" y="4337370"/>
            <a:ext cx="0" cy="478944"/>
          </a:xfrm>
          <a:prstGeom prst="straightConnector1">
            <a:avLst/>
          </a:prstGeom>
          <a:noFill/>
          <a:ln w="12700" cap="flat" cmpd="sng" algn="ctr">
            <a:solidFill>
              <a:sysClr val="windowText" lastClr="000000"/>
            </a:solidFill>
            <a:prstDash val="solid"/>
            <a:miter lim="800000"/>
            <a:tailEnd type="triangle"/>
          </a:ln>
          <a:effectLst/>
        </p:spPr>
      </p:cxnSp>
      <p:sp>
        <p:nvSpPr>
          <p:cNvPr id="223" name="TextBox 222">
            <a:extLst>
              <a:ext uri="{FF2B5EF4-FFF2-40B4-BE49-F238E27FC236}">
                <a16:creationId xmlns:a16="http://schemas.microsoft.com/office/drawing/2014/main" id="{2C3C721D-0CE2-4F82-A6CC-57F54B06910C}"/>
              </a:ext>
            </a:extLst>
          </p:cNvPr>
          <p:cNvSpPr txBox="1"/>
          <p:nvPr/>
        </p:nvSpPr>
        <p:spPr>
          <a:xfrm>
            <a:off x="3898270" y="4196214"/>
            <a:ext cx="275068" cy="369332"/>
          </a:xfrm>
          <a:prstGeom prst="rect">
            <a:avLst/>
          </a:prstGeom>
          <a:noFill/>
        </p:spPr>
        <p:txBody>
          <a:bodyPr wrap="square" rtlCol="0">
            <a:spAutoFit/>
          </a:bodyPr>
          <a:lstStyle/>
          <a:p>
            <a:pPr defTabSz="457200"/>
            <a:r>
              <a:rPr lang="en-US" dirty="0">
                <a:solidFill>
                  <a:prstClr val="black"/>
                </a:solidFill>
                <a:latin typeface="Calibri" panose="020F0502020204030204"/>
              </a:rPr>
              <a:t>x</a:t>
            </a:r>
            <a:endParaRPr lang="en-GB" dirty="0">
              <a:solidFill>
                <a:prstClr val="black"/>
              </a:solidFill>
              <a:latin typeface="Calibri" panose="020F0502020204030204"/>
            </a:endParaRPr>
          </a:p>
        </p:txBody>
      </p:sp>
      <p:cxnSp>
        <p:nvCxnSpPr>
          <p:cNvPr id="224" name="Connector: Elbow 223">
            <a:extLst>
              <a:ext uri="{FF2B5EF4-FFF2-40B4-BE49-F238E27FC236}">
                <a16:creationId xmlns:a16="http://schemas.microsoft.com/office/drawing/2014/main" id="{B14CB861-6425-4CF9-8FD3-C83AE7610D1E}"/>
              </a:ext>
            </a:extLst>
          </p:cNvPr>
          <p:cNvCxnSpPr>
            <a:cxnSpLocks/>
          </p:cNvCxnSpPr>
          <p:nvPr/>
        </p:nvCxnSpPr>
        <p:spPr>
          <a:xfrm rot="5400000" flipH="1" flipV="1">
            <a:off x="1368122" y="3818695"/>
            <a:ext cx="451980" cy="330870"/>
          </a:xfrm>
          <a:prstGeom prst="bentConnector3">
            <a:avLst>
              <a:gd name="adj1" fmla="val 101050"/>
            </a:avLst>
          </a:prstGeom>
          <a:noFill/>
          <a:ln w="28575" cap="flat" cmpd="sng" algn="ctr">
            <a:solidFill>
              <a:sysClr val="windowText" lastClr="000000"/>
            </a:solidFill>
            <a:prstDash val="solid"/>
            <a:miter lim="800000"/>
            <a:tailEnd type="triangle"/>
          </a:ln>
          <a:effectLst/>
        </p:spPr>
      </p:cxnSp>
      <mc:AlternateContent xmlns:mc="http://schemas.openxmlformats.org/markup-compatibility/2006" xmlns:a14="http://schemas.microsoft.com/office/drawing/2010/main">
        <mc:Choice Requires="a14">
          <p:sp>
            <p:nvSpPr>
              <p:cNvPr id="225" name="Rectangle 224">
                <a:extLst>
                  <a:ext uri="{FF2B5EF4-FFF2-40B4-BE49-F238E27FC236}">
                    <a16:creationId xmlns:a16="http://schemas.microsoft.com/office/drawing/2014/main" id="{712413F5-97C3-4C3C-8B18-753F9C31CC6A}"/>
                  </a:ext>
                </a:extLst>
              </p:cNvPr>
              <p:cNvSpPr/>
              <p:nvPr/>
            </p:nvSpPr>
            <p:spPr>
              <a:xfrm>
                <a:off x="2048969" y="3031407"/>
                <a:ext cx="472630" cy="369332"/>
              </a:xfrm>
              <a:prstGeom prst="rect">
                <a:avLst/>
              </a:prstGeom>
            </p:spPr>
            <p:txBody>
              <a:bodyPr wrap="none">
                <a:spAutoFit/>
              </a:bodyPr>
              <a:lstStyle/>
              <a:p>
                <a:pPr defTabSz="457200"/>
                <a14:m>
                  <m:oMathPara xmlns:m="http://schemas.openxmlformats.org/officeDocument/2006/math">
                    <m:oMathParaPr>
                      <m:jc m:val="centerGroup"/>
                    </m:oMathParaPr>
                    <m:oMath xmlns:m="http://schemas.openxmlformats.org/officeDocument/2006/math">
                      <m:sSub>
                        <m:sSubPr>
                          <m:ctrlPr>
                            <a:rPr lang="en-US" i="1" smtClean="0">
                              <a:solidFill>
                                <a:prstClr val="black"/>
                              </a:solidFill>
                              <a:latin typeface="Cambria Math" panose="02040503050406030204" pitchFamily="18" charset="0"/>
                              <a:ea typeface="Cambria Math" panose="02040503050406030204" pitchFamily="18" charset="0"/>
                            </a:rPr>
                          </m:ctrlPr>
                        </m:sSubPr>
                        <m:e>
                          <m:r>
                            <a:rPr lang="en-GB" i="1" smtClean="0">
                              <a:solidFill>
                                <a:prstClr val="black"/>
                              </a:solidFill>
                              <a:latin typeface="Cambria Math" panose="02040503050406030204" pitchFamily="18" charset="0"/>
                              <a:ea typeface="Cambria Math" panose="02040503050406030204" pitchFamily="18" charset="0"/>
                            </a:rPr>
                            <m:t>𝑑</m:t>
                          </m:r>
                        </m:e>
                        <m:sub>
                          <m:r>
                            <a:rPr lang="en-US" i="1">
                              <a:solidFill>
                                <a:prstClr val="black"/>
                              </a:solidFill>
                              <a:latin typeface="Cambria Math" panose="02040503050406030204" pitchFamily="18" charset="0"/>
                              <a:ea typeface="Cambria Math" panose="02040503050406030204" pitchFamily="18" charset="0"/>
                            </a:rPr>
                            <m:t>1</m:t>
                          </m:r>
                        </m:sub>
                      </m:sSub>
                    </m:oMath>
                  </m:oMathPara>
                </a14:m>
                <a:endParaRPr lang="en-GB" dirty="0">
                  <a:solidFill>
                    <a:prstClr val="black"/>
                  </a:solidFill>
                  <a:latin typeface="Calibri" panose="020F0502020204030204"/>
                </a:endParaRPr>
              </a:p>
            </p:txBody>
          </p:sp>
        </mc:Choice>
        <mc:Fallback xmlns="">
          <p:sp>
            <p:nvSpPr>
              <p:cNvPr id="225" name="Rectangle 224">
                <a:extLst>
                  <a:ext uri="{FF2B5EF4-FFF2-40B4-BE49-F238E27FC236}">
                    <a16:creationId xmlns:a16="http://schemas.microsoft.com/office/drawing/2014/main" id="{712413F5-97C3-4C3C-8B18-753F9C31CC6A}"/>
                  </a:ext>
                </a:extLst>
              </p:cNvPr>
              <p:cNvSpPr>
                <a:spLocks noRot="1" noChangeAspect="1" noMove="1" noResize="1" noEditPoints="1" noAdjustHandles="1" noChangeArrowheads="1" noChangeShapeType="1" noTextEdit="1"/>
              </p:cNvSpPr>
              <p:nvPr/>
            </p:nvSpPr>
            <p:spPr>
              <a:xfrm>
                <a:off x="2048969" y="3031407"/>
                <a:ext cx="472630" cy="369332"/>
              </a:xfrm>
              <a:prstGeom prst="rect">
                <a:avLst/>
              </a:prstGeom>
              <a:blipFill>
                <a:blip r:embed="rId1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6" name="Rectangle 225">
                <a:extLst>
                  <a:ext uri="{FF2B5EF4-FFF2-40B4-BE49-F238E27FC236}">
                    <a16:creationId xmlns:a16="http://schemas.microsoft.com/office/drawing/2014/main" id="{F1807EC7-C1E6-4822-8172-86AD66397576}"/>
                  </a:ext>
                </a:extLst>
              </p:cNvPr>
              <p:cNvSpPr/>
              <p:nvPr/>
            </p:nvSpPr>
            <p:spPr>
              <a:xfrm>
                <a:off x="3460871" y="3030791"/>
                <a:ext cx="477951" cy="369332"/>
              </a:xfrm>
              <a:prstGeom prst="rect">
                <a:avLst/>
              </a:prstGeom>
            </p:spPr>
            <p:txBody>
              <a:bodyPr wrap="none">
                <a:spAutoFit/>
              </a:bodyPr>
              <a:lstStyle/>
              <a:p>
                <a:pPr defTabSz="457200"/>
                <a14:m>
                  <m:oMathPara xmlns:m="http://schemas.openxmlformats.org/officeDocument/2006/math">
                    <m:oMathParaPr>
                      <m:jc m:val="centerGroup"/>
                    </m:oMathParaPr>
                    <m:oMath xmlns:m="http://schemas.openxmlformats.org/officeDocument/2006/math">
                      <m:sSub>
                        <m:sSubPr>
                          <m:ctrlPr>
                            <a:rPr lang="en-US" i="1" smtClean="0">
                              <a:solidFill>
                                <a:prstClr val="black"/>
                              </a:solidFill>
                              <a:latin typeface="Cambria Math" panose="02040503050406030204" pitchFamily="18" charset="0"/>
                              <a:ea typeface="Cambria Math" panose="02040503050406030204" pitchFamily="18" charset="0"/>
                            </a:rPr>
                          </m:ctrlPr>
                        </m:sSubPr>
                        <m:e>
                          <m:r>
                            <a:rPr lang="en-GB" i="1" smtClean="0">
                              <a:solidFill>
                                <a:prstClr val="black"/>
                              </a:solidFill>
                              <a:latin typeface="Cambria Math" panose="02040503050406030204" pitchFamily="18" charset="0"/>
                              <a:ea typeface="Cambria Math" panose="02040503050406030204" pitchFamily="18" charset="0"/>
                            </a:rPr>
                            <m:t>𝑑</m:t>
                          </m:r>
                        </m:e>
                        <m:sub>
                          <m:r>
                            <a:rPr lang="en-GB" i="1">
                              <a:solidFill>
                                <a:prstClr val="black"/>
                              </a:solidFill>
                              <a:latin typeface="Cambria Math" panose="02040503050406030204" pitchFamily="18" charset="0"/>
                              <a:ea typeface="Cambria Math" panose="02040503050406030204" pitchFamily="18" charset="0"/>
                            </a:rPr>
                            <m:t>2</m:t>
                          </m:r>
                        </m:sub>
                      </m:sSub>
                    </m:oMath>
                  </m:oMathPara>
                </a14:m>
                <a:endParaRPr lang="en-GB" dirty="0">
                  <a:solidFill>
                    <a:prstClr val="black"/>
                  </a:solidFill>
                  <a:latin typeface="Calibri" panose="020F0502020204030204"/>
                </a:endParaRPr>
              </a:p>
            </p:txBody>
          </p:sp>
        </mc:Choice>
        <mc:Fallback xmlns="">
          <p:sp>
            <p:nvSpPr>
              <p:cNvPr id="226" name="Rectangle 225">
                <a:extLst>
                  <a:ext uri="{FF2B5EF4-FFF2-40B4-BE49-F238E27FC236}">
                    <a16:creationId xmlns:a16="http://schemas.microsoft.com/office/drawing/2014/main" id="{F1807EC7-C1E6-4822-8172-86AD66397576}"/>
                  </a:ext>
                </a:extLst>
              </p:cNvPr>
              <p:cNvSpPr>
                <a:spLocks noRot="1" noChangeAspect="1" noMove="1" noResize="1" noEditPoints="1" noAdjustHandles="1" noChangeArrowheads="1" noChangeShapeType="1" noTextEdit="1"/>
              </p:cNvSpPr>
              <p:nvPr/>
            </p:nvSpPr>
            <p:spPr>
              <a:xfrm>
                <a:off x="3460871" y="3030791"/>
                <a:ext cx="477951" cy="369332"/>
              </a:xfrm>
              <a:prstGeom prst="rect">
                <a:avLst/>
              </a:prstGeom>
              <a:blipFill>
                <a:blip r:embed="rId1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7" name="Rectangle 226">
                <a:extLst>
                  <a:ext uri="{FF2B5EF4-FFF2-40B4-BE49-F238E27FC236}">
                    <a16:creationId xmlns:a16="http://schemas.microsoft.com/office/drawing/2014/main" id="{EBB20C1F-1DCA-4ECB-B5A0-518CEB8C2648}"/>
                  </a:ext>
                </a:extLst>
              </p:cNvPr>
              <p:cNvSpPr/>
              <p:nvPr/>
            </p:nvSpPr>
            <p:spPr>
              <a:xfrm>
                <a:off x="4932581" y="3025109"/>
                <a:ext cx="458394" cy="369332"/>
              </a:xfrm>
              <a:prstGeom prst="rect">
                <a:avLst/>
              </a:prstGeom>
            </p:spPr>
            <p:txBody>
              <a:bodyPr wrap="none">
                <a:spAutoFit/>
              </a:bodyPr>
              <a:lstStyle/>
              <a:p>
                <a:pPr defTabSz="457200"/>
                <a14:m>
                  <m:oMathPara xmlns:m="http://schemas.openxmlformats.org/officeDocument/2006/math">
                    <m:oMathParaPr>
                      <m:jc m:val="centerGroup"/>
                    </m:oMathParaPr>
                    <m:oMath xmlns:m="http://schemas.openxmlformats.org/officeDocument/2006/math">
                      <m:sSub>
                        <m:sSubPr>
                          <m:ctrlPr>
                            <a:rPr lang="en-US" i="1" smtClean="0">
                              <a:solidFill>
                                <a:prstClr val="black"/>
                              </a:solidFill>
                              <a:latin typeface="Cambria Math" panose="02040503050406030204" pitchFamily="18" charset="0"/>
                              <a:ea typeface="Cambria Math" panose="02040503050406030204" pitchFamily="18" charset="0"/>
                            </a:rPr>
                          </m:ctrlPr>
                        </m:sSubPr>
                        <m:e>
                          <m:r>
                            <a:rPr lang="en-GB" i="1" smtClean="0">
                              <a:solidFill>
                                <a:prstClr val="black"/>
                              </a:solidFill>
                              <a:latin typeface="Cambria Math" panose="02040503050406030204" pitchFamily="18" charset="0"/>
                              <a:ea typeface="Cambria Math" panose="02040503050406030204" pitchFamily="18" charset="0"/>
                            </a:rPr>
                            <m:t>𝑑</m:t>
                          </m:r>
                        </m:e>
                        <m:sub>
                          <m:r>
                            <a:rPr lang="en-GB" i="1">
                              <a:solidFill>
                                <a:prstClr val="black"/>
                              </a:solidFill>
                              <a:latin typeface="Cambria Math" panose="02040503050406030204" pitchFamily="18" charset="0"/>
                              <a:ea typeface="Cambria Math" panose="02040503050406030204" pitchFamily="18" charset="0"/>
                            </a:rPr>
                            <m:t>𝑡</m:t>
                          </m:r>
                        </m:sub>
                      </m:sSub>
                    </m:oMath>
                  </m:oMathPara>
                </a14:m>
                <a:endParaRPr lang="en-GB" dirty="0">
                  <a:solidFill>
                    <a:prstClr val="black"/>
                  </a:solidFill>
                  <a:latin typeface="Calibri" panose="020F0502020204030204"/>
                </a:endParaRPr>
              </a:p>
            </p:txBody>
          </p:sp>
        </mc:Choice>
        <mc:Fallback xmlns="">
          <p:sp>
            <p:nvSpPr>
              <p:cNvPr id="227" name="Rectangle 226">
                <a:extLst>
                  <a:ext uri="{FF2B5EF4-FFF2-40B4-BE49-F238E27FC236}">
                    <a16:creationId xmlns:a16="http://schemas.microsoft.com/office/drawing/2014/main" id="{EBB20C1F-1DCA-4ECB-B5A0-518CEB8C2648}"/>
                  </a:ext>
                </a:extLst>
              </p:cNvPr>
              <p:cNvSpPr>
                <a:spLocks noRot="1" noChangeAspect="1" noMove="1" noResize="1" noEditPoints="1" noAdjustHandles="1" noChangeArrowheads="1" noChangeShapeType="1" noTextEdit="1"/>
              </p:cNvSpPr>
              <p:nvPr/>
            </p:nvSpPr>
            <p:spPr>
              <a:xfrm>
                <a:off x="4932581" y="3025109"/>
                <a:ext cx="458394" cy="369332"/>
              </a:xfrm>
              <a:prstGeom prst="rect">
                <a:avLst/>
              </a:prstGeom>
              <a:blipFill>
                <a:blip r:embed="rId18"/>
                <a:stretch>
                  <a:fillRect/>
                </a:stretch>
              </a:blipFill>
            </p:spPr>
            <p:txBody>
              <a:bodyPr/>
              <a:lstStyle/>
              <a:p>
                <a:r>
                  <a:rPr lang="en-GB">
                    <a:noFill/>
                  </a:rPr>
                  <a:t> </a:t>
                </a:r>
              </a:p>
            </p:txBody>
          </p:sp>
        </mc:Fallback>
      </mc:AlternateContent>
      <p:cxnSp>
        <p:nvCxnSpPr>
          <p:cNvPr id="228" name="Connector: Elbow 227">
            <a:extLst>
              <a:ext uri="{FF2B5EF4-FFF2-40B4-BE49-F238E27FC236}">
                <a16:creationId xmlns:a16="http://schemas.microsoft.com/office/drawing/2014/main" id="{1903916B-BF15-4ABD-AC26-4FDED0299D62}"/>
              </a:ext>
            </a:extLst>
          </p:cNvPr>
          <p:cNvCxnSpPr>
            <a:cxnSpLocks/>
          </p:cNvCxnSpPr>
          <p:nvPr/>
        </p:nvCxnSpPr>
        <p:spPr>
          <a:xfrm rot="5400000" flipH="1" flipV="1">
            <a:off x="2742841" y="3820879"/>
            <a:ext cx="451980" cy="330870"/>
          </a:xfrm>
          <a:prstGeom prst="bentConnector3">
            <a:avLst>
              <a:gd name="adj1" fmla="val 101050"/>
            </a:avLst>
          </a:prstGeom>
          <a:noFill/>
          <a:ln w="28575" cap="flat" cmpd="sng" algn="ctr">
            <a:solidFill>
              <a:sysClr val="windowText" lastClr="000000"/>
            </a:solidFill>
            <a:prstDash val="solid"/>
            <a:miter lim="800000"/>
            <a:tailEnd type="triangle"/>
          </a:ln>
          <a:effectLst/>
        </p:spPr>
      </p:cxnSp>
      <p:cxnSp>
        <p:nvCxnSpPr>
          <p:cNvPr id="229" name="Connector: Elbow 228">
            <a:extLst>
              <a:ext uri="{FF2B5EF4-FFF2-40B4-BE49-F238E27FC236}">
                <a16:creationId xmlns:a16="http://schemas.microsoft.com/office/drawing/2014/main" id="{11A9BCF0-7BF1-415B-B700-257D3B0C50BB}"/>
              </a:ext>
            </a:extLst>
          </p:cNvPr>
          <p:cNvCxnSpPr>
            <a:cxnSpLocks/>
          </p:cNvCxnSpPr>
          <p:nvPr/>
        </p:nvCxnSpPr>
        <p:spPr>
          <a:xfrm rot="5400000" flipH="1" flipV="1">
            <a:off x="4223282" y="3829505"/>
            <a:ext cx="451980" cy="330870"/>
          </a:xfrm>
          <a:prstGeom prst="bentConnector3">
            <a:avLst>
              <a:gd name="adj1" fmla="val 101050"/>
            </a:avLst>
          </a:prstGeom>
          <a:noFill/>
          <a:ln w="28575" cap="flat" cmpd="sng" algn="ctr">
            <a:solidFill>
              <a:sysClr val="windowText" lastClr="000000"/>
            </a:solidFill>
            <a:prstDash val="solid"/>
            <a:miter lim="800000"/>
            <a:tailEnd type="triangle"/>
          </a:ln>
          <a:effectLst/>
        </p:spPr>
      </p:cxnSp>
      <p:sp>
        <p:nvSpPr>
          <p:cNvPr id="231" name="TextBox 230">
            <a:extLst>
              <a:ext uri="{FF2B5EF4-FFF2-40B4-BE49-F238E27FC236}">
                <a16:creationId xmlns:a16="http://schemas.microsoft.com/office/drawing/2014/main" id="{39243322-0C85-40A5-98B7-4E51BFB903E0}"/>
              </a:ext>
            </a:extLst>
          </p:cNvPr>
          <p:cNvSpPr txBox="1"/>
          <p:nvPr/>
        </p:nvSpPr>
        <p:spPr>
          <a:xfrm>
            <a:off x="5250427" y="4528825"/>
            <a:ext cx="593190" cy="461665"/>
          </a:xfrm>
          <a:prstGeom prst="rect">
            <a:avLst/>
          </a:prstGeom>
          <a:noFill/>
        </p:spPr>
        <p:txBody>
          <a:bodyPr wrap="square" rtlCol="0">
            <a:spAutoFit/>
          </a:bodyPr>
          <a:lstStyle/>
          <a:p>
            <a:pPr defTabSz="457200"/>
            <a:r>
              <a:rPr lang="en-US" sz="2400" dirty="0">
                <a:solidFill>
                  <a:prstClr val="black"/>
                </a:solidFill>
                <a:latin typeface="Calibri" panose="020F0502020204030204"/>
              </a:rPr>
              <a:t>…</a:t>
            </a:r>
            <a:endParaRPr lang="en-GB" sz="2400" dirty="0">
              <a:solidFill>
                <a:prstClr val="black"/>
              </a:solidFill>
              <a:latin typeface="Calibri" panose="020F0502020204030204"/>
            </a:endParaRPr>
          </a:p>
        </p:txBody>
      </p:sp>
      <p:sp>
        <p:nvSpPr>
          <p:cNvPr id="232" name="TextBox 231">
            <a:extLst>
              <a:ext uri="{FF2B5EF4-FFF2-40B4-BE49-F238E27FC236}">
                <a16:creationId xmlns:a16="http://schemas.microsoft.com/office/drawing/2014/main" id="{3AD022CB-43D0-4207-9CFA-94C3FF938997}"/>
              </a:ext>
            </a:extLst>
          </p:cNvPr>
          <p:cNvSpPr txBox="1"/>
          <p:nvPr/>
        </p:nvSpPr>
        <p:spPr>
          <a:xfrm>
            <a:off x="5257063" y="3473688"/>
            <a:ext cx="593190" cy="461665"/>
          </a:xfrm>
          <a:prstGeom prst="rect">
            <a:avLst/>
          </a:prstGeom>
          <a:noFill/>
        </p:spPr>
        <p:txBody>
          <a:bodyPr wrap="square" rtlCol="0">
            <a:spAutoFit/>
          </a:bodyPr>
          <a:lstStyle/>
          <a:p>
            <a:pPr defTabSz="457200"/>
            <a:r>
              <a:rPr lang="en-US" sz="2400" dirty="0">
                <a:solidFill>
                  <a:prstClr val="black"/>
                </a:solidFill>
                <a:latin typeface="Calibri" panose="020F0502020204030204"/>
              </a:rPr>
              <a:t>…</a:t>
            </a:r>
            <a:endParaRPr lang="en-GB" sz="2400" dirty="0">
              <a:solidFill>
                <a:prstClr val="black"/>
              </a:solidFill>
              <a:latin typeface="Calibri" panose="020F0502020204030204"/>
            </a:endParaRPr>
          </a:p>
        </p:txBody>
      </p:sp>
      <p:cxnSp>
        <p:nvCxnSpPr>
          <p:cNvPr id="233" name="Straight Connector 232">
            <a:extLst>
              <a:ext uri="{FF2B5EF4-FFF2-40B4-BE49-F238E27FC236}">
                <a16:creationId xmlns:a16="http://schemas.microsoft.com/office/drawing/2014/main" id="{2E332D44-EFFF-4FEF-86A3-D7517BD32CCD}"/>
              </a:ext>
            </a:extLst>
          </p:cNvPr>
          <p:cNvCxnSpPr>
            <a:cxnSpLocks/>
          </p:cNvCxnSpPr>
          <p:nvPr/>
        </p:nvCxnSpPr>
        <p:spPr>
          <a:xfrm flipH="1">
            <a:off x="1413265" y="2754984"/>
            <a:ext cx="320717" cy="162"/>
          </a:xfrm>
          <a:prstGeom prst="line">
            <a:avLst/>
          </a:prstGeom>
          <a:noFill/>
          <a:ln w="28575" cap="flat" cmpd="sng" algn="ctr">
            <a:solidFill>
              <a:sysClr val="windowText" lastClr="000000"/>
            </a:solidFill>
            <a:prstDash val="solid"/>
            <a:miter lim="800000"/>
          </a:ln>
          <a:effectLst/>
        </p:spPr>
      </p:cxnSp>
      <p:cxnSp>
        <p:nvCxnSpPr>
          <p:cNvPr id="234" name="Straight Connector 233">
            <a:extLst>
              <a:ext uri="{FF2B5EF4-FFF2-40B4-BE49-F238E27FC236}">
                <a16:creationId xmlns:a16="http://schemas.microsoft.com/office/drawing/2014/main" id="{2B7DC162-45D4-42D8-BAEF-BD70579C1321}"/>
              </a:ext>
            </a:extLst>
          </p:cNvPr>
          <p:cNvCxnSpPr/>
          <p:nvPr/>
        </p:nvCxnSpPr>
        <p:spPr>
          <a:xfrm flipV="1">
            <a:off x="1427123" y="2447069"/>
            <a:ext cx="0" cy="311402"/>
          </a:xfrm>
          <a:prstGeom prst="line">
            <a:avLst/>
          </a:prstGeom>
          <a:noFill/>
          <a:ln w="28575" cap="flat" cmpd="sng" algn="ctr">
            <a:solidFill>
              <a:sysClr val="windowText" lastClr="000000"/>
            </a:solidFill>
            <a:prstDash val="solid"/>
            <a:miter lim="800000"/>
          </a:ln>
          <a:effectLst/>
        </p:spPr>
      </p:cxnSp>
      <p:sp>
        <p:nvSpPr>
          <p:cNvPr id="240" name="TextBox 239">
            <a:extLst>
              <a:ext uri="{FF2B5EF4-FFF2-40B4-BE49-F238E27FC236}">
                <a16:creationId xmlns:a16="http://schemas.microsoft.com/office/drawing/2014/main" id="{4EB82309-544C-4997-BB0E-F13AE8A4094F}"/>
              </a:ext>
            </a:extLst>
          </p:cNvPr>
          <p:cNvSpPr txBox="1"/>
          <p:nvPr/>
        </p:nvSpPr>
        <p:spPr>
          <a:xfrm>
            <a:off x="2776867" y="5783888"/>
            <a:ext cx="1330098" cy="369332"/>
          </a:xfrm>
          <a:prstGeom prst="rect">
            <a:avLst/>
          </a:prstGeom>
          <a:noFill/>
        </p:spPr>
        <p:txBody>
          <a:bodyPr wrap="square" rtlCol="0">
            <a:spAutoFit/>
          </a:bodyPr>
          <a:lstStyle/>
          <a:p>
            <a:pPr defTabSz="457200"/>
            <a:r>
              <a:rPr lang="en-GB" sz="1600" dirty="0">
                <a:solidFill>
                  <a:prstClr val="black"/>
                </a:solidFill>
                <a:latin typeface="Times New Roman" panose="02020603050405020304" pitchFamily="18" charset="0"/>
                <a:cs typeface="Times New Roman" panose="02020603050405020304" pitchFamily="18" charset="0"/>
              </a:rPr>
              <a:t>:</a:t>
            </a:r>
            <a:r>
              <a:rPr lang="en-GB" dirty="0">
                <a:solidFill>
                  <a:prstClr val="black"/>
                </a:solidFill>
                <a:latin typeface="Calibri" panose="020F0502020204030204"/>
              </a:rPr>
              <a:t> </a:t>
            </a:r>
            <a:r>
              <a:rPr lang="en-US" altLang="zh-CN" sz="16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LSTM</a:t>
            </a:r>
            <a:r>
              <a:rPr lang="en-GB" sz="1600" dirty="0">
                <a:solidFill>
                  <a:prstClr val="black"/>
                </a:solidFill>
                <a:latin typeface="Times New Roman" panose="02020603050405020304" pitchFamily="18" charset="0"/>
                <a:cs typeface="Times New Roman" panose="02020603050405020304" pitchFamily="18" charset="0"/>
              </a:rPr>
              <a:t> cell</a:t>
            </a:r>
          </a:p>
        </p:txBody>
      </p:sp>
      <p:sp>
        <p:nvSpPr>
          <p:cNvPr id="241" name="Rectangle: Rounded Corners 240">
            <a:extLst>
              <a:ext uri="{FF2B5EF4-FFF2-40B4-BE49-F238E27FC236}">
                <a16:creationId xmlns:a16="http://schemas.microsoft.com/office/drawing/2014/main" id="{3E1E6BCE-4487-4CE1-83CB-B91E6BCA55F2}"/>
              </a:ext>
            </a:extLst>
          </p:cNvPr>
          <p:cNvSpPr/>
          <p:nvPr/>
        </p:nvSpPr>
        <p:spPr>
          <a:xfrm>
            <a:off x="2423947" y="5820205"/>
            <a:ext cx="390043" cy="338554"/>
          </a:xfrm>
          <a:prstGeom prst="roundRect">
            <a:avLst/>
          </a:prstGeom>
          <a:solidFill>
            <a:srgbClr val="FFC000">
              <a:lumMod val="40000"/>
              <a:lumOff val="60000"/>
            </a:srgbClr>
          </a:solidFill>
          <a:ln w="190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4" name="TextBox 243">
            <a:extLst>
              <a:ext uri="{FF2B5EF4-FFF2-40B4-BE49-F238E27FC236}">
                <a16:creationId xmlns:a16="http://schemas.microsoft.com/office/drawing/2014/main" id="{0B98F615-DE11-49B4-A920-60B17D2B358F}"/>
              </a:ext>
            </a:extLst>
          </p:cNvPr>
          <p:cNvSpPr txBox="1"/>
          <p:nvPr/>
        </p:nvSpPr>
        <p:spPr>
          <a:xfrm>
            <a:off x="4342908" y="5792717"/>
            <a:ext cx="1472680" cy="338554"/>
          </a:xfrm>
          <a:prstGeom prst="rect">
            <a:avLst/>
          </a:prstGeom>
          <a:noFill/>
        </p:spPr>
        <p:txBody>
          <a:bodyPr wrap="square" rtlCol="0">
            <a:spAutoFit/>
          </a:bodyPr>
          <a:lstStyle/>
          <a:p>
            <a:pPr defTabSz="457200"/>
            <a:r>
              <a:rPr lang="en-US" sz="1600" dirty="0">
                <a:solidFill>
                  <a:prstClr val="black"/>
                </a:solidFill>
                <a:latin typeface="Times New Roman" panose="02020603050405020304" pitchFamily="18" charset="0"/>
                <a:cs typeface="Times New Roman" panose="02020603050405020304" pitchFamily="18" charset="0"/>
              </a:rPr>
              <a:t>: </a:t>
            </a:r>
            <a:r>
              <a:rPr lang="en-US" altLang="zh-CN" sz="16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concatenation</a:t>
            </a:r>
            <a:endParaRPr lang="en-GB" sz="1600" dirty="0">
              <a:solidFill>
                <a:prstClr val="black"/>
              </a:solidFill>
              <a:latin typeface="Times New Roman" panose="02020603050405020304" pitchFamily="18" charset="0"/>
              <a:cs typeface="Times New Roman" panose="02020603050405020304" pitchFamily="18" charset="0"/>
            </a:endParaRPr>
          </a:p>
        </p:txBody>
      </p:sp>
      <p:pic>
        <p:nvPicPr>
          <p:cNvPr id="246" name="Picture 10" descr="Image result for latex \bigoplus png">
            <a:extLst>
              <a:ext uri="{FF2B5EF4-FFF2-40B4-BE49-F238E27FC236}">
                <a16:creationId xmlns:a16="http://schemas.microsoft.com/office/drawing/2014/main" id="{5BD5BFE3-BF58-4167-B0EF-1BBCDD85C01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flipV="1">
            <a:off x="4085001" y="5842220"/>
            <a:ext cx="322110" cy="296886"/>
          </a:xfrm>
          <a:prstGeom prst="rect">
            <a:avLst/>
          </a:prstGeom>
          <a:noFill/>
          <a:extLst>
            <a:ext uri="{909E8E84-426E-40DD-AFC4-6F175D3DCCD1}">
              <a14:hiddenFill xmlns:a14="http://schemas.microsoft.com/office/drawing/2010/main">
                <a:solidFill>
                  <a:srgbClr val="FFFFFF"/>
                </a:solidFill>
              </a14:hiddenFill>
            </a:ext>
          </a:extLst>
        </p:spPr>
      </p:pic>
      <p:sp>
        <p:nvSpPr>
          <p:cNvPr id="247" name="Rectangle: Rounded Corners 246">
            <a:extLst>
              <a:ext uri="{FF2B5EF4-FFF2-40B4-BE49-F238E27FC236}">
                <a16:creationId xmlns:a16="http://schemas.microsoft.com/office/drawing/2014/main" id="{E53DFACC-FEC5-4090-A24B-9235E5FFBEAF}"/>
              </a:ext>
            </a:extLst>
          </p:cNvPr>
          <p:cNvSpPr/>
          <p:nvPr/>
        </p:nvSpPr>
        <p:spPr>
          <a:xfrm>
            <a:off x="2240239" y="5691001"/>
            <a:ext cx="3585859" cy="557399"/>
          </a:xfrm>
          <a:prstGeom prst="roundRect">
            <a:avLst>
              <a:gd name="adj" fmla="val 9017"/>
            </a:avLst>
          </a:prstGeom>
          <a:noFill/>
          <a:ln w="19050" cap="flat" cmpd="sng" algn="ctr">
            <a:solidFill>
              <a:sysClr val="windowText" lastClr="000000"/>
            </a:solidFill>
            <a:prstDash val="dash"/>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 name="Speech Bubble: Rectangle with Corners Rounded 3">
            <a:extLst>
              <a:ext uri="{FF2B5EF4-FFF2-40B4-BE49-F238E27FC236}">
                <a16:creationId xmlns:a16="http://schemas.microsoft.com/office/drawing/2014/main" id="{49BBA819-6D5E-4228-BD1F-91A10D2DC624}"/>
              </a:ext>
            </a:extLst>
          </p:cNvPr>
          <p:cNvSpPr/>
          <p:nvPr/>
        </p:nvSpPr>
        <p:spPr>
          <a:xfrm>
            <a:off x="8480489" y="2435049"/>
            <a:ext cx="3067159" cy="3240539"/>
          </a:xfrm>
          <a:prstGeom prst="wedgeRoundRectCallout">
            <a:avLst>
              <a:gd name="adj1" fmla="val -38269"/>
              <a:gd name="adj2" fmla="val -8371"/>
              <a:gd name="adj3" fmla="val 16667"/>
            </a:avLst>
          </a:prstGeom>
          <a:noFill/>
          <a:ln>
            <a:prstDash val="sysDot"/>
            <a:extLst>
              <a:ext uri="{C807C97D-BFC1-408E-A445-0C87EB9F89A2}">
                <ask:lineSketchStyleProps xmlns:ask="http://schemas.microsoft.com/office/drawing/2018/sketchyshapes" sd="1219033472">
                  <a:custGeom>
                    <a:avLst/>
                    <a:gdLst>
                      <a:gd name="connsiteX0" fmla="*/ 0 w 2838565"/>
                      <a:gd name="connsiteY0" fmla="*/ 473104 h 3470255"/>
                      <a:gd name="connsiteX1" fmla="*/ 473104 w 2838565"/>
                      <a:gd name="connsiteY1" fmla="*/ 0 h 3470255"/>
                      <a:gd name="connsiteX2" fmla="*/ 473094 w 2838565"/>
                      <a:gd name="connsiteY2" fmla="*/ 0 h 3470255"/>
                      <a:gd name="connsiteX3" fmla="*/ 473094 w 2838565"/>
                      <a:gd name="connsiteY3" fmla="*/ 0 h 3470255"/>
                      <a:gd name="connsiteX4" fmla="*/ 1182735 w 2838565"/>
                      <a:gd name="connsiteY4" fmla="*/ 0 h 3470255"/>
                      <a:gd name="connsiteX5" fmla="*/ 2365461 w 2838565"/>
                      <a:gd name="connsiteY5" fmla="*/ 0 h 3470255"/>
                      <a:gd name="connsiteX6" fmla="*/ 2838565 w 2838565"/>
                      <a:gd name="connsiteY6" fmla="*/ 473104 h 3470255"/>
                      <a:gd name="connsiteX7" fmla="*/ 2838565 w 2838565"/>
                      <a:gd name="connsiteY7" fmla="*/ 578376 h 3470255"/>
                      <a:gd name="connsiteX8" fmla="*/ 2838565 w 2838565"/>
                      <a:gd name="connsiteY8" fmla="*/ 578376 h 3470255"/>
                      <a:gd name="connsiteX9" fmla="*/ 2838565 w 2838565"/>
                      <a:gd name="connsiteY9" fmla="*/ 1445940 h 3470255"/>
                      <a:gd name="connsiteX10" fmla="*/ 2838565 w 2838565"/>
                      <a:gd name="connsiteY10" fmla="*/ 2997151 h 3470255"/>
                      <a:gd name="connsiteX11" fmla="*/ 2365461 w 2838565"/>
                      <a:gd name="connsiteY11" fmla="*/ 3470255 h 3470255"/>
                      <a:gd name="connsiteX12" fmla="*/ 1182735 w 2838565"/>
                      <a:gd name="connsiteY12" fmla="*/ 3470255 h 3470255"/>
                      <a:gd name="connsiteX13" fmla="*/ 473094 w 2838565"/>
                      <a:gd name="connsiteY13" fmla="*/ 3470255 h 3470255"/>
                      <a:gd name="connsiteX14" fmla="*/ 473094 w 2838565"/>
                      <a:gd name="connsiteY14" fmla="*/ 3470255 h 3470255"/>
                      <a:gd name="connsiteX15" fmla="*/ 473104 w 2838565"/>
                      <a:gd name="connsiteY15" fmla="*/ 3470255 h 3470255"/>
                      <a:gd name="connsiteX16" fmla="*/ 0 w 2838565"/>
                      <a:gd name="connsiteY16" fmla="*/ 2997151 h 3470255"/>
                      <a:gd name="connsiteX17" fmla="*/ 0 w 2838565"/>
                      <a:gd name="connsiteY17" fmla="*/ 1445940 h 3470255"/>
                      <a:gd name="connsiteX18" fmla="*/ -1797237 w 2838565"/>
                      <a:gd name="connsiteY18" fmla="*/ 1476142 h 3470255"/>
                      <a:gd name="connsiteX19" fmla="*/ 0 w 2838565"/>
                      <a:gd name="connsiteY19" fmla="*/ 578376 h 3470255"/>
                      <a:gd name="connsiteX20" fmla="*/ 0 w 2838565"/>
                      <a:gd name="connsiteY20" fmla="*/ 473104 h 3470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38565" h="3470255" fill="none" extrusionOk="0">
                        <a:moveTo>
                          <a:pt x="0" y="473104"/>
                        </a:moveTo>
                        <a:cubicBezTo>
                          <a:pt x="-25509" y="252312"/>
                          <a:pt x="175048" y="1961"/>
                          <a:pt x="473104" y="0"/>
                        </a:cubicBezTo>
                        <a:cubicBezTo>
                          <a:pt x="473101" y="-1"/>
                          <a:pt x="473096" y="0"/>
                          <a:pt x="473094" y="0"/>
                        </a:cubicBezTo>
                        <a:lnTo>
                          <a:pt x="473094" y="0"/>
                        </a:lnTo>
                        <a:cubicBezTo>
                          <a:pt x="811805" y="16165"/>
                          <a:pt x="976620" y="17550"/>
                          <a:pt x="1182735" y="0"/>
                        </a:cubicBezTo>
                        <a:cubicBezTo>
                          <a:pt x="1418243" y="-10624"/>
                          <a:pt x="1864094" y="23381"/>
                          <a:pt x="2365461" y="0"/>
                        </a:cubicBezTo>
                        <a:cubicBezTo>
                          <a:pt x="2611401" y="30810"/>
                          <a:pt x="2826237" y="195459"/>
                          <a:pt x="2838565" y="473104"/>
                        </a:cubicBezTo>
                        <a:cubicBezTo>
                          <a:pt x="2829370" y="524818"/>
                          <a:pt x="2837179" y="531664"/>
                          <a:pt x="2838565" y="578376"/>
                        </a:cubicBezTo>
                        <a:lnTo>
                          <a:pt x="2838565" y="578376"/>
                        </a:lnTo>
                        <a:cubicBezTo>
                          <a:pt x="2912767" y="684321"/>
                          <a:pt x="2910277" y="1326648"/>
                          <a:pt x="2838565" y="1445940"/>
                        </a:cubicBezTo>
                        <a:cubicBezTo>
                          <a:pt x="2772677" y="1810482"/>
                          <a:pt x="2827465" y="2495121"/>
                          <a:pt x="2838565" y="2997151"/>
                        </a:cubicBezTo>
                        <a:cubicBezTo>
                          <a:pt x="2849007" y="3250596"/>
                          <a:pt x="2631175" y="3462571"/>
                          <a:pt x="2365461" y="3470255"/>
                        </a:cubicBezTo>
                        <a:cubicBezTo>
                          <a:pt x="1802851" y="3557052"/>
                          <a:pt x="1603764" y="3400144"/>
                          <a:pt x="1182735" y="3470255"/>
                        </a:cubicBezTo>
                        <a:cubicBezTo>
                          <a:pt x="1022937" y="3484129"/>
                          <a:pt x="588654" y="3530560"/>
                          <a:pt x="473094" y="3470255"/>
                        </a:cubicBezTo>
                        <a:lnTo>
                          <a:pt x="473094" y="3470255"/>
                        </a:lnTo>
                        <a:cubicBezTo>
                          <a:pt x="473099" y="3470256"/>
                          <a:pt x="473101" y="3470255"/>
                          <a:pt x="473104" y="3470255"/>
                        </a:cubicBezTo>
                        <a:cubicBezTo>
                          <a:pt x="253773" y="3482289"/>
                          <a:pt x="-7659" y="3233470"/>
                          <a:pt x="0" y="2997151"/>
                        </a:cubicBezTo>
                        <a:cubicBezTo>
                          <a:pt x="70360" y="2246972"/>
                          <a:pt x="-123933" y="2006057"/>
                          <a:pt x="0" y="1445940"/>
                        </a:cubicBezTo>
                        <a:cubicBezTo>
                          <a:pt x="-734527" y="1323681"/>
                          <a:pt x="-1265106" y="1446391"/>
                          <a:pt x="-1797237" y="1476142"/>
                        </a:cubicBezTo>
                        <a:cubicBezTo>
                          <a:pt x="-1143133" y="1011241"/>
                          <a:pt x="-419574" y="671416"/>
                          <a:pt x="0" y="578376"/>
                        </a:cubicBezTo>
                        <a:cubicBezTo>
                          <a:pt x="-2184" y="551939"/>
                          <a:pt x="-8176" y="514999"/>
                          <a:pt x="0" y="473104"/>
                        </a:cubicBezTo>
                        <a:close/>
                      </a:path>
                      <a:path w="2838565" h="3470255" stroke="0" extrusionOk="0">
                        <a:moveTo>
                          <a:pt x="0" y="473104"/>
                        </a:moveTo>
                        <a:cubicBezTo>
                          <a:pt x="-26706" y="195343"/>
                          <a:pt x="191332" y="7688"/>
                          <a:pt x="473104" y="0"/>
                        </a:cubicBezTo>
                        <a:cubicBezTo>
                          <a:pt x="473101" y="1"/>
                          <a:pt x="473096" y="-1"/>
                          <a:pt x="473094" y="0"/>
                        </a:cubicBezTo>
                        <a:lnTo>
                          <a:pt x="473094" y="0"/>
                        </a:lnTo>
                        <a:cubicBezTo>
                          <a:pt x="736033" y="-1526"/>
                          <a:pt x="853831" y="52250"/>
                          <a:pt x="1182735" y="0"/>
                        </a:cubicBezTo>
                        <a:cubicBezTo>
                          <a:pt x="1624701" y="-61166"/>
                          <a:pt x="1987528" y="34483"/>
                          <a:pt x="2365461" y="0"/>
                        </a:cubicBezTo>
                        <a:cubicBezTo>
                          <a:pt x="2656289" y="3504"/>
                          <a:pt x="2858498" y="170794"/>
                          <a:pt x="2838565" y="473104"/>
                        </a:cubicBezTo>
                        <a:cubicBezTo>
                          <a:pt x="2836005" y="509215"/>
                          <a:pt x="2846092" y="530937"/>
                          <a:pt x="2838565" y="578376"/>
                        </a:cubicBezTo>
                        <a:lnTo>
                          <a:pt x="2838565" y="578376"/>
                        </a:lnTo>
                        <a:cubicBezTo>
                          <a:pt x="2804857" y="874459"/>
                          <a:pt x="2875745" y="1208141"/>
                          <a:pt x="2838565" y="1445940"/>
                        </a:cubicBezTo>
                        <a:cubicBezTo>
                          <a:pt x="2862370" y="2155634"/>
                          <a:pt x="2734688" y="2749315"/>
                          <a:pt x="2838565" y="2997151"/>
                        </a:cubicBezTo>
                        <a:cubicBezTo>
                          <a:pt x="2795121" y="3251412"/>
                          <a:pt x="2663218" y="3500080"/>
                          <a:pt x="2365461" y="3470255"/>
                        </a:cubicBezTo>
                        <a:cubicBezTo>
                          <a:pt x="2138099" y="3417376"/>
                          <a:pt x="1773961" y="3439504"/>
                          <a:pt x="1182735" y="3470255"/>
                        </a:cubicBezTo>
                        <a:cubicBezTo>
                          <a:pt x="926175" y="3455468"/>
                          <a:pt x="559540" y="3452850"/>
                          <a:pt x="473094" y="3470255"/>
                        </a:cubicBezTo>
                        <a:lnTo>
                          <a:pt x="473094" y="3470255"/>
                        </a:lnTo>
                        <a:cubicBezTo>
                          <a:pt x="473099" y="3470255"/>
                          <a:pt x="473103" y="3470255"/>
                          <a:pt x="473104" y="3470255"/>
                        </a:cubicBezTo>
                        <a:cubicBezTo>
                          <a:pt x="194217" y="3473145"/>
                          <a:pt x="-11462" y="3250530"/>
                          <a:pt x="0" y="2997151"/>
                        </a:cubicBezTo>
                        <a:cubicBezTo>
                          <a:pt x="103591" y="2760193"/>
                          <a:pt x="-114069" y="2086385"/>
                          <a:pt x="0" y="1445940"/>
                        </a:cubicBezTo>
                        <a:cubicBezTo>
                          <a:pt x="-848322" y="1480862"/>
                          <a:pt x="-1226038" y="1564843"/>
                          <a:pt x="-1797237" y="1476142"/>
                        </a:cubicBezTo>
                        <a:cubicBezTo>
                          <a:pt x="-1036052" y="1168184"/>
                          <a:pt x="-835769" y="975959"/>
                          <a:pt x="0" y="578376"/>
                        </a:cubicBezTo>
                        <a:cubicBezTo>
                          <a:pt x="4726" y="562939"/>
                          <a:pt x="4944" y="503183"/>
                          <a:pt x="0" y="473104"/>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 name="TextBox 247">
            <a:extLst>
              <a:ext uri="{FF2B5EF4-FFF2-40B4-BE49-F238E27FC236}">
                <a16:creationId xmlns:a16="http://schemas.microsoft.com/office/drawing/2014/main" id="{4FA2C3F1-44DC-4F2E-8853-8D22751AE4D4}"/>
              </a:ext>
            </a:extLst>
          </p:cNvPr>
          <p:cNvSpPr txBox="1"/>
          <p:nvPr/>
        </p:nvSpPr>
        <p:spPr>
          <a:xfrm>
            <a:off x="8550973" y="4917983"/>
            <a:ext cx="2996675" cy="646331"/>
          </a:xfrm>
          <a:prstGeom prst="rect">
            <a:avLst/>
          </a:prstGeom>
          <a:noFill/>
        </p:spPr>
        <p:txBody>
          <a:bodyPr wrap="square" rtlCol="0">
            <a:spAutoFit/>
          </a:bodyPr>
          <a:lstStyle/>
          <a:p>
            <a:pPr algn="ctr"/>
            <a:r>
              <a:rPr lang="en-US" i="1" dirty="0">
                <a:solidFill>
                  <a:schemeClr val="bg1"/>
                </a:solidFill>
              </a:rPr>
              <a:t>better at discriminating  explicit patterns</a:t>
            </a:r>
            <a:endParaRPr lang="en-GB" i="1" dirty="0">
              <a:solidFill>
                <a:schemeClr val="bg1"/>
              </a:solidFill>
            </a:endParaRPr>
          </a:p>
        </p:txBody>
      </p:sp>
      <p:pic>
        <p:nvPicPr>
          <p:cNvPr id="249" name="Picture 248" descr="Shape, arrow&#10;&#10;Description automatically generated">
            <a:extLst>
              <a:ext uri="{FF2B5EF4-FFF2-40B4-BE49-F238E27FC236}">
                <a16:creationId xmlns:a16="http://schemas.microsoft.com/office/drawing/2014/main" id="{196A8565-F2DD-472F-BC17-65B8E22C919B}"/>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0192221" y="3859060"/>
            <a:ext cx="1094217" cy="778870"/>
          </a:xfrm>
          <a:prstGeom prst="rect">
            <a:avLst/>
          </a:prstGeom>
        </p:spPr>
      </p:pic>
      <p:pic>
        <p:nvPicPr>
          <p:cNvPr id="252" name="Picture 251" descr="Shape, arrow&#10;&#10;Description automatically generated">
            <a:extLst>
              <a:ext uri="{FF2B5EF4-FFF2-40B4-BE49-F238E27FC236}">
                <a16:creationId xmlns:a16="http://schemas.microsoft.com/office/drawing/2014/main" id="{5920C6AB-6C4E-4CDE-A784-EC2681936548}"/>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8866660" y="2826223"/>
            <a:ext cx="1078785" cy="756787"/>
          </a:xfrm>
          <a:prstGeom prst="rect">
            <a:avLst/>
          </a:prstGeom>
        </p:spPr>
      </p:pic>
      <p:sp>
        <p:nvSpPr>
          <p:cNvPr id="253" name="TextBox 252">
            <a:extLst>
              <a:ext uri="{FF2B5EF4-FFF2-40B4-BE49-F238E27FC236}">
                <a16:creationId xmlns:a16="http://schemas.microsoft.com/office/drawing/2014/main" id="{A509AA9E-6ADA-4092-8593-5D170E32A708}"/>
              </a:ext>
            </a:extLst>
          </p:cNvPr>
          <p:cNvSpPr txBox="1"/>
          <p:nvPr/>
        </p:nvSpPr>
        <p:spPr>
          <a:xfrm>
            <a:off x="10214814" y="2969922"/>
            <a:ext cx="1212278" cy="400110"/>
          </a:xfrm>
          <a:prstGeom prst="rect">
            <a:avLst/>
          </a:prstGeom>
          <a:noFill/>
        </p:spPr>
        <p:txBody>
          <a:bodyPr wrap="square" rtlCol="0">
            <a:spAutoFit/>
          </a:bodyPr>
          <a:lstStyle/>
          <a:p>
            <a:pPr algn="ctr"/>
            <a:r>
              <a:rPr lang="en-US" sz="2000" i="1" dirty="0">
                <a:solidFill>
                  <a:srgbClr val="C00000"/>
                </a:solidFill>
              </a:rPr>
              <a:t>kicking</a:t>
            </a:r>
            <a:endParaRPr lang="en-GB" sz="2000" i="1" dirty="0">
              <a:solidFill>
                <a:srgbClr val="C00000"/>
              </a:solidFill>
            </a:endParaRPr>
          </a:p>
        </p:txBody>
      </p:sp>
      <p:sp>
        <p:nvSpPr>
          <p:cNvPr id="254" name="TextBox 253">
            <a:extLst>
              <a:ext uri="{FF2B5EF4-FFF2-40B4-BE49-F238E27FC236}">
                <a16:creationId xmlns:a16="http://schemas.microsoft.com/office/drawing/2014/main" id="{D109F6D8-4652-4B08-8923-527C0B389FD0}"/>
              </a:ext>
            </a:extLst>
          </p:cNvPr>
          <p:cNvSpPr txBox="1"/>
          <p:nvPr/>
        </p:nvSpPr>
        <p:spPr>
          <a:xfrm>
            <a:off x="8641882" y="4048440"/>
            <a:ext cx="1515587" cy="400110"/>
          </a:xfrm>
          <a:prstGeom prst="rect">
            <a:avLst/>
          </a:prstGeom>
          <a:noFill/>
        </p:spPr>
        <p:txBody>
          <a:bodyPr wrap="square" rtlCol="0">
            <a:spAutoFit/>
          </a:bodyPr>
          <a:lstStyle/>
          <a:p>
            <a:pPr algn="ctr"/>
            <a:r>
              <a:rPr lang="en-US" sz="2000" i="1" dirty="0">
                <a:solidFill>
                  <a:srgbClr val="C00000"/>
                </a:solidFill>
              </a:rPr>
              <a:t>punching</a:t>
            </a:r>
            <a:endParaRPr lang="en-GB" sz="2000" i="1" dirty="0">
              <a:solidFill>
                <a:srgbClr val="C00000"/>
              </a:solidFill>
            </a:endParaRPr>
          </a:p>
        </p:txBody>
      </p:sp>
      <p:sp>
        <p:nvSpPr>
          <p:cNvPr id="255" name="Oval 254">
            <a:extLst>
              <a:ext uri="{FF2B5EF4-FFF2-40B4-BE49-F238E27FC236}">
                <a16:creationId xmlns:a16="http://schemas.microsoft.com/office/drawing/2014/main" id="{2487718A-048C-4CA9-B270-B5B93AF8F049}"/>
              </a:ext>
            </a:extLst>
          </p:cNvPr>
          <p:cNvSpPr/>
          <p:nvPr/>
        </p:nvSpPr>
        <p:spPr>
          <a:xfrm>
            <a:off x="10653517" y="3833812"/>
            <a:ext cx="388883" cy="188148"/>
          </a:xfrm>
          <a:prstGeom prst="ellipse">
            <a:avLst/>
          </a:prstGeom>
          <a:noFill/>
          <a:ln w="190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6" name="Oval 255">
            <a:extLst>
              <a:ext uri="{FF2B5EF4-FFF2-40B4-BE49-F238E27FC236}">
                <a16:creationId xmlns:a16="http://schemas.microsoft.com/office/drawing/2014/main" id="{7364AAB6-9DB8-4CEB-B041-0B987B7ECDE6}"/>
              </a:ext>
            </a:extLst>
          </p:cNvPr>
          <p:cNvSpPr/>
          <p:nvPr/>
        </p:nvSpPr>
        <p:spPr>
          <a:xfrm rot="1136879">
            <a:off x="9370386" y="3082562"/>
            <a:ext cx="388883" cy="188148"/>
          </a:xfrm>
          <a:prstGeom prst="ellipse">
            <a:avLst/>
          </a:prstGeom>
          <a:noFill/>
          <a:ln w="190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0" name="Picture 4">
            <a:extLst>
              <a:ext uri="{FF2B5EF4-FFF2-40B4-BE49-F238E27FC236}">
                <a16:creationId xmlns:a16="http://schemas.microsoft.com/office/drawing/2014/main" id="{DA8A6560-9AC1-45B9-9FE9-9943C7D6333A}"/>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354334" y="287302"/>
            <a:ext cx="2568312" cy="1236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31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3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4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4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4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4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4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4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4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4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4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5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51"/>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52"/>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53"/>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54"/>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55"/>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56"/>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57"/>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58"/>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59"/>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60"/>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61"/>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62"/>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63"/>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64"/>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65"/>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66"/>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67"/>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68"/>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169"/>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170"/>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171"/>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172"/>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173"/>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174"/>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75"/>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176"/>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77"/>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78"/>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179"/>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80"/>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181"/>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182"/>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83"/>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184"/>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185"/>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186"/>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187"/>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188"/>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189"/>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190"/>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191"/>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202"/>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203"/>
                                        </p:tgtEl>
                                        <p:attrNameLst>
                                          <p:attrName>style.visibility</p:attrName>
                                        </p:attrNameLst>
                                      </p:cBhvr>
                                      <p:to>
                                        <p:strVal val="visible"/>
                                      </p:to>
                                    </p:set>
                                  </p:childTnLst>
                                </p:cTn>
                              </p:par>
                              <p:par>
                                <p:cTn id="149" presetID="1" presetClass="entr" presetSubtype="0" fill="hold" nodeType="withEffect">
                                  <p:stCondLst>
                                    <p:cond delay="0"/>
                                  </p:stCondLst>
                                  <p:childTnLst>
                                    <p:set>
                                      <p:cBhvr>
                                        <p:cTn id="150" dur="1" fill="hold">
                                          <p:stCondLst>
                                            <p:cond delay="0"/>
                                          </p:stCondLst>
                                        </p:cTn>
                                        <p:tgtEl>
                                          <p:spTgt spid="204"/>
                                        </p:tgtEl>
                                        <p:attrNameLst>
                                          <p:attrName>style.visibility</p:attrName>
                                        </p:attrNameLst>
                                      </p:cBhvr>
                                      <p:to>
                                        <p:strVal val="visible"/>
                                      </p:to>
                                    </p:set>
                                  </p:childTnLst>
                                </p:cTn>
                              </p:par>
                              <p:par>
                                <p:cTn id="151" presetID="1" presetClass="entr" presetSubtype="0" fill="hold" nodeType="withEffect">
                                  <p:stCondLst>
                                    <p:cond delay="0"/>
                                  </p:stCondLst>
                                  <p:childTnLst>
                                    <p:set>
                                      <p:cBhvr>
                                        <p:cTn id="152" dur="1" fill="hold">
                                          <p:stCondLst>
                                            <p:cond delay="0"/>
                                          </p:stCondLst>
                                        </p:cTn>
                                        <p:tgtEl>
                                          <p:spTgt spid="205"/>
                                        </p:tgtEl>
                                        <p:attrNameLst>
                                          <p:attrName>style.visibility</p:attrName>
                                        </p:attrNameLst>
                                      </p:cBhvr>
                                      <p:to>
                                        <p:strVal val="visible"/>
                                      </p:to>
                                    </p:set>
                                  </p:childTnLst>
                                </p:cTn>
                              </p:par>
                              <p:par>
                                <p:cTn id="153" presetID="1" presetClass="entr" presetSubtype="0" fill="hold" nodeType="withEffect">
                                  <p:stCondLst>
                                    <p:cond delay="0"/>
                                  </p:stCondLst>
                                  <p:childTnLst>
                                    <p:set>
                                      <p:cBhvr>
                                        <p:cTn id="154" dur="1" fill="hold">
                                          <p:stCondLst>
                                            <p:cond delay="0"/>
                                          </p:stCondLst>
                                        </p:cTn>
                                        <p:tgtEl>
                                          <p:spTgt spid="206"/>
                                        </p:tgtEl>
                                        <p:attrNameLst>
                                          <p:attrName>style.visibility</p:attrName>
                                        </p:attrNameLst>
                                      </p:cBhvr>
                                      <p:to>
                                        <p:strVal val="visible"/>
                                      </p:to>
                                    </p:set>
                                  </p:childTnLst>
                                </p:cTn>
                              </p:par>
                              <p:par>
                                <p:cTn id="155" presetID="1" presetClass="entr" presetSubtype="0" fill="hold" nodeType="withEffect">
                                  <p:stCondLst>
                                    <p:cond delay="0"/>
                                  </p:stCondLst>
                                  <p:childTnLst>
                                    <p:set>
                                      <p:cBhvr>
                                        <p:cTn id="156" dur="1" fill="hold">
                                          <p:stCondLst>
                                            <p:cond delay="0"/>
                                          </p:stCondLst>
                                        </p:cTn>
                                        <p:tgtEl>
                                          <p:spTgt spid="207"/>
                                        </p:tgtEl>
                                        <p:attrNameLst>
                                          <p:attrName>style.visibility</p:attrName>
                                        </p:attrNameLst>
                                      </p:cBhvr>
                                      <p:to>
                                        <p:strVal val="visible"/>
                                      </p:to>
                                    </p:set>
                                  </p:childTnLst>
                                </p:cTn>
                              </p:par>
                              <p:par>
                                <p:cTn id="157" presetID="1" presetClass="entr" presetSubtype="0" fill="hold" nodeType="withEffect">
                                  <p:stCondLst>
                                    <p:cond delay="0"/>
                                  </p:stCondLst>
                                  <p:childTnLst>
                                    <p:set>
                                      <p:cBhvr>
                                        <p:cTn id="158" dur="1" fill="hold">
                                          <p:stCondLst>
                                            <p:cond delay="0"/>
                                          </p:stCondLst>
                                        </p:cTn>
                                        <p:tgtEl>
                                          <p:spTgt spid="208"/>
                                        </p:tgtEl>
                                        <p:attrNameLst>
                                          <p:attrName>style.visibility</p:attrName>
                                        </p:attrNameLst>
                                      </p:cBhvr>
                                      <p:to>
                                        <p:strVal val="visible"/>
                                      </p:to>
                                    </p:set>
                                  </p:childTnLst>
                                </p:cTn>
                              </p:par>
                              <p:par>
                                <p:cTn id="159" presetID="1" presetClass="entr" presetSubtype="0" fill="hold" nodeType="withEffect">
                                  <p:stCondLst>
                                    <p:cond delay="0"/>
                                  </p:stCondLst>
                                  <p:childTnLst>
                                    <p:set>
                                      <p:cBhvr>
                                        <p:cTn id="160" dur="1" fill="hold">
                                          <p:stCondLst>
                                            <p:cond delay="0"/>
                                          </p:stCondLst>
                                        </p:cTn>
                                        <p:tgtEl>
                                          <p:spTgt spid="209"/>
                                        </p:tgtEl>
                                        <p:attrNameLst>
                                          <p:attrName>style.visibility</p:attrName>
                                        </p:attrNameLst>
                                      </p:cBhvr>
                                      <p:to>
                                        <p:strVal val="visible"/>
                                      </p:to>
                                    </p:set>
                                  </p:childTnLst>
                                </p:cTn>
                              </p:par>
                              <p:par>
                                <p:cTn id="161" presetID="1" presetClass="entr" presetSubtype="0" fill="hold" nodeType="withEffect">
                                  <p:stCondLst>
                                    <p:cond delay="0"/>
                                  </p:stCondLst>
                                  <p:childTnLst>
                                    <p:set>
                                      <p:cBhvr>
                                        <p:cTn id="162" dur="1" fill="hold">
                                          <p:stCondLst>
                                            <p:cond delay="0"/>
                                          </p:stCondLst>
                                        </p:cTn>
                                        <p:tgtEl>
                                          <p:spTgt spid="210"/>
                                        </p:tgtEl>
                                        <p:attrNameLst>
                                          <p:attrName>style.visibility</p:attrName>
                                        </p:attrNameLst>
                                      </p:cBhvr>
                                      <p:to>
                                        <p:strVal val="visible"/>
                                      </p:to>
                                    </p:set>
                                  </p:childTnLst>
                                </p:cTn>
                              </p:par>
                              <p:par>
                                <p:cTn id="163" presetID="1" presetClass="entr" presetSubtype="0" fill="hold" nodeType="withEffect">
                                  <p:stCondLst>
                                    <p:cond delay="0"/>
                                  </p:stCondLst>
                                  <p:childTnLst>
                                    <p:set>
                                      <p:cBhvr>
                                        <p:cTn id="164" dur="1" fill="hold">
                                          <p:stCondLst>
                                            <p:cond delay="0"/>
                                          </p:stCondLst>
                                        </p:cTn>
                                        <p:tgtEl>
                                          <p:spTgt spid="211"/>
                                        </p:tgtEl>
                                        <p:attrNameLst>
                                          <p:attrName>style.visibility</p:attrName>
                                        </p:attrNameLst>
                                      </p:cBhvr>
                                      <p:to>
                                        <p:strVal val="visible"/>
                                      </p:to>
                                    </p:set>
                                  </p:childTnLst>
                                </p:cTn>
                              </p:par>
                              <p:par>
                                <p:cTn id="165" presetID="1" presetClass="entr" presetSubtype="0" fill="hold" nodeType="withEffect">
                                  <p:stCondLst>
                                    <p:cond delay="0"/>
                                  </p:stCondLst>
                                  <p:childTnLst>
                                    <p:set>
                                      <p:cBhvr>
                                        <p:cTn id="166" dur="1" fill="hold">
                                          <p:stCondLst>
                                            <p:cond delay="0"/>
                                          </p:stCondLst>
                                        </p:cTn>
                                        <p:tgtEl>
                                          <p:spTgt spid="212"/>
                                        </p:tgtEl>
                                        <p:attrNameLst>
                                          <p:attrName>style.visibility</p:attrName>
                                        </p:attrNameLst>
                                      </p:cBhvr>
                                      <p:to>
                                        <p:strVal val="visible"/>
                                      </p:to>
                                    </p:set>
                                  </p:childTnLst>
                                </p:cTn>
                              </p:par>
                              <p:par>
                                <p:cTn id="167" presetID="1" presetClass="entr" presetSubtype="0" fill="hold" nodeType="withEffect">
                                  <p:stCondLst>
                                    <p:cond delay="0"/>
                                  </p:stCondLst>
                                  <p:childTnLst>
                                    <p:set>
                                      <p:cBhvr>
                                        <p:cTn id="168" dur="1" fill="hold">
                                          <p:stCondLst>
                                            <p:cond delay="0"/>
                                          </p:stCondLst>
                                        </p:cTn>
                                        <p:tgtEl>
                                          <p:spTgt spid="213"/>
                                        </p:tgtEl>
                                        <p:attrNameLst>
                                          <p:attrName>style.visibility</p:attrName>
                                        </p:attrNameLst>
                                      </p:cBhvr>
                                      <p:to>
                                        <p:strVal val="visible"/>
                                      </p:to>
                                    </p:set>
                                  </p:childTnLst>
                                </p:cTn>
                              </p:par>
                              <p:par>
                                <p:cTn id="169" presetID="1" presetClass="entr" presetSubtype="0" fill="hold" nodeType="withEffect">
                                  <p:stCondLst>
                                    <p:cond delay="0"/>
                                  </p:stCondLst>
                                  <p:childTnLst>
                                    <p:set>
                                      <p:cBhvr>
                                        <p:cTn id="170" dur="1" fill="hold">
                                          <p:stCondLst>
                                            <p:cond delay="0"/>
                                          </p:stCondLst>
                                        </p:cTn>
                                        <p:tgtEl>
                                          <p:spTgt spid="214"/>
                                        </p:tgtEl>
                                        <p:attrNameLst>
                                          <p:attrName>style.visibility</p:attrName>
                                        </p:attrNameLst>
                                      </p:cBhvr>
                                      <p:to>
                                        <p:strVal val="visible"/>
                                      </p:to>
                                    </p:set>
                                  </p:childTnLst>
                                </p:cTn>
                              </p:par>
                              <p:par>
                                <p:cTn id="171" presetID="1" presetClass="entr" presetSubtype="0" fill="hold" nodeType="withEffect">
                                  <p:stCondLst>
                                    <p:cond delay="0"/>
                                  </p:stCondLst>
                                  <p:childTnLst>
                                    <p:set>
                                      <p:cBhvr>
                                        <p:cTn id="172" dur="1" fill="hold">
                                          <p:stCondLst>
                                            <p:cond delay="0"/>
                                          </p:stCondLst>
                                        </p:cTn>
                                        <p:tgtEl>
                                          <p:spTgt spid="215"/>
                                        </p:tgtEl>
                                        <p:attrNameLst>
                                          <p:attrName>style.visibility</p:attrName>
                                        </p:attrNameLst>
                                      </p:cBhvr>
                                      <p:to>
                                        <p:strVal val="visible"/>
                                      </p:to>
                                    </p:set>
                                  </p:childTnLst>
                                </p:cTn>
                              </p:par>
                              <p:par>
                                <p:cTn id="173" presetID="1" presetClass="entr" presetSubtype="0" fill="hold" nodeType="withEffect">
                                  <p:stCondLst>
                                    <p:cond delay="0"/>
                                  </p:stCondLst>
                                  <p:childTnLst>
                                    <p:set>
                                      <p:cBhvr>
                                        <p:cTn id="174" dur="1" fill="hold">
                                          <p:stCondLst>
                                            <p:cond delay="0"/>
                                          </p:stCondLst>
                                        </p:cTn>
                                        <p:tgtEl>
                                          <p:spTgt spid="216"/>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217"/>
                                        </p:tgtEl>
                                        <p:attrNameLst>
                                          <p:attrName>style.visibility</p:attrName>
                                        </p:attrNameLst>
                                      </p:cBhvr>
                                      <p:to>
                                        <p:strVal val="visible"/>
                                      </p:to>
                                    </p:set>
                                  </p:childTnLst>
                                </p:cTn>
                              </p:par>
                              <p:par>
                                <p:cTn id="177" presetID="1" presetClass="entr" presetSubtype="0" fill="hold" nodeType="withEffect">
                                  <p:stCondLst>
                                    <p:cond delay="0"/>
                                  </p:stCondLst>
                                  <p:childTnLst>
                                    <p:set>
                                      <p:cBhvr>
                                        <p:cTn id="178" dur="1" fill="hold">
                                          <p:stCondLst>
                                            <p:cond delay="0"/>
                                          </p:stCondLst>
                                        </p:cTn>
                                        <p:tgtEl>
                                          <p:spTgt spid="218"/>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219"/>
                                        </p:tgtEl>
                                        <p:attrNameLst>
                                          <p:attrName>style.visibility</p:attrName>
                                        </p:attrNameLst>
                                      </p:cBhvr>
                                      <p:to>
                                        <p:strVal val="visible"/>
                                      </p:to>
                                    </p:set>
                                  </p:childTnLst>
                                </p:cTn>
                              </p:par>
                              <p:par>
                                <p:cTn id="181" presetID="1" presetClass="entr" presetSubtype="0" fill="hold" nodeType="withEffect">
                                  <p:stCondLst>
                                    <p:cond delay="0"/>
                                  </p:stCondLst>
                                  <p:childTnLst>
                                    <p:set>
                                      <p:cBhvr>
                                        <p:cTn id="182" dur="1" fill="hold">
                                          <p:stCondLst>
                                            <p:cond delay="0"/>
                                          </p:stCondLst>
                                        </p:cTn>
                                        <p:tgtEl>
                                          <p:spTgt spid="220"/>
                                        </p:tgtEl>
                                        <p:attrNameLst>
                                          <p:attrName>style.visibility</p:attrName>
                                        </p:attrNameLst>
                                      </p:cBhvr>
                                      <p:to>
                                        <p:strVal val="visible"/>
                                      </p:to>
                                    </p:set>
                                  </p:childTnLst>
                                </p:cTn>
                              </p:par>
                              <p:par>
                                <p:cTn id="183" presetID="1" presetClass="entr" presetSubtype="0" fill="hold" grpId="0" nodeType="withEffect">
                                  <p:stCondLst>
                                    <p:cond delay="0"/>
                                  </p:stCondLst>
                                  <p:childTnLst>
                                    <p:set>
                                      <p:cBhvr>
                                        <p:cTn id="184" dur="1" fill="hold">
                                          <p:stCondLst>
                                            <p:cond delay="0"/>
                                          </p:stCondLst>
                                        </p:cTn>
                                        <p:tgtEl>
                                          <p:spTgt spid="221"/>
                                        </p:tgtEl>
                                        <p:attrNameLst>
                                          <p:attrName>style.visibility</p:attrName>
                                        </p:attrNameLst>
                                      </p:cBhvr>
                                      <p:to>
                                        <p:strVal val="visible"/>
                                      </p:to>
                                    </p:set>
                                  </p:childTnLst>
                                </p:cTn>
                              </p:par>
                              <p:par>
                                <p:cTn id="185" presetID="1" presetClass="entr" presetSubtype="0" fill="hold" nodeType="withEffect">
                                  <p:stCondLst>
                                    <p:cond delay="0"/>
                                  </p:stCondLst>
                                  <p:childTnLst>
                                    <p:set>
                                      <p:cBhvr>
                                        <p:cTn id="186" dur="1" fill="hold">
                                          <p:stCondLst>
                                            <p:cond delay="0"/>
                                          </p:stCondLst>
                                        </p:cTn>
                                        <p:tgtEl>
                                          <p:spTgt spid="222"/>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223"/>
                                        </p:tgtEl>
                                        <p:attrNameLst>
                                          <p:attrName>style.visibility</p:attrName>
                                        </p:attrNameLst>
                                      </p:cBhvr>
                                      <p:to>
                                        <p:strVal val="visible"/>
                                      </p:to>
                                    </p:set>
                                  </p:childTnLst>
                                </p:cTn>
                              </p:par>
                              <p:par>
                                <p:cTn id="189" presetID="1" presetClass="entr" presetSubtype="0" fill="hold" nodeType="withEffect">
                                  <p:stCondLst>
                                    <p:cond delay="0"/>
                                  </p:stCondLst>
                                  <p:childTnLst>
                                    <p:set>
                                      <p:cBhvr>
                                        <p:cTn id="190" dur="1" fill="hold">
                                          <p:stCondLst>
                                            <p:cond delay="0"/>
                                          </p:stCondLst>
                                        </p:cTn>
                                        <p:tgtEl>
                                          <p:spTgt spid="224"/>
                                        </p:tgtEl>
                                        <p:attrNameLst>
                                          <p:attrName>style.visibility</p:attrName>
                                        </p:attrNameLst>
                                      </p:cBhvr>
                                      <p:to>
                                        <p:strVal val="visible"/>
                                      </p:to>
                                    </p:set>
                                  </p:childTnLst>
                                </p:cTn>
                              </p:par>
                              <p:par>
                                <p:cTn id="191" presetID="1" presetClass="entr" presetSubtype="0" fill="hold" grpId="0" nodeType="withEffect">
                                  <p:stCondLst>
                                    <p:cond delay="0"/>
                                  </p:stCondLst>
                                  <p:childTnLst>
                                    <p:set>
                                      <p:cBhvr>
                                        <p:cTn id="192" dur="1" fill="hold">
                                          <p:stCondLst>
                                            <p:cond delay="0"/>
                                          </p:stCondLst>
                                        </p:cTn>
                                        <p:tgtEl>
                                          <p:spTgt spid="225"/>
                                        </p:tgtEl>
                                        <p:attrNameLst>
                                          <p:attrName>style.visibility</p:attrName>
                                        </p:attrNameLst>
                                      </p:cBhvr>
                                      <p:to>
                                        <p:strVal val="visible"/>
                                      </p:to>
                                    </p:set>
                                  </p:childTnLst>
                                </p:cTn>
                              </p:par>
                              <p:par>
                                <p:cTn id="193" presetID="1" presetClass="entr" presetSubtype="0" fill="hold" grpId="0" nodeType="withEffect">
                                  <p:stCondLst>
                                    <p:cond delay="0"/>
                                  </p:stCondLst>
                                  <p:childTnLst>
                                    <p:set>
                                      <p:cBhvr>
                                        <p:cTn id="194" dur="1" fill="hold">
                                          <p:stCondLst>
                                            <p:cond delay="0"/>
                                          </p:stCondLst>
                                        </p:cTn>
                                        <p:tgtEl>
                                          <p:spTgt spid="226"/>
                                        </p:tgtEl>
                                        <p:attrNameLst>
                                          <p:attrName>style.visibility</p:attrName>
                                        </p:attrNameLst>
                                      </p:cBhvr>
                                      <p:to>
                                        <p:strVal val="visible"/>
                                      </p:to>
                                    </p:set>
                                  </p:childTnLst>
                                </p:cTn>
                              </p:par>
                              <p:par>
                                <p:cTn id="195" presetID="1" presetClass="entr" presetSubtype="0" fill="hold" grpId="0" nodeType="withEffect">
                                  <p:stCondLst>
                                    <p:cond delay="0"/>
                                  </p:stCondLst>
                                  <p:childTnLst>
                                    <p:set>
                                      <p:cBhvr>
                                        <p:cTn id="196" dur="1" fill="hold">
                                          <p:stCondLst>
                                            <p:cond delay="0"/>
                                          </p:stCondLst>
                                        </p:cTn>
                                        <p:tgtEl>
                                          <p:spTgt spid="227"/>
                                        </p:tgtEl>
                                        <p:attrNameLst>
                                          <p:attrName>style.visibility</p:attrName>
                                        </p:attrNameLst>
                                      </p:cBhvr>
                                      <p:to>
                                        <p:strVal val="visible"/>
                                      </p:to>
                                    </p:set>
                                  </p:childTnLst>
                                </p:cTn>
                              </p:par>
                              <p:par>
                                <p:cTn id="197" presetID="1" presetClass="entr" presetSubtype="0" fill="hold" nodeType="withEffect">
                                  <p:stCondLst>
                                    <p:cond delay="0"/>
                                  </p:stCondLst>
                                  <p:childTnLst>
                                    <p:set>
                                      <p:cBhvr>
                                        <p:cTn id="198" dur="1" fill="hold">
                                          <p:stCondLst>
                                            <p:cond delay="0"/>
                                          </p:stCondLst>
                                        </p:cTn>
                                        <p:tgtEl>
                                          <p:spTgt spid="228"/>
                                        </p:tgtEl>
                                        <p:attrNameLst>
                                          <p:attrName>style.visibility</p:attrName>
                                        </p:attrNameLst>
                                      </p:cBhvr>
                                      <p:to>
                                        <p:strVal val="visible"/>
                                      </p:to>
                                    </p:set>
                                  </p:childTnLst>
                                </p:cTn>
                              </p:par>
                              <p:par>
                                <p:cTn id="199" presetID="1" presetClass="entr" presetSubtype="0" fill="hold" nodeType="withEffect">
                                  <p:stCondLst>
                                    <p:cond delay="0"/>
                                  </p:stCondLst>
                                  <p:childTnLst>
                                    <p:set>
                                      <p:cBhvr>
                                        <p:cTn id="200" dur="1" fill="hold">
                                          <p:stCondLst>
                                            <p:cond delay="0"/>
                                          </p:stCondLst>
                                        </p:cTn>
                                        <p:tgtEl>
                                          <p:spTgt spid="229"/>
                                        </p:tgtEl>
                                        <p:attrNameLst>
                                          <p:attrName>style.visibility</p:attrName>
                                        </p:attrNameLst>
                                      </p:cBhvr>
                                      <p:to>
                                        <p:strVal val="visible"/>
                                      </p:to>
                                    </p:set>
                                  </p:childTnLst>
                                </p:cTn>
                              </p:par>
                              <p:par>
                                <p:cTn id="201" presetID="1" presetClass="entr" presetSubtype="0" fill="hold" grpId="0" nodeType="withEffect">
                                  <p:stCondLst>
                                    <p:cond delay="0"/>
                                  </p:stCondLst>
                                  <p:childTnLst>
                                    <p:set>
                                      <p:cBhvr>
                                        <p:cTn id="202" dur="1" fill="hold">
                                          <p:stCondLst>
                                            <p:cond delay="0"/>
                                          </p:stCondLst>
                                        </p:cTn>
                                        <p:tgtEl>
                                          <p:spTgt spid="231"/>
                                        </p:tgtEl>
                                        <p:attrNameLst>
                                          <p:attrName>style.visibility</p:attrName>
                                        </p:attrNameLst>
                                      </p:cBhvr>
                                      <p:to>
                                        <p:strVal val="visible"/>
                                      </p:to>
                                    </p:set>
                                  </p:childTnLst>
                                </p:cTn>
                              </p:par>
                              <p:par>
                                <p:cTn id="203" presetID="1" presetClass="entr" presetSubtype="0" fill="hold" grpId="0" nodeType="withEffect">
                                  <p:stCondLst>
                                    <p:cond delay="0"/>
                                  </p:stCondLst>
                                  <p:childTnLst>
                                    <p:set>
                                      <p:cBhvr>
                                        <p:cTn id="204" dur="1" fill="hold">
                                          <p:stCondLst>
                                            <p:cond delay="0"/>
                                          </p:stCondLst>
                                        </p:cTn>
                                        <p:tgtEl>
                                          <p:spTgt spid="232"/>
                                        </p:tgtEl>
                                        <p:attrNameLst>
                                          <p:attrName>style.visibility</p:attrName>
                                        </p:attrNameLst>
                                      </p:cBhvr>
                                      <p:to>
                                        <p:strVal val="visible"/>
                                      </p:to>
                                    </p:set>
                                  </p:childTnLst>
                                </p:cTn>
                              </p:par>
                              <p:par>
                                <p:cTn id="205" presetID="1" presetClass="entr" presetSubtype="0" fill="hold" nodeType="withEffect">
                                  <p:stCondLst>
                                    <p:cond delay="0"/>
                                  </p:stCondLst>
                                  <p:childTnLst>
                                    <p:set>
                                      <p:cBhvr>
                                        <p:cTn id="206" dur="1" fill="hold">
                                          <p:stCondLst>
                                            <p:cond delay="0"/>
                                          </p:stCondLst>
                                        </p:cTn>
                                        <p:tgtEl>
                                          <p:spTgt spid="233"/>
                                        </p:tgtEl>
                                        <p:attrNameLst>
                                          <p:attrName>style.visibility</p:attrName>
                                        </p:attrNameLst>
                                      </p:cBhvr>
                                      <p:to>
                                        <p:strVal val="visible"/>
                                      </p:to>
                                    </p:set>
                                  </p:childTnLst>
                                </p:cTn>
                              </p:par>
                              <p:par>
                                <p:cTn id="207" presetID="1" presetClass="entr" presetSubtype="0" fill="hold" nodeType="withEffect">
                                  <p:stCondLst>
                                    <p:cond delay="0"/>
                                  </p:stCondLst>
                                  <p:childTnLst>
                                    <p:set>
                                      <p:cBhvr>
                                        <p:cTn id="208" dur="1" fill="hold">
                                          <p:stCondLst>
                                            <p:cond delay="0"/>
                                          </p:stCondLst>
                                        </p:cTn>
                                        <p:tgtEl>
                                          <p:spTgt spid="234"/>
                                        </p:tgtEl>
                                        <p:attrNameLst>
                                          <p:attrName>style.visibility</p:attrName>
                                        </p:attrNameLst>
                                      </p:cBhvr>
                                      <p:to>
                                        <p:strVal val="visible"/>
                                      </p:to>
                                    </p:set>
                                  </p:childTnLst>
                                </p:cTn>
                              </p:par>
                              <p:par>
                                <p:cTn id="209" presetID="1" presetClass="entr" presetSubtype="0" fill="hold" grpId="0" nodeType="withEffect">
                                  <p:stCondLst>
                                    <p:cond delay="0"/>
                                  </p:stCondLst>
                                  <p:childTnLst>
                                    <p:set>
                                      <p:cBhvr>
                                        <p:cTn id="210" dur="1" fill="hold">
                                          <p:stCondLst>
                                            <p:cond delay="0"/>
                                          </p:stCondLst>
                                        </p:cTn>
                                        <p:tgtEl>
                                          <p:spTgt spid="240"/>
                                        </p:tgtEl>
                                        <p:attrNameLst>
                                          <p:attrName>style.visibility</p:attrName>
                                        </p:attrNameLst>
                                      </p:cBhvr>
                                      <p:to>
                                        <p:strVal val="visible"/>
                                      </p:to>
                                    </p:set>
                                  </p:childTnLst>
                                </p:cTn>
                              </p:par>
                              <p:par>
                                <p:cTn id="211" presetID="1" presetClass="entr" presetSubtype="0" fill="hold" grpId="0" nodeType="withEffect">
                                  <p:stCondLst>
                                    <p:cond delay="0"/>
                                  </p:stCondLst>
                                  <p:childTnLst>
                                    <p:set>
                                      <p:cBhvr>
                                        <p:cTn id="212" dur="1" fill="hold">
                                          <p:stCondLst>
                                            <p:cond delay="0"/>
                                          </p:stCondLst>
                                        </p:cTn>
                                        <p:tgtEl>
                                          <p:spTgt spid="241"/>
                                        </p:tgtEl>
                                        <p:attrNameLst>
                                          <p:attrName>style.visibility</p:attrName>
                                        </p:attrNameLst>
                                      </p:cBhvr>
                                      <p:to>
                                        <p:strVal val="visible"/>
                                      </p:to>
                                    </p:set>
                                  </p:childTnLst>
                                </p:cTn>
                              </p:par>
                              <p:par>
                                <p:cTn id="213" presetID="1" presetClass="entr" presetSubtype="0" fill="hold" grpId="0" nodeType="withEffect">
                                  <p:stCondLst>
                                    <p:cond delay="0"/>
                                  </p:stCondLst>
                                  <p:childTnLst>
                                    <p:set>
                                      <p:cBhvr>
                                        <p:cTn id="214" dur="1" fill="hold">
                                          <p:stCondLst>
                                            <p:cond delay="0"/>
                                          </p:stCondLst>
                                        </p:cTn>
                                        <p:tgtEl>
                                          <p:spTgt spid="244"/>
                                        </p:tgtEl>
                                        <p:attrNameLst>
                                          <p:attrName>style.visibility</p:attrName>
                                        </p:attrNameLst>
                                      </p:cBhvr>
                                      <p:to>
                                        <p:strVal val="visible"/>
                                      </p:to>
                                    </p:set>
                                  </p:childTnLst>
                                </p:cTn>
                              </p:par>
                              <p:par>
                                <p:cTn id="215" presetID="1" presetClass="entr" presetSubtype="0" fill="hold" nodeType="withEffect">
                                  <p:stCondLst>
                                    <p:cond delay="0"/>
                                  </p:stCondLst>
                                  <p:childTnLst>
                                    <p:set>
                                      <p:cBhvr>
                                        <p:cTn id="216" dur="1" fill="hold">
                                          <p:stCondLst>
                                            <p:cond delay="0"/>
                                          </p:stCondLst>
                                        </p:cTn>
                                        <p:tgtEl>
                                          <p:spTgt spid="246"/>
                                        </p:tgtEl>
                                        <p:attrNameLst>
                                          <p:attrName>style.visibility</p:attrName>
                                        </p:attrNameLst>
                                      </p:cBhvr>
                                      <p:to>
                                        <p:strVal val="visible"/>
                                      </p:to>
                                    </p:set>
                                  </p:childTnLst>
                                </p:cTn>
                              </p:par>
                              <p:par>
                                <p:cTn id="217" presetID="1" presetClass="entr" presetSubtype="0" fill="hold" grpId="0" nodeType="withEffect">
                                  <p:stCondLst>
                                    <p:cond delay="0"/>
                                  </p:stCondLst>
                                  <p:childTnLst>
                                    <p:set>
                                      <p:cBhvr>
                                        <p:cTn id="218" dur="1" fill="hold">
                                          <p:stCondLst>
                                            <p:cond delay="0"/>
                                          </p:stCondLst>
                                        </p:cTn>
                                        <p:tgtEl>
                                          <p:spTgt spid="247"/>
                                        </p:tgtEl>
                                        <p:attrNameLst>
                                          <p:attrName>style.visibility</p:attrName>
                                        </p:attrNameLst>
                                      </p:cBhvr>
                                      <p:to>
                                        <p:strVal val="visible"/>
                                      </p:to>
                                    </p:set>
                                  </p:childTnLst>
                                </p:cTn>
                              </p:par>
                            </p:childTnLst>
                          </p:cTn>
                        </p:par>
                      </p:childTnLst>
                    </p:cTn>
                  </p:par>
                  <p:par>
                    <p:cTn id="219" fill="hold">
                      <p:stCondLst>
                        <p:cond delay="indefinite"/>
                      </p:stCondLst>
                      <p:childTnLst>
                        <p:par>
                          <p:cTn id="220" fill="hold">
                            <p:stCondLst>
                              <p:cond delay="0"/>
                            </p:stCondLst>
                            <p:childTnLst>
                              <p:par>
                                <p:cTn id="221" presetID="1" presetClass="entr" presetSubtype="0" fill="hold" grpId="0" nodeType="clickEffect">
                                  <p:stCondLst>
                                    <p:cond delay="0"/>
                                  </p:stCondLst>
                                  <p:childTnLst>
                                    <p:set>
                                      <p:cBhvr>
                                        <p:cTn id="222" dur="1" fill="hold">
                                          <p:stCondLst>
                                            <p:cond delay="0"/>
                                          </p:stCondLst>
                                        </p:cTn>
                                        <p:tgtEl>
                                          <p:spTgt spid="4"/>
                                        </p:tgtEl>
                                        <p:attrNameLst>
                                          <p:attrName>style.visibility</p:attrName>
                                        </p:attrNameLst>
                                      </p:cBhvr>
                                      <p:to>
                                        <p:strVal val="visible"/>
                                      </p:to>
                                    </p:set>
                                  </p:childTnLst>
                                </p:cTn>
                              </p:par>
                              <p:par>
                                <p:cTn id="223" presetID="1" presetClass="entr" presetSubtype="0" fill="hold" grpId="0" nodeType="withEffect">
                                  <p:stCondLst>
                                    <p:cond delay="0"/>
                                  </p:stCondLst>
                                  <p:childTnLst>
                                    <p:set>
                                      <p:cBhvr>
                                        <p:cTn id="224" dur="1" fill="hold">
                                          <p:stCondLst>
                                            <p:cond delay="0"/>
                                          </p:stCondLst>
                                        </p:cTn>
                                        <p:tgtEl>
                                          <p:spTgt spid="248"/>
                                        </p:tgtEl>
                                        <p:attrNameLst>
                                          <p:attrName>style.visibility</p:attrName>
                                        </p:attrNameLst>
                                      </p:cBhvr>
                                      <p:to>
                                        <p:strVal val="visible"/>
                                      </p:to>
                                    </p:set>
                                  </p:childTnLst>
                                </p:cTn>
                              </p:par>
                              <p:par>
                                <p:cTn id="225" presetID="1" presetClass="entr" presetSubtype="0" fill="hold" nodeType="withEffect">
                                  <p:stCondLst>
                                    <p:cond delay="0"/>
                                  </p:stCondLst>
                                  <p:childTnLst>
                                    <p:set>
                                      <p:cBhvr>
                                        <p:cTn id="226" dur="1" fill="hold">
                                          <p:stCondLst>
                                            <p:cond delay="0"/>
                                          </p:stCondLst>
                                        </p:cTn>
                                        <p:tgtEl>
                                          <p:spTgt spid="249"/>
                                        </p:tgtEl>
                                        <p:attrNameLst>
                                          <p:attrName>style.visibility</p:attrName>
                                        </p:attrNameLst>
                                      </p:cBhvr>
                                      <p:to>
                                        <p:strVal val="visible"/>
                                      </p:to>
                                    </p:set>
                                  </p:childTnLst>
                                </p:cTn>
                              </p:par>
                              <p:par>
                                <p:cTn id="227" presetID="1" presetClass="entr" presetSubtype="0" fill="hold" nodeType="withEffect">
                                  <p:stCondLst>
                                    <p:cond delay="0"/>
                                  </p:stCondLst>
                                  <p:childTnLst>
                                    <p:set>
                                      <p:cBhvr>
                                        <p:cTn id="228" dur="1" fill="hold">
                                          <p:stCondLst>
                                            <p:cond delay="0"/>
                                          </p:stCondLst>
                                        </p:cTn>
                                        <p:tgtEl>
                                          <p:spTgt spid="252"/>
                                        </p:tgtEl>
                                        <p:attrNameLst>
                                          <p:attrName>style.visibility</p:attrName>
                                        </p:attrNameLst>
                                      </p:cBhvr>
                                      <p:to>
                                        <p:strVal val="visible"/>
                                      </p:to>
                                    </p:set>
                                  </p:childTnLst>
                                </p:cTn>
                              </p:par>
                              <p:par>
                                <p:cTn id="229" presetID="1" presetClass="entr" presetSubtype="0" fill="hold" grpId="0" nodeType="withEffect">
                                  <p:stCondLst>
                                    <p:cond delay="0"/>
                                  </p:stCondLst>
                                  <p:childTnLst>
                                    <p:set>
                                      <p:cBhvr>
                                        <p:cTn id="230" dur="1" fill="hold">
                                          <p:stCondLst>
                                            <p:cond delay="0"/>
                                          </p:stCondLst>
                                        </p:cTn>
                                        <p:tgtEl>
                                          <p:spTgt spid="253"/>
                                        </p:tgtEl>
                                        <p:attrNameLst>
                                          <p:attrName>style.visibility</p:attrName>
                                        </p:attrNameLst>
                                      </p:cBhvr>
                                      <p:to>
                                        <p:strVal val="visible"/>
                                      </p:to>
                                    </p:set>
                                  </p:childTnLst>
                                </p:cTn>
                              </p:par>
                              <p:par>
                                <p:cTn id="231" presetID="1" presetClass="entr" presetSubtype="0" fill="hold" grpId="0" nodeType="withEffect">
                                  <p:stCondLst>
                                    <p:cond delay="0"/>
                                  </p:stCondLst>
                                  <p:childTnLst>
                                    <p:set>
                                      <p:cBhvr>
                                        <p:cTn id="232" dur="1" fill="hold">
                                          <p:stCondLst>
                                            <p:cond delay="0"/>
                                          </p:stCondLst>
                                        </p:cTn>
                                        <p:tgtEl>
                                          <p:spTgt spid="254"/>
                                        </p:tgtEl>
                                        <p:attrNameLst>
                                          <p:attrName>style.visibility</p:attrName>
                                        </p:attrNameLst>
                                      </p:cBhvr>
                                      <p:to>
                                        <p:strVal val="visible"/>
                                      </p:to>
                                    </p:set>
                                  </p:childTnLst>
                                </p:cTn>
                              </p:par>
                              <p:par>
                                <p:cTn id="233" presetID="1" presetClass="entr" presetSubtype="0" fill="hold" grpId="0" nodeType="withEffect">
                                  <p:stCondLst>
                                    <p:cond delay="0"/>
                                  </p:stCondLst>
                                  <p:childTnLst>
                                    <p:set>
                                      <p:cBhvr>
                                        <p:cTn id="234" dur="1" fill="hold">
                                          <p:stCondLst>
                                            <p:cond delay="0"/>
                                          </p:stCondLst>
                                        </p:cTn>
                                        <p:tgtEl>
                                          <p:spTgt spid="255"/>
                                        </p:tgtEl>
                                        <p:attrNameLst>
                                          <p:attrName>style.visibility</p:attrName>
                                        </p:attrNameLst>
                                      </p:cBhvr>
                                      <p:to>
                                        <p:strVal val="visible"/>
                                      </p:to>
                                    </p:set>
                                  </p:childTnLst>
                                </p:cTn>
                              </p:par>
                              <p:par>
                                <p:cTn id="235" presetID="1" presetClass="entr" presetSubtype="0" fill="hold" grpId="0" nodeType="withEffect">
                                  <p:stCondLst>
                                    <p:cond delay="0"/>
                                  </p:stCondLst>
                                  <p:childTnLst>
                                    <p:set>
                                      <p:cBhvr>
                                        <p:cTn id="236" dur="1" fill="hold">
                                          <p:stCondLst>
                                            <p:cond delay="0"/>
                                          </p:stCondLst>
                                        </p:cTn>
                                        <p:tgtEl>
                                          <p:spTgt spid="2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22" grpId="0" animBg="1"/>
      <p:bldP spid="133" grpId="0"/>
      <p:bldP spid="134" grpId="0"/>
      <p:bldP spid="135" grpId="0"/>
      <p:bldP spid="137" grpId="0"/>
      <p:bldP spid="138" grpId="0"/>
      <p:bldP spid="175" grpId="0"/>
      <p:bldP spid="177" grpId="0" animBg="1"/>
      <p:bldP spid="178" grpId="0" animBg="1"/>
      <p:bldP spid="180" grpId="0"/>
      <p:bldP spid="183" grpId="0"/>
      <p:bldP spid="184" grpId="0"/>
      <p:bldP spid="185" grpId="0"/>
      <p:bldP spid="189" grpId="0" animBg="1"/>
      <p:bldP spid="190" grpId="0" animBg="1"/>
      <p:bldP spid="191" grpId="0" animBg="1"/>
      <p:bldP spid="202" grpId="0"/>
      <p:bldP spid="203" grpId="0"/>
      <p:bldP spid="217" grpId="0"/>
      <p:bldP spid="219" grpId="0"/>
      <p:bldP spid="221" grpId="0"/>
      <p:bldP spid="223" grpId="0"/>
      <p:bldP spid="225" grpId="0"/>
      <p:bldP spid="226" grpId="0"/>
      <p:bldP spid="227" grpId="0"/>
      <p:bldP spid="231" grpId="0"/>
      <p:bldP spid="232" grpId="0"/>
      <p:bldP spid="240" grpId="0"/>
      <p:bldP spid="241" grpId="0" animBg="1"/>
      <p:bldP spid="244" grpId="0"/>
      <p:bldP spid="247" grpId="0" animBg="1"/>
      <p:bldP spid="4" grpId="0" animBg="1"/>
      <p:bldP spid="248" grpId="0"/>
      <p:bldP spid="253" grpId="0"/>
      <p:bldP spid="254" grpId="0"/>
      <p:bldP spid="255" grpId="0" animBg="1"/>
      <p:bldP spid="25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0DCB09-B8F6-4621-8DCB-A1BA3EE51CF7}"/>
              </a:ext>
            </a:extLst>
          </p:cNvPr>
          <p:cNvSpPr>
            <a:spLocks noGrp="1"/>
          </p:cNvSpPr>
          <p:nvPr>
            <p:ph idx="1"/>
          </p:nvPr>
        </p:nvSpPr>
        <p:spPr/>
        <p:txBody>
          <a:bodyPr/>
          <a:lstStyle/>
          <a:p>
            <a:r>
              <a:rPr lang="en-US" b="1" dirty="0">
                <a:solidFill>
                  <a:schemeClr val="bg2"/>
                </a:solidFill>
              </a:rPr>
              <a:t>Fully-Connected Graph Convolution </a:t>
            </a:r>
            <a:r>
              <a:rPr lang="en-US" altLang="zh-CN" b="1" dirty="0" err="1">
                <a:solidFill>
                  <a:schemeClr val="bg2"/>
                </a:solidFill>
              </a:rPr>
              <a:t>BiLSTM</a:t>
            </a:r>
            <a:r>
              <a:rPr lang="en-US" altLang="zh-CN" b="1" dirty="0">
                <a:solidFill>
                  <a:schemeClr val="bg2"/>
                </a:solidFill>
              </a:rPr>
              <a:t> (FCGC-</a:t>
            </a:r>
            <a:r>
              <a:rPr lang="en-US" altLang="zh-CN" b="1" dirty="0" err="1">
                <a:solidFill>
                  <a:schemeClr val="bg2"/>
                </a:solidFill>
              </a:rPr>
              <a:t>BiLSTM</a:t>
            </a:r>
            <a:r>
              <a:rPr lang="en-US" altLang="zh-CN" b="1" dirty="0">
                <a:solidFill>
                  <a:schemeClr val="bg2"/>
                </a:solidFill>
              </a:rPr>
              <a:t>)</a:t>
            </a:r>
            <a:endParaRPr lang="en-US" b="1" dirty="0">
              <a:solidFill>
                <a:schemeClr val="bg2"/>
              </a:solidFill>
            </a:endParaRPr>
          </a:p>
          <a:p>
            <a:endParaRPr lang="en-US" dirty="0"/>
          </a:p>
          <a:p>
            <a:endParaRPr lang="en-GB" dirty="0"/>
          </a:p>
        </p:txBody>
      </p:sp>
      <p:sp>
        <p:nvSpPr>
          <p:cNvPr id="3" name="Title 2">
            <a:extLst>
              <a:ext uri="{FF2B5EF4-FFF2-40B4-BE49-F238E27FC236}">
                <a16:creationId xmlns:a16="http://schemas.microsoft.com/office/drawing/2014/main" id="{90562A16-8374-4646-BFAD-DDE560298C67}"/>
              </a:ext>
            </a:extLst>
          </p:cNvPr>
          <p:cNvSpPr>
            <a:spLocks noGrp="1"/>
          </p:cNvSpPr>
          <p:nvPr>
            <p:ph type="title"/>
          </p:nvPr>
        </p:nvSpPr>
        <p:spPr/>
        <p:txBody>
          <a:bodyPr/>
          <a:lstStyle/>
          <a:p>
            <a:r>
              <a:rPr lang="en-US" sz="4800" dirty="0"/>
              <a:t>Methodology</a:t>
            </a:r>
            <a:endParaRPr lang="en-GB" sz="4800" dirty="0"/>
          </a:p>
        </p:txBody>
      </p:sp>
      <p:sp>
        <p:nvSpPr>
          <p:cNvPr id="6" name="Slide Number Placeholder 5">
            <a:extLst>
              <a:ext uri="{FF2B5EF4-FFF2-40B4-BE49-F238E27FC236}">
                <a16:creationId xmlns:a16="http://schemas.microsoft.com/office/drawing/2014/main" id="{94B04C3C-2DF0-4A11-8492-77235D22B431}"/>
              </a:ext>
            </a:extLst>
          </p:cNvPr>
          <p:cNvSpPr>
            <a:spLocks noGrp="1"/>
          </p:cNvSpPr>
          <p:nvPr>
            <p:ph type="sldNum" sz="quarter" idx="15"/>
          </p:nvPr>
        </p:nvSpPr>
        <p:spPr/>
        <p:txBody>
          <a:bodyPr/>
          <a:lstStyle/>
          <a:p>
            <a:fld id="{03C53208-37B1-4C2B-82C1-C02C6BAB97A7}" type="slidenum">
              <a:rPr lang="en-GB" smtClean="0"/>
              <a:t>5</a:t>
            </a:fld>
            <a:endParaRPr lang="en-GB"/>
          </a:p>
        </p:txBody>
      </p:sp>
      <p:sp>
        <p:nvSpPr>
          <p:cNvPr id="5" name="Rectangle 4">
            <a:extLst>
              <a:ext uri="{FF2B5EF4-FFF2-40B4-BE49-F238E27FC236}">
                <a16:creationId xmlns:a16="http://schemas.microsoft.com/office/drawing/2014/main" id="{8F83F4FF-194D-41BF-919D-D116DFA11ED5}"/>
              </a:ext>
            </a:extLst>
          </p:cNvPr>
          <p:cNvSpPr/>
          <p:nvPr/>
        </p:nvSpPr>
        <p:spPr>
          <a:xfrm>
            <a:off x="0" y="6571996"/>
            <a:ext cx="9091448" cy="338554"/>
          </a:xfrm>
          <a:prstGeom prst="rect">
            <a:avLst/>
          </a:prstGeom>
        </p:spPr>
        <p:txBody>
          <a:bodyPr wrap="square">
            <a:spAutoFit/>
          </a:bodyPr>
          <a:lstStyle/>
          <a:p>
            <a:r>
              <a:rPr lang="en-US" sz="1600" i="1" dirty="0">
                <a:solidFill>
                  <a:schemeClr val="bg1"/>
                </a:solidFill>
                <a:latin typeface="Times New Roman" panose="02020603050405020304" pitchFamily="18" charset="0"/>
                <a:cs typeface="Times New Roman" panose="02020603050405020304" pitchFamily="18" charset="0"/>
              </a:rPr>
              <a:t>A Two-Stream Recurrent Network for </a:t>
            </a:r>
            <a:r>
              <a:rPr lang="en-GB" sz="1600" i="1" dirty="0">
                <a:solidFill>
                  <a:schemeClr val="bg1"/>
                </a:solidFill>
                <a:latin typeface="Times New Roman" panose="02020603050405020304" pitchFamily="18" charset="0"/>
                <a:cs typeface="Times New Roman" panose="02020603050405020304" pitchFamily="18" charset="0"/>
              </a:rPr>
              <a:t>Skeleton-based Human Interaction Recognition, ICPR2020</a:t>
            </a:r>
            <a:endParaRPr lang="en-GB" sz="1600" i="1" dirty="0">
              <a:solidFill>
                <a:schemeClr val="bg1"/>
              </a:solidFill>
            </a:endParaRPr>
          </a:p>
        </p:txBody>
      </p:sp>
      <p:sp>
        <p:nvSpPr>
          <p:cNvPr id="240" name="TextBox 239">
            <a:extLst>
              <a:ext uri="{FF2B5EF4-FFF2-40B4-BE49-F238E27FC236}">
                <a16:creationId xmlns:a16="http://schemas.microsoft.com/office/drawing/2014/main" id="{4EB82309-544C-4997-BB0E-F13AE8A4094F}"/>
              </a:ext>
            </a:extLst>
          </p:cNvPr>
          <p:cNvSpPr txBox="1"/>
          <p:nvPr/>
        </p:nvSpPr>
        <p:spPr>
          <a:xfrm>
            <a:off x="623575" y="5955190"/>
            <a:ext cx="1330098" cy="369332"/>
          </a:xfrm>
          <a:prstGeom prst="rect">
            <a:avLst/>
          </a:prstGeom>
          <a:noFill/>
        </p:spPr>
        <p:txBody>
          <a:bodyPr wrap="square" rtlCol="0">
            <a:spAutoFit/>
          </a:bodyPr>
          <a:lstStyle/>
          <a:p>
            <a:pPr defTabSz="457200"/>
            <a:r>
              <a:rPr lang="en-GB" sz="1600" dirty="0">
                <a:solidFill>
                  <a:prstClr val="black"/>
                </a:solidFill>
                <a:latin typeface="Times New Roman" panose="02020603050405020304" pitchFamily="18" charset="0"/>
                <a:cs typeface="Times New Roman" panose="02020603050405020304" pitchFamily="18" charset="0"/>
              </a:rPr>
              <a:t>:</a:t>
            </a:r>
            <a:r>
              <a:rPr lang="en-GB" dirty="0">
                <a:solidFill>
                  <a:prstClr val="black"/>
                </a:solidFill>
                <a:latin typeface="Calibri" panose="020F0502020204030204"/>
              </a:rPr>
              <a:t> </a:t>
            </a:r>
            <a:r>
              <a:rPr lang="en-US" altLang="zh-CN" sz="16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LSTM</a:t>
            </a:r>
            <a:r>
              <a:rPr lang="en-GB" sz="1600" dirty="0">
                <a:solidFill>
                  <a:prstClr val="black"/>
                </a:solidFill>
                <a:latin typeface="Times New Roman" panose="02020603050405020304" pitchFamily="18" charset="0"/>
                <a:cs typeface="Times New Roman" panose="02020603050405020304" pitchFamily="18" charset="0"/>
              </a:rPr>
              <a:t> cell</a:t>
            </a:r>
          </a:p>
        </p:txBody>
      </p:sp>
      <p:sp>
        <p:nvSpPr>
          <p:cNvPr id="241" name="Rectangle: Rounded Corners 240">
            <a:extLst>
              <a:ext uri="{FF2B5EF4-FFF2-40B4-BE49-F238E27FC236}">
                <a16:creationId xmlns:a16="http://schemas.microsoft.com/office/drawing/2014/main" id="{3E1E6BCE-4487-4CE1-83CB-B91E6BCA55F2}"/>
              </a:ext>
            </a:extLst>
          </p:cNvPr>
          <p:cNvSpPr/>
          <p:nvPr/>
        </p:nvSpPr>
        <p:spPr>
          <a:xfrm>
            <a:off x="270655" y="5991507"/>
            <a:ext cx="390043" cy="338554"/>
          </a:xfrm>
          <a:prstGeom prst="roundRect">
            <a:avLst/>
          </a:prstGeom>
          <a:solidFill>
            <a:srgbClr val="FFC000">
              <a:lumMod val="40000"/>
              <a:lumOff val="60000"/>
            </a:srgbClr>
          </a:solidFill>
          <a:ln w="190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4" name="TextBox 243">
            <a:extLst>
              <a:ext uri="{FF2B5EF4-FFF2-40B4-BE49-F238E27FC236}">
                <a16:creationId xmlns:a16="http://schemas.microsoft.com/office/drawing/2014/main" id="{0B98F615-DE11-49B4-A920-60B17D2B358F}"/>
              </a:ext>
            </a:extLst>
          </p:cNvPr>
          <p:cNvSpPr txBox="1"/>
          <p:nvPr/>
        </p:nvSpPr>
        <p:spPr>
          <a:xfrm>
            <a:off x="10593390" y="5964019"/>
            <a:ext cx="1472680" cy="338554"/>
          </a:xfrm>
          <a:prstGeom prst="rect">
            <a:avLst/>
          </a:prstGeom>
          <a:noFill/>
        </p:spPr>
        <p:txBody>
          <a:bodyPr wrap="square" rtlCol="0">
            <a:spAutoFit/>
          </a:bodyPr>
          <a:lstStyle/>
          <a:p>
            <a:pPr defTabSz="457200"/>
            <a:r>
              <a:rPr lang="en-US" sz="1600" dirty="0">
                <a:solidFill>
                  <a:prstClr val="black"/>
                </a:solidFill>
                <a:latin typeface="Times New Roman" panose="02020603050405020304" pitchFamily="18" charset="0"/>
                <a:cs typeface="Times New Roman" panose="02020603050405020304" pitchFamily="18" charset="0"/>
              </a:rPr>
              <a:t>: </a:t>
            </a:r>
            <a:r>
              <a:rPr lang="en-US" altLang="zh-CN" sz="16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concatenation</a:t>
            </a:r>
            <a:endParaRPr lang="en-GB" sz="1600" dirty="0">
              <a:solidFill>
                <a:prstClr val="black"/>
              </a:solidFill>
              <a:latin typeface="Times New Roman" panose="02020603050405020304" pitchFamily="18" charset="0"/>
              <a:cs typeface="Times New Roman" panose="02020603050405020304" pitchFamily="18" charset="0"/>
            </a:endParaRPr>
          </a:p>
        </p:txBody>
      </p:sp>
      <p:pic>
        <p:nvPicPr>
          <p:cNvPr id="246" name="Picture 10" descr="Image result for latex \bigoplus png">
            <a:extLst>
              <a:ext uri="{FF2B5EF4-FFF2-40B4-BE49-F238E27FC236}">
                <a16:creationId xmlns:a16="http://schemas.microsoft.com/office/drawing/2014/main" id="{5BD5BFE3-BF58-4167-B0EF-1BBCDD85C0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0335483" y="6013522"/>
            <a:ext cx="322110" cy="296886"/>
          </a:xfrm>
          <a:prstGeom prst="rect">
            <a:avLst/>
          </a:prstGeom>
          <a:noFill/>
          <a:extLst>
            <a:ext uri="{909E8E84-426E-40DD-AFC4-6F175D3DCCD1}">
              <a14:hiddenFill xmlns:a14="http://schemas.microsoft.com/office/drawing/2010/main">
                <a:solidFill>
                  <a:srgbClr val="FFFFFF"/>
                </a:solidFill>
              </a14:hiddenFill>
            </a:ext>
          </a:extLst>
        </p:spPr>
      </p:pic>
      <p:sp>
        <p:nvSpPr>
          <p:cNvPr id="247" name="Rectangle: Rounded Corners 246">
            <a:extLst>
              <a:ext uri="{FF2B5EF4-FFF2-40B4-BE49-F238E27FC236}">
                <a16:creationId xmlns:a16="http://schemas.microsoft.com/office/drawing/2014/main" id="{E53DFACC-FEC5-4090-A24B-9235E5FFBEAF}"/>
              </a:ext>
            </a:extLst>
          </p:cNvPr>
          <p:cNvSpPr/>
          <p:nvPr/>
        </p:nvSpPr>
        <p:spPr>
          <a:xfrm>
            <a:off x="165100" y="5919373"/>
            <a:ext cx="11861800" cy="465919"/>
          </a:xfrm>
          <a:prstGeom prst="roundRect">
            <a:avLst>
              <a:gd name="adj" fmla="val 9017"/>
            </a:avLst>
          </a:prstGeom>
          <a:noFill/>
          <a:ln w="19050" cap="flat" cmpd="sng" algn="ctr">
            <a:solidFill>
              <a:sysClr val="windowText" lastClr="000000"/>
            </a:solidFill>
            <a:prstDash val="dash"/>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353" name="Picture 352" descr="A picture containing air, group, flying&#10;&#10;Description automatically generated">
            <a:extLst>
              <a:ext uri="{FF2B5EF4-FFF2-40B4-BE49-F238E27FC236}">
                <a16:creationId xmlns:a16="http://schemas.microsoft.com/office/drawing/2014/main" id="{79D0E783-3401-4FD0-9F3C-1DC09C60B67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65750" y1="37000" x2="65750" y2="37000"/>
                        <a14:foregroundMark x1="67000" y1="49000" x2="67000" y2="49000"/>
                        <a14:foregroundMark x1="67250" y1="47667" x2="67250" y2="47667"/>
                        <a14:foregroundMark x1="57000" y1="51667" x2="57000" y2="51667"/>
                        <a14:foregroundMark x1="61250" y1="46667" x2="61250" y2="46667"/>
                        <a14:foregroundMark x1="64750" y1="28667" x2="64750" y2="28667"/>
                        <a14:backgroundMark x1="65750" y1="78333" x2="65750" y2="78333"/>
                        <a14:backgroundMark x1="33750" y1="56333" x2="33750" y2="56333"/>
                      </a14:backgroundRemoval>
                    </a14:imgEffect>
                  </a14:imgLayer>
                </a14:imgProps>
              </a:ext>
              <a:ext uri="{28A0092B-C50C-407E-A947-70E740481C1C}">
                <a14:useLocalDpi xmlns:a14="http://schemas.microsoft.com/office/drawing/2010/main" val="0"/>
              </a:ext>
            </a:extLst>
          </a:blip>
          <a:stretch>
            <a:fillRect/>
          </a:stretch>
        </p:blipFill>
        <p:spPr>
          <a:xfrm>
            <a:off x="1381555" y="1721843"/>
            <a:ext cx="1378138" cy="1033604"/>
          </a:xfrm>
          <a:prstGeom prst="rect">
            <a:avLst/>
          </a:prstGeom>
        </p:spPr>
      </p:pic>
      <p:pic>
        <p:nvPicPr>
          <p:cNvPr id="354" name="Picture 353" descr="A close up of a logo&#10;&#10;Description automatically generated">
            <a:extLst>
              <a:ext uri="{FF2B5EF4-FFF2-40B4-BE49-F238E27FC236}">
                <a16:creationId xmlns:a16="http://schemas.microsoft.com/office/drawing/2014/main" id="{CC119EB4-B462-4D9B-AA1D-B17808C518A4}"/>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66250" y1="37000" x2="66250" y2="37000"/>
                      </a14:backgroundRemoval>
                    </a14:imgEffect>
                  </a14:imgLayer>
                </a14:imgProps>
              </a:ext>
              <a:ext uri="{28A0092B-C50C-407E-A947-70E740481C1C}">
                <a14:useLocalDpi xmlns:a14="http://schemas.microsoft.com/office/drawing/2010/main" val="0"/>
              </a:ext>
            </a:extLst>
          </a:blip>
          <a:stretch>
            <a:fillRect/>
          </a:stretch>
        </p:blipFill>
        <p:spPr>
          <a:xfrm>
            <a:off x="2807713" y="1723914"/>
            <a:ext cx="1378138" cy="1033604"/>
          </a:xfrm>
          <a:prstGeom prst="rect">
            <a:avLst/>
          </a:prstGeom>
        </p:spPr>
      </p:pic>
      <p:pic>
        <p:nvPicPr>
          <p:cNvPr id="355" name="Picture 354" descr="A kite flying in the sky&#10;&#10;Description automatically generated">
            <a:extLst>
              <a:ext uri="{FF2B5EF4-FFF2-40B4-BE49-F238E27FC236}">
                <a16:creationId xmlns:a16="http://schemas.microsoft.com/office/drawing/2014/main" id="{304419CE-2F0B-44A3-AE8A-E4AD4FB00525}"/>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33250" y1="47000" x2="32500" y2="46000"/>
                        <a14:foregroundMark x1="34000" y1="44000" x2="34000" y2="44000"/>
                        <a14:foregroundMark x1="36250" y1="42333" x2="36250" y2="42333"/>
                        <a14:foregroundMark x1="38000" y1="48667" x2="38000" y2="48667"/>
                        <a14:foregroundMark x1="43750" y1="54333" x2="43750" y2="54333"/>
                        <a14:foregroundMark x1="45250" y1="55667" x2="45250" y2="55667"/>
                        <a14:foregroundMark x1="56000" y1="48667" x2="56000" y2="48667"/>
                        <a14:foregroundMark x1="53500" y1="50667" x2="53500" y2="50667"/>
                        <a14:foregroundMark x1="65250" y1="33333" x2="65250" y2="33333"/>
                        <a14:foregroundMark x1="64750" y1="27333" x2="64750" y2="27333"/>
                        <a14:foregroundMark x1="64750" y1="24667" x2="64750" y2="24667"/>
                        <a14:backgroundMark x1="37500" y1="20000" x2="37500" y2="20000"/>
                        <a14:backgroundMark x1="47000" y1="18000" x2="47000" y2="18000"/>
                        <a14:backgroundMark x1="93000" y1="22667" x2="93000" y2="22667"/>
                      </a14:backgroundRemoval>
                    </a14:imgEffect>
                  </a14:imgLayer>
                </a14:imgProps>
              </a:ext>
              <a:ext uri="{28A0092B-C50C-407E-A947-70E740481C1C}">
                <a14:useLocalDpi xmlns:a14="http://schemas.microsoft.com/office/drawing/2010/main" val="0"/>
              </a:ext>
            </a:extLst>
          </a:blip>
          <a:stretch>
            <a:fillRect/>
          </a:stretch>
        </p:blipFill>
        <p:spPr>
          <a:xfrm>
            <a:off x="4291742" y="1724021"/>
            <a:ext cx="1378138" cy="1033604"/>
          </a:xfrm>
          <a:prstGeom prst="rect">
            <a:avLst/>
          </a:prstGeom>
        </p:spPr>
      </p:pic>
      <p:sp>
        <p:nvSpPr>
          <p:cNvPr id="356" name="Rectangle: Rounded Corners 355">
            <a:extLst>
              <a:ext uri="{FF2B5EF4-FFF2-40B4-BE49-F238E27FC236}">
                <a16:creationId xmlns:a16="http://schemas.microsoft.com/office/drawing/2014/main" id="{A0FDFC3E-17EA-49F0-A295-DC8351E2DD92}"/>
              </a:ext>
            </a:extLst>
          </p:cNvPr>
          <p:cNvSpPr/>
          <p:nvPr/>
        </p:nvSpPr>
        <p:spPr>
          <a:xfrm>
            <a:off x="615812" y="3715717"/>
            <a:ext cx="7716060" cy="1820492"/>
          </a:xfrm>
          <a:prstGeom prst="roundRect">
            <a:avLst>
              <a:gd name="adj" fmla="val 0"/>
            </a:avLst>
          </a:prstGeom>
          <a:no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57" name="Rectangle: Rounded Corners 356">
            <a:extLst>
              <a:ext uri="{FF2B5EF4-FFF2-40B4-BE49-F238E27FC236}">
                <a16:creationId xmlns:a16="http://schemas.microsoft.com/office/drawing/2014/main" id="{9FE54A2F-6061-4AF8-A8A3-FB2BB8C62A25}"/>
              </a:ext>
            </a:extLst>
          </p:cNvPr>
          <p:cNvSpPr/>
          <p:nvPr/>
        </p:nvSpPr>
        <p:spPr>
          <a:xfrm>
            <a:off x="615812" y="3899926"/>
            <a:ext cx="6798270" cy="1740718"/>
          </a:xfrm>
          <a:prstGeom prst="roundRect">
            <a:avLst>
              <a:gd name="adj" fmla="val 7456"/>
            </a:avLst>
          </a:prstGeom>
          <a:solidFill>
            <a:srgbClr val="E7E6E6"/>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58" name="Speech Bubble: Rectangle with Corners Rounded 357">
            <a:extLst>
              <a:ext uri="{FF2B5EF4-FFF2-40B4-BE49-F238E27FC236}">
                <a16:creationId xmlns:a16="http://schemas.microsoft.com/office/drawing/2014/main" id="{0124B9BC-C6A5-482F-BEF9-B87228B0CE3B}"/>
              </a:ext>
            </a:extLst>
          </p:cNvPr>
          <p:cNvSpPr/>
          <p:nvPr/>
        </p:nvSpPr>
        <p:spPr>
          <a:xfrm>
            <a:off x="6017105" y="1967127"/>
            <a:ext cx="2099272" cy="2688142"/>
          </a:xfrm>
          <a:prstGeom prst="wedgeRoundRectCallout">
            <a:avLst>
              <a:gd name="adj1" fmla="val -87957"/>
              <a:gd name="adj2" fmla="val 40356"/>
              <a:gd name="adj3" fmla="val 16667"/>
            </a:avLst>
          </a:prstGeom>
          <a:solidFill>
            <a:sysClr val="window" lastClr="FFFFFF"/>
          </a:solidFill>
          <a:ln w="19050" cap="flat" cmpd="sng" algn="ctr">
            <a:solidFill>
              <a:srgbClr val="70AD47">
                <a:lumMod val="60000"/>
                <a:lumOff val="40000"/>
              </a:srgbClr>
            </a:solidFill>
            <a:prstDash val="dash"/>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59" name="Rectangle: Rounded Corners 358">
            <a:extLst>
              <a:ext uri="{FF2B5EF4-FFF2-40B4-BE49-F238E27FC236}">
                <a16:creationId xmlns:a16="http://schemas.microsoft.com/office/drawing/2014/main" id="{A86DD1FD-F1DE-4C92-8ADA-A0AE0861B37A}"/>
              </a:ext>
            </a:extLst>
          </p:cNvPr>
          <p:cNvSpPr/>
          <p:nvPr/>
        </p:nvSpPr>
        <p:spPr>
          <a:xfrm>
            <a:off x="6625634" y="2552105"/>
            <a:ext cx="1322644" cy="1024723"/>
          </a:xfrm>
          <a:prstGeom prst="roundRect">
            <a:avLst/>
          </a:prstGeom>
          <a:solidFill>
            <a:srgbClr val="70AD47">
              <a:lumMod val="20000"/>
              <a:lumOff val="80000"/>
            </a:srgbClr>
          </a:solidFill>
          <a:ln w="19050" cap="flat" cmpd="sng" algn="ctr">
            <a:solidFill>
              <a:srgbClr val="E7E6E6">
                <a:lumMod val="7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60" name="Rectangle: Rounded Corners 359">
            <a:extLst>
              <a:ext uri="{FF2B5EF4-FFF2-40B4-BE49-F238E27FC236}">
                <a16:creationId xmlns:a16="http://schemas.microsoft.com/office/drawing/2014/main" id="{BEFE735B-FC08-4C1F-BA2D-8E538C55B1FA}"/>
              </a:ext>
            </a:extLst>
          </p:cNvPr>
          <p:cNvSpPr/>
          <p:nvPr/>
        </p:nvSpPr>
        <p:spPr>
          <a:xfrm>
            <a:off x="6542509" y="2454363"/>
            <a:ext cx="1322644" cy="1024723"/>
          </a:xfrm>
          <a:prstGeom prst="roundRect">
            <a:avLst/>
          </a:prstGeom>
          <a:solidFill>
            <a:srgbClr val="70AD47">
              <a:lumMod val="20000"/>
              <a:lumOff val="80000"/>
              <a:alpha val="47000"/>
            </a:srgbClr>
          </a:solidFill>
          <a:ln w="19050" cap="flat" cmpd="sng" algn="ctr">
            <a:solidFill>
              <a:srgbClr val="E7E6E6">
                <a:lumMod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pic>
        <p:nvPicPr>
          <p:cNvPr id="361" name="Picture 360" descr="A kite flying in the sky&#10;&#10;Description automatically generated">
            <a:extLst>
              <a:ext uri="{FF2B5EF4-FFF2-40B4-BE49-F238E27FC236}">
                <a16:creationId xmlns:a16="http://schemas.microsoft.com/office/drawing/2014/main" id="{EE9DB7CD-0060-4960-B59C-8402EFD0BBD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29488" y="2758830"/>
            <a:ext cx="1378138" cy="1033604"/>
          </a:xfrm>
          <a:prstGeom prst="rect">
            <a:avLst/>
          </a:prstGeom>
        </p:spPr>
      </p:pic>
      <p:pic>
        <p:nvPicPr>
          <p:cNvPr id="362" name="Picture 361" descr="A picture containing air, group, flying&#10;&#10;Description automatically generated">
            <a:extLst>
              <a:ext uri="{FF2B5EF4-FFF2-40B4-BE49-F238E27FC236}">
                <a16:creationId xmlns:a16="http://schemas.microsoft.com/office/drawing/2014/main" id="{4EE7F40E-483E-4CA9-93F7-4E996937DA6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92944" y="2756845"/>
            <a:ext cx="1378138" cy="1033604"/>
          </a:xfrm>
          <a:prstGeom prst="rect">
            <a:avLst/>
          </a:prstGeom>
        </p:spPr>
      </p:pic>
      <p:cxnSp>
        <p:nvCxnSpPr>
          <p:cNvPr id="363" name="Straight Arrow Connector 362">
            <a:extLst>
              <a:ext uri="{FF2B5EF4-FFF2-40B4-BE49-F238E27FC236}">
                <a16:creationId xmlns:a16="http://schemas.microsoft.com/office/drawing/2014/main" id="{C7826A02-F178-4E28-A810-F1D5D2406A54}"/>
              </a:ext>
            </a:extLst>
          </p:cNvPr>
          <p:cNvCxnSpPr>
            <a:cxnSpLocks/>
          </p:cNvCxnSpPr>
          <p:nvPr/>
        </p:nvCxnSpPr>
        <p:spPr>
          <a:xfrm flipV="1">
            <a:off x="1291560" y="2953363"/>
            <a:ext cx="0" cy="478944"/>
          </a:xfrm>
          <a:prstGeom prst="straightConnector1">
            <a:avLst/>
          </a:prstGeom>
          <a:noFill/>
          <a:ln w="12700" cap="flat" cmpd="sng" algn="ctr">
            <a:solidFill>
              <a:sysClr val="windowText" lastClr="000000"/>
            </a:solidFill>
            <a:prstDash val="solid"/>
            <a:miter lim="800000"/>
            <a:tailEnd type="triangle"/>
          </a:ln>
          <a:effectLst/>
        </p:spPr>
      </p:cxnSp>
      <p:cxnSp>
        <p:nvCxnSpPr>
          <p:cNvPr id="364" name="Straight Arrow Connector 363">
            <a:extLst>
              <a:ext uri="{FF2B5EF4-FFF2-40B4-BE49-F238E27FC236}">
                <a16:creationId xmlns:a16="http://schemas.microsoft.com/office/drawing/2014/main" id="{A8AE2A5B-6A79-48BF-A120-3B8FA399A8FD}"/>
              </a:ext>
            </a:extLst>
          </p:cNvPr>
          <p:cNvCxnSpPr>
            <a:cxnSpLocks/>
          </p:cNvCxnSpPr>
          <p:nvPr/>
        </p:nvCxnSpPr>
        <p:spPr>
          <a:xfrm flipH="1">
            <a:off x="1056308" y="3421552"/>
            <a:ext cx="235256" cy="258851"/>
          </a:xfrm>
          <a:prstGeom prst="straightConnector1">
            <a:avLst/>
          </a:prstGeom>
          <a:noFill/>
          <a:ln w="12700" cap="flat" cmpd="sng" algn="ctr">
            <a:solidFill>
              <a:sysClr val="windowText" lastClr="000000"/>
            </a:solidFill>
            <a:prstDash val="solid"/>
            <a:miter lim="800000"/>
            <a:tailEnd type="triangle"/>
          </a:ln>
          <a:effectLst/>
        </p:spPr>
      </p:cxnSp>
      <p:cxnSp>
        <p:nvCxnSpPr>
          <p:cNvPr id="365" name="Straight Arrow Connector 364">
            <a:extLst>
              <a:ext uri="{FF2B5EF4-FFF2-40B4-BE49-F238E27FC236}">
                <a16:creationId xmlns:a16="http://schemas.microsoft.com/office/drawing/2014/main" id="{B39F0A54-E300-4DFF-96E2-0E117911EC3B}"/>
              </a:ext>
            </a:extLst>
          </p:cNvPr>
          <p:cNvCxnSpPr>
            <a:cxnSpLocks/>
          </p:cNvCxnSpPr>
          <p:nvPr/>
        </p:nvCxnSpPr>
        <p:spPr>
          <a:xfrm>
            <a:off x="1291560" y="3428077"/>
            <a:ext cx="479957" cy="0"/>
          </a:xfrm>
          <a:prstGeom prst="straightConnector1">
            <a:avLst/>
          </a:prstGeom>
          <a:noFill/>
          <a:ln w="12700" cap="flat" cmpd="sng" algn="ctr">
            <a:solidFill>
              <a:sysClr val="windowText" lastClr="000000"/>
            </a:solidFill>
            <a:prstDash val="solid"/>
            <a:miter lim="800000"/>
            <a:tailEnd type="triangle"/>
          </a:ln>
          <a:effectLst/>
        </p:spPr>
      </p:cxnSp>
      <p:sp>
        <p:nvSpPr>
          <p:cNvPr id="366" name="TextBox 365">
            <a:extLst>
              <a:ext uri="{FF2B5EF4-FFF2-40B4-BE49-F238E27FC236}">
                <a16:creationId xmlns:a16="http://schemas.microsoft.com/office/drawing/2014/main" id="{26519970-87EB-498C-ABE3-E9AF5D28AF4C}"/>
              </a:ext>
            </a:extLst>
          </p:cNvPr>
          <p:cNvSpPr txBox="1"/>
          <p:nvPr/>
        </p:nvSpPr>
        <p:spPr>
          <a:xfrm>
            <a:off x="998164" y="2812207"/>
            <a:ext cx="275068" cy="369332"/>
          </a:xfrm>
          <a:prstGeom prst="rect">
            <a:avLst/>
          </a:prstGeom>
          <a:noFill/>
        </p:spPr>
        <p:txBody>
          <a:bodyPr wrap="square" rtlCol="0">
            <a:spAutoFit/>
          </a:bodyPr>
          <a:lstStyle/>
          <a:p>
            <a:pPr defTabSz="457200"/>
            <a:r>
              <a:rPr lang="en-US" dirty="0">
                <a:solidFill>
                  <a:prstClr val="black"/>
                </a:solidFill>
                <a:latin typeface="Calibri" panose="020F0502020204030204"/>
              </a:rPr>
              <a:t>x</a:t>
            </a:r>
            <a:endParaRPr lang="en-GB" dirty="0">
              <a:solidFill>
                <a:prstClr val="black"/>
              </a:solidFill>
              <a:latin typeface="Calibri" panose="020F0502020204030204"/>
            </a:endParaRPr>
          </a:p>
        </p:txBody>
      </p:sp>
      <p:sp>
        <p:nvSpPr>
          <p:cNvPr id="367" name="TextBox 366">
            <a:extLst>
              <a:ext uri="{FF2B5EF4-FFF2-40B4-BE49-F238E27FC236}">
                <a16:creationId xmlns:a16="http://schemas.microsoft.com/office/drawing/2014/main" id="{3880BC22-AABF-495D-AC30-F35726A24796}"/>
              </a:ext>
            </a:extLst>
          </p:cNvPr>
          <p:cNvSpPr txBox="1"/>
          <p:nvPr/>
        </p:nvSpPr>
        <p:spPr>
          <a:xfrm>
            <a:off x="942817" y="3224464"/>
            <a:ext cx="285822" cy="369332"/>
          </a:xfrm>
          <a:prstGeom prst="rect">
            <a:avLst/>
          </a:prstGeom>
          <a:noFill/>
        </p:spPr>
        <p:txBody>
          <a:bodyPr wrap="square" rtlCol="0">
            <a:spAutoFit/>
          </a:bodyPr>
          <a:lstStyle/>
          <a:p>
            <a:pPr defTabSz="457200"/>
            <a:r>
              <a:rPr lang="en-US" dirty="0">
                <a:solidFill>
                  <a:prstClr val="black"/>
                </a:solidFill>
                <a:latin typeface="Calibri" panose="020F0502020204030204"/>
              </a:rPr>
              <a:t>y</a:t>
            </a:r>
            <a:endParaRPr lang="en-GB" dirty="0">
              <a:solidFill>
                <a:prstClr val="black"/>
              </a:solidFill>
              <a:latin typeface="Calibri" panose="020F0502020204030204"/>
            </a:endParaRPr>
          </a:p>
        </p:txBody>
      </p:sp>
      <p:sp>
        <p:nvSpPr>
          <p:cNvPr id="368" name="TextBox 367">
            <a:extLst>
              <a:ext uri="{FF2B5EF4-FFF2-40B4-BE49-F238E27FC236}">
                <a16:creationId xmlns:a16="http://schemas.microsoft.com/office/drawing/2014/main" id="{FAA9F6C9-2DE0-4499-AD9D-695F8CD7779F}"/>
              </a:ext>
            </a:extLst>
          </p:cNvPr>
          <p:cNvSpPr txBox="1"/>
          <p:nvPr/>
        </p:nvSpPr>
        <p:spPr>
          <a:xfrm>
            <a:off x="1557786" y="3339646"/>
            <a:ext cx="307962" cy="369332"/>
          </a:xfrm>
          <a:prstGeom prst="rect">
            <a:avLst/>
          </a:prstGeom>
          <a:noFill/>
        </p:spPr>
        <p:txBody>
          <a:bodyPr wrap="square" rtlCol="0">
            <a:spAutoFit/>
          </a:bodyPr>
          <a:lstStyle/>
          <a:p>
            <a:pPr defTabSz="457200"/>
            <a:r>
              <a:rPr lang="en-US" dirty="0">
                <a:solidFill>
                  <a:prstClr val="black"/>
                </a:solidFill>
                <a:latin typeface="Calibri" panose="020F0502020204030204"/>
              </a:rPr>
              <a:t>z</a:t>
            </a:r>
            <a:endParaRPr lang="en-GB" dirty="0">
              <a:solidFill>
                <a:prstClr val="black"/>
              </a:solidFill>
              <a:latin typeface="Calibri" panose="020F0502020204030204"/>
            </a:endParaRPr>
          </a:p>
        </p:txBody>
      </p:sp>
      <p:pic>
        <p:nvPicPr>
          <p:cNvPr id="369" name="Picture 368" descr="A close up of a logo&#10;&#10;Description automatically generated">
            <a:extLst>
              <a:ext uri="{FF2B5EF4-FFF2-40B4-BE49-F238E27FC236}">
                <a16:creationId xmlns:a16="http://schemas.microsoft.com/office/drawing/2014/main" id="{17413139-2826-42DA-B637-B1E9D6765EE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349282" y="2756845"/>
            <a:ext cx="1378138" cy="1033604"/>
          </a:xfrm>
          <a:prstGeom prst="rect">
            <a:avLst/>
          </a:prstGeom>
        </p:spPr>
      </p:pic>
      <p:sp>
        <p:nvSpPr>
          <p:cNvPr id="370" name="TextBox 369">
            <a:extLst>
              <a:ext uri="{FF2B5EF4-FFF2-40B4-BE49-F238E27FC236}">
                <a16:creationId xmlns:a16="http://schemas.microsoft.com/office/drawing/2014/main" id="{8A46D36B-A480-4A7D-8BBB-96D5E873964D}"/>
              </a:ext>
            </a:extLst>
          </p:cNvPr>
          <p:cNvSpPr txBox="1"/>
          <p:nvPr/>
        </p:nvSpPr>
        <p:spPr>
          <a:xfrm>
            <a:off x="2356244" y="3213050"/>
            <a:ext cx="289242" cy="369332"/>
          </a:xfrm>
          <a:prstGeom prst="rect">
            <a:avLst/>
          </a:prstGeom>
          <a:noFill/>
        </p:spPr>
        <p:txBody>
          <a:bodyPr wrap="square" rtlCol="0">
            <a:spAutoFit/>
          </a:bodyPr>
          <a:lstStyle/>
          <a:p>
            <a:pPr defTabSz="457200"/>
            <a:r>
              <a:rPr lang="en-US" dirty="0">
                <a:solidFill>
                  <a:prstClr val="black"/>
                </a:solidFill>
                <a:latin typeface="Calibri" panose="020F0502020204030204"/>
              </a:rPr>
              <a:t>y</a:t>
            </a:r>
            <a:endParaRPr lang="en-GB" dirty="0">
              <a:solidFill>
                <a:prstClr val="black"/>
              </a:solidFill>
              <a:latin typeface="Calibri" panose="020F0502020204030204"/>
            </a:endParaRPr>
          </a:p>
        </p:txBody>
      </p:sp>
      <p:sp>
        <p:nvSpPr>
          <p:cNvPr id="371" name="TextBox 370">
            <a:extLst>
              <a:ext uri="{FF2B5EF4-FFF2-40B4-BE49-F238E27FC236}">
                <a16:creationId xmlns:a16="http://schemas.microsoft.com/office/drawing/2014/main" id="{DF41E560-FA20-4482-84B1-94E033AAD2EF}"/>
              </a:ext>
            </a:extLst>
          </p:cNvPr>
          <p:cNvSpPr txBox="1"/>
          <p:nvPr/>
        </p:nvSpPr>
        <p:spPr>
          <a:xfrm>
            <a:off x="3848986" y="3213507"/>
            <a:ext cx="312087" cy="369332"/>
          </a:xfrm>
          <a:prstGeom prst="rect">
            <a:avLst/>
          </a:prstGeom>
          <a:noFill/>
        </p:spPr>
        <p:txBody>
          <a:bodyPr wrap="square" rtlCol="0">
            <a:spAutoFit/>
          </a:bodyPr>
          <a:lstStyle/>
          <a:p>
            <a:pPr defTabSz="457200"/>
            <a:r>
              <a:rPr lang="en-US" dirty="0">
                <a:solidFill>
                  <a:prstClr val="black"/>
                </a:solidFill>
                <a:latin typeface="Calibri" panose="020F0502020204030204"/>
              </a:rPr>
              <a:t>y</a:t>
            </a:r>
            <a:endParaRPr lang="en-GB" dirty="0">
              <a:solidFill>
                <a:prstClr val="black"/>
              </a:solidFill>
              <a:latin typeface="Calibri" panose="020F0502020204030204"/>
            </a:endParaRPr>
          </a:p>
        </p:txBody>
      </p:sp>
      <p:cxnSp>
        <p:nvCxnSpPr>
          <p:cNvPr id="372" name="Straight Connector 371">
            <a:extLst>
              <a:ext uri="{FF2B5EF4-FFF2-40B4-BE49-F238E27FC236}">
                <a16:creationId xmlns:a16="http://schemas.microsoft.com/office/drawing/2014/main" id="{96A95C36-EECB-406E-AF43-5437348C687C}"/>
              </a:ext>
            </a:extLst>
          </p:cNvPr>
          <p:cNvCxnSpPr>
            <a:cxnSpLocks/>
          </p:cNvCxnSpPr>
          <p:nvPr/>
        </p:nvCxnSpPr>
        <p:spPr>
          <a:xfrm>
            <a:off x="1863854" y="2088193"/>
            <a:ext cx="299888" cy="160794"/>
          </a:xfrm>
          <a:prstGeom prst="line">
            <a:avLst/>
          </a:prstGeom>
          <a:noFill/>
          <a:ln w="6350" cap="flat" cmpd="sng" algn="ctr">
            <a:solidFill>
              <a:srgbClr val="70AD47">
                <a:lumMod val="60000"/>
                <a:lumOff val="40000"/>
              </a:srgbClr>
            </a:solidFill>
            <a:prstDash val="solid"/>
            <a:miter lim="800000"/>
          </a:ln>
          <a:effectLst/>
        </p:spPr>
      </p:cxnSp>
      <p:cxnSp>
        <p:nvCxnSpPr>
          <p:cNvPr id="373" name="Straight Connector 372">
            <a:extLst>
              <a:ext uri="{FF2B5EF4-FFF2-40B4-BE49-F238E27FC236}">
                <a16:creationId xmlns:a16="http://schemas.microsoft.com/office/drawing/2014/main" id="{90235B08-0E96-4168-A78B-E1DA1EA04774}"/>
              </a:ext>
            </a:extLst>
          </p:cNvPr>
          <p:cNvCxnSpPr>
            <a:cxnSpLocks/>
          </p:cNvCxnSpPr>
          <p:nvPr/>
        </p:nvCxnSpPr>
        <p:spPr>
          <a:xfrm flipV="1">
            <a:off x="1944885" y="1981126"/>
            <a:ext cx="318204" cy="199340"/>
          </a:xfrm>
          <a:prstGeom prst="line">
            <a:avLst/>
          </a:prstGeom>
          <a:noFill/>
          <a:ln w="6350" cap="flat" cmpd="sng" algn="ctr">
            <a:solidFill>
              <a:srgbClr val="70AD47">
                <a:lumMod val="60000"/>
                <a:lumOff val="40000"/>
              </a:srgbClr>
            </a:solidFill>
            <a:prstDash val="solid"/>
            <a:miter lim="800000"/>
          </a:ln>
          <a:effectLst/>
        </p:spPr>
      </p:cxnSp>
      <p:cxnSp>
        <p:nvCxnSpPr>
          <p:cNvPr id="374" name="Straight Connector 373">
            <a:extLst>
              <a:ext uri="{FF2B5EF4-FFF2-40B4-BE49-F238E27FC236}">
                <a16:creationId xmlns:a16="http://schemas.microsoft.com/office/drawing/2014/main" id="{3223C27C-0EBA-449C-B35F-6B44592D8CD6}"/>
              </a:ext>
            </a:extLst>
          </p:cNvPr>
          <p:cNvCxnSpPr>
            <a:cxnSpLocks/>
          </p:cNvCxnSpPr>
          <p:nvPr/>
        </p:nvCxnSpPr>
        <p:spPr>
          <a:xfrm>
            <a:off x="1863999" y="2080799"/>
            <a:ext cx="390479" cy="513063"/>
          </a:xfrm>
          <a:prstGeom prst="line">
            <a:avLst/>
          </a:prstGeom>
          <a:noFill/>
          <a:ln w="6350" cap="flat" cmpd="sng" algn="ctr">
            <a:solidFill>
              <a:srgbClr val="70AD47">
                <a:lumMod val="60000"/>
                <a:lumOff val="40000"/>
              </a:srgbClr>
            </a:solidFill>
            <a:prstDash val="solid"/>
            <a:miter lim="800000"/>
          </a:ln>
          <a:effectLst/>
        </p:spPr>
      </p:cxnSp>
      <p:cxnSp>
        <p:nvCxnSpPr>
          <p:cNvPr id="375" name="Straight Connector 374">
            <a:extLst>
              <a:ext uri="{FF2B5EF4-FFF2-40B4-BE49-F238E27FC236}">
                <a16:creationId xmlns:a16="http://schemas.microsoft.com/office/drawing/2014/main" id="{5AD1BBC0-695F-4023-9D6E-C76AF1C4D5A0}"/>
              </a:ext>
            </a:extLst>
          </p:cNvPr>
          <p:cNvCxnSpPr>
            <a:cxnSpLocks/>
          </p:cNvCxnSpPr>
          <p:nvPr/>
        </p:nvCxnSpPr>
        <p:spPr>
          <a:xfrm flipH="1">
            <a:off x="1956871" y="2248551"/>
            <a:ext cx="209056" cy="335947"/>
          </a:xfrm>
          <a:prstGeom prst="line">
            <a:avLst/>
          </a:prstGeom>
          <a:noFill/>
          <a:ln w="6350" cap="flat" cmpd="sng" algn="ctr">
            <a:solidFill>
              <a:srgbClr val="70AD47">
                <a:lumMod val="60000"/>
                <a:lumOff val="40000"/>
              </a:srgbClr>
            </a:solidFill>
            <a:prstDash val="solid"/>
            <a:miter lim="800000"/>
          </a:ln>
          <a:effectLst/>
        </p:spPr>
      </p:cxnSp>
      <p:cxnSp>
        <p:nvCxnSpPr>
          <p:cNvPr id="376" name="Straight Connector 375">
            <a:extLst>
              <a:ext uri="{FF2B5EF4-FFF2-40B4-BE49-F238E27FC236}">
                <a16:creationId xmlns:a16="http://schemas.microsoft.com/office/drawing/2014/main" id="{BE0CC834-5C79-4E33-945B-636287DB7866}"/>
              </a:ext>
            </a:extLst>
          </p:cNvPr>
          <p:cNvCxnSpPr>
            <a:cxnSpLocks/>
          </p:cNvCxnSpPr>
          <p:nvPr/>
        </p:nvCxnSpPr>
        <p:spPr>
          <a:xfrm>
            <a:off x="1944885" y="2180469"/>
            <a:ext cx="221042" cy="72911"/>
          </a:xfrm>
          <a:prstGeom prst="line">
            <a:avLst/>
          </a:prstGeom>
          <a:noFill/>
          <a:ln w="6350" cap="flat" cmpd="sng" algn="ctr">
            <a:solidFill>
              <a:srgbClr val="70AD47">
                <a:lumMod val="60000"/>
                <a:lumOff val="40000"/>
              </a:srgbClr>
            </a:solidFill>
            <a:prstDash val="solid"/>
            <a:miter lim="800000"/>
          </a:ln>
          <a:effectLst/>
        </p:spPr>
      </p:cxnSp>
      <p:cxnSp>
        <p:nvCxnSpPr>
          <p:cNvPr id="377" name="Straight Connector 376">
            <a:extLst>
              <a:ext uri="{FF2B5EF4-FFF2-40B4-BE49-F238E27FC236}">
                <a16:creationId xmlns:a16="http://schemas.microsoft.com/office/drawing/2014/main" id="{21FA67B6-6F2D-4BA6-A122-2AF7AE8138C1}"/>
              </a:ext>
            </a:extLst>
          </p:cNvPr>
          <p:cNvCxnSpPr>
            <a:cxnSpLocks/>
          </p:cNvCxnSpPr>
          <p:nvPr/>
        </p:nvCxnSpPr>
        <p:spPr>
          <a:xfrm flipH="1">
            <a:off x="1896718" y="1992865"/>
            <a:ext cx="350099" cy="640379"/>
          </a:xfrm>
          <a:prstGeom prst="line">
            <a:avLst/>
          </a:prstGeom>
          <a:noFill/>
          <a:ln w="6350" cap="flat" cmpd="sng" algn="ctr">
            <a:solidFill>
              <a:srgbClr val="70AD47">
                <a:lumMod val="60000"/>
                <a:lumOff val="40000"/>
              </a:srgbClr>
            </a:solidFill>
            <a:prstDash val="solid"/>
            <a:miter lim="800000"/>
          </a:ln>
          <a:effectLst/>
        </p:spPr>
      </p:cxnSp>
      <p:cxnSp>
        <p:nvCxnSpPr>
          <p:cNvPr id="378" name="Straight Connector 377">
            <a:extLst>
              <a:ext uri="{FF2B5EF4-FFF2-40B4-BE49-F238E27FC236}">
                <a16:creationId xmlns:a16="http://schemas.microsoft.com/office/drawing/2014/main" id="{2AA16FCD-F496-4F24-B21B-1632BF8BBE45}"/>
              </a:ext>
            </a:extLst>
          </p:cNvPr>
          <p:cNvCxnSpPr>
            <a:cxnSpLocks/>
          </p:cNvCxnSpPr>
          <p:nvPr/>
        </p:nvCxnSpPr>
        <p:spPr>
          <a:xfrm flipV="1">
            <a:off x="1892386" y="2312429"/>
            <a:ext cx="353625" cy="40618"/>
          </a:xfrm>
          <a:prstGeom prst="line">
            <a:avLst/>
          </a:prstGeom>
          <a:noFill/>
          <a:ln w="6350" cap="flat" cmpd="sng" algn="ctr">
            <a:solidFill>
              <a:srgbClr val="70AD47">
                <a:lumMod val="60000"/>
                <a:lumOff val="40000"/>
              </a:srgbClr>
            </a:solidFill>
            <a:prstDash val="solid"/>
            <a:miter lim="800000"/>
          </a:ln>
          <a:effectLst/>
        </p:spPr>
      </p:cxnSp>
      <p:cxnSp>
        <p:nvCxnSpPr>
          <p:cNvPr id="379" name="Straight Connector 378">
            <a:extLst>
              <a:ext uri="{FF2B5EF4-FFF2-40B4-BE49-F238E27FC236}">
                <a16:creationId xmlns:a16="http://schemas.microsoft.com/office/drawing/2014/main" id="{828B3F29-4F5D-4ED0-A174-B4CB042C8B67}"/>
              </a:ext>
            </a:extLst>
          </p:cNvPr>
          <p:cNvCxnSpPr>
            <a:cxnSpLocks/>
          </p:cNvCxnSpPr>
          <p:nvPr/>
        </p:nvCxnSpPr>
        <p:spPr>
          <a:xfrm>
            <a:off x="1944885" y="2189550"/>
            <a:ext cx="318204" cy="133637"/>
          </a:xfrm>
          <a:prstGeom prst="line">
            <a:avLst/>
          </a:prstGeom>
          <a:noFill/>
          <a:ln w="6350" cap="flat" cmpd="sng" algn="ctr">
            <a:solidFill>
              <a:srgbClr val="70AD47">
                <a:lumMod val="60000"/>
                <a:lumOff val="40000"/>
              </a:srgbClr>
            </a:solidFill>
            <a:prstDash val="solid"/>
            <a:miter lim="800000"/>
          </a:ln>
          <a:effectLst/>
        </p:spPr>
      </p:cxnSp>
      <p:cxnSp>
        <p:nvCxnSpPr>
          <p:cNvPr id="380" name="Straight Connector 379">
            <a:extLst>
              <a:ext uri="{FF2B5EF4-FFF2-40B4-BE49-F238E27FC236}">
                <a16:creationId xmlns:a16="http://schemas.microsoft.com/office/drawing/2014/main" id="{AD95F747-CF29-4B59-9BDD-636FCEFDD817}"/>
              </a:ext>
            </a:extLst>
          </p:cNvPr>
          <p:cNvCxnSpPr>
            <a:cxnSpLocks/>
          </p:cNvCxnSpPr>
          <p:nvPr/>
        </p:nvCxnSpPr>
        <p:spPr>
          <a:xfrm flipH="1">
            <a:off x="1880227" y="1981285"/>
            <a:ext cx="376113" cy="371763"/>
          </a:xfrm>
          <a:prstGeom prst="line">
            <a:avLst/>
          </a:prstGeom>
          <a:noFill/>
          <a:ln w="6350" cap="flat" cmpd="sng" algn="ctr">
            <a:solidFill>
              <a:srgbClr val="70AD47">
                <a:lumMod val="60000"/>
                <a:lumOff val="40000"/>
              </a:srgbClr>
            </a:solidFill>
            <a:prstDash val="solid"/>
            <a:miter lim="800000"/>
          </a:ln>
          <a:effectLst/>
        </p:spPr>
      </p:cxnSp>
      <p:cxnSp>
        <p:nvCxnSpPr>
          <p:cNvPr id="381" name="Straight Connector 380">
            <a:extLst>
              <a:ext uri="{FF2B5EF4-FFF2-40B4-BE49-F238E27FC236}">
                <a16:creationId xmlns:a16="http://schemas.microsoft.com/office/drawing/2014/main" id="{1A0E2292-10DE-4886-8E60-5FDEC91F83CE}"/>
              </a:ext>
            </a:extLst>
          </p:cNvPr>
          <p:cNvCxnSpPr>
            <a:cxnSpLocks/>
          </p:cNvCxnSpPr>
          <p:nvPr/>
        </p:nvCxnSpPr>
        <p:spPr>
          <a:xfrm>
            <a:off x="1944888" y="2596997"/>
            <a:ext cx="318203" cy="11035"/>
          </a:xfrm>
          <a:prstGeom prst="line">
            <a:avLst/>
          </a:prstGeom>
          <a:noFill/>
          <a:ln w="6350" cap="flat" cmpd="sng" algn="ctr">
            <a:solidFill>
              <a:srgbClr val="70AD47">
                <a:lumMod val="60000"/>
                <a:lumOff val="40000"/>
              </a:srgbClr>
            </a:solidFill>
            <a:prstDash val="solid"/>
            <a:miter lim="800000"/>
          </a:ln>
          <a:effectLst/>
        </p:spPr>
      </p:cxnSp>
      <p:cxnSp>
        <p:nvCxnSpPr>
          <p:cNvPr id="382" name="Straight Connector 381">
            <a:extLst>
              <a:ext uri="{FF2B5EF4-FFF2-40B4-BE49-F238E27FC236}">
                <a16:creationId xmlns:a16="http://schemas.microsoft.com/office/drawing/2014/main" id="{B6E9BB15-14C2-4514-8137-2564EBC19180}"/>
              </a:ext>
            </a:extLst>
          </p:cNvPr>
          <p:cNvCxnSpPr>
            <a:cxnSpLocks/>
          </p:cNvCxnSpPr>
          <p:nvPr/>
        </p:nvCxnSpPr>
        <p:spPr>
          <a:xfrm flipH="1">
            <a:off x="1957016" y="2180469"/>
            <a:ext cx="306075" cy="397441"/>
          </a:xfrm>
          <a:prstGeom prst="line">
            <a:avLst/>
          </a:prstGeom>
          <a:noFill/>
          <a:ln w="6350" cap="flat" cmpd="sng" algn="ctr">
            <a:solidFill>
              <a:srgbClr val="70AD47">
                <a:lumMod val="60000"/>
                <a:lumOff val="40000"/>
              </a:srgbClr>
            </a:solidFill>
            <a:prstDash val="solid"/>
            <a:miter lim="800000"/>
          </a:ln>
          <a:effectLst/>
        </p:spPr>
      </p:cxnSp>
      <p:cxnSp>
        <p:nvCxnSpPr>
          <p:cNvPr id="383" name="Straight Connector 382">
            <a:extLst>
              <a:ext uri="{FF2B5EF4-FFF2-40B4-BE49-F238E27FC236}">
                <a16:creationId xmlns:a16="http://schemas.microsoft.com/office/drawing/2014/main" id="{ED7198BE-51D4-45D1-A168-D36274BEBBC8}"/>
              </a:ext>
            </a:extLst>
          </p:cNvPr>
          <p:cNvCxnSpPr>
            <a:cxnSpLocks/>
          </p:cNvCxnSpPr>
          <p:nvPr/>
        </p:nvCxnSpPr>
        <p:spPr>
          <a:xfrm>
            <a:off x="3290135" y="2083373"/>
            <a:ext cx="401886" cy="492343"/>
          </a:xfrm>
          <a:prstGeom prst="line">
            <a:avLst/>
          </a:prstGeom>
          <a:noFill/>
          <a:ln w="6350" cap="flat" cmpd="sng" algn="ctr">
            <a:solidFill>
              <a:srgbClr val="70AD47">
                <a:lumMod val="60000"/>
                <a:lumOff val="40000"/>
              </a:srgbClr>
            </a:solidFill>
            <a:prstDash val="solid"/>
            <a:miter lim="800000"/>
          </a:ln>
          <a:effectLst/>
        </p:spPr>
      </p:cxnSp>
      <p:cxnSp>
        <p:nvCxnSpPr>
          <p:cNvPr id="384" name="Straight Connector 383">
            <a:extLst>
              <a:ext uri="{FF2B5EF4-FFF2-40B4-BE49-F238E27FC236}">
                <a16:creationId xmlns:a16="http://schemas.microsoft.com/office/drawing/2014/main" id="{A7B16020-CFBE-446F-B819-1DE3923F3F3F}"/>
              </a:ext>
            </a:extLst>
          </p:cNvPr>
          <p:cNvCxnSpPr/>
          <p:nvPr/>
        </p:nvCxnSpPr>
        <p:spPr>
          <a:xfrm>
            <a:off x="3294712" y="2080798"/>
            <a:ext cx="500688" cy="231631"/>
          </a:xfrm>
          <a:prstGeom prst="line">
            <a:avLst/>
          </a:prstGeom>
          <a:noFill/>
          <a:ln w="6350" cap="flat" cmpd="sng" algn="ctr">
            <a:solidFill>
              <a:srgbClr val="70AD47">
                <a:lumMod val="60000"/>
                <a:lumOff val="40000"/>
              </a:srgbClr>
            </a:solidFill>
            <a:prstDash val="solid"/>
            <a:miter lim="800000"/>
          </a:ln>
          <a:effectLst/>
        </p:spPr>
      </p:cxnSp>
      <p:cxnSp>
        <p:nvCxnSpPr>
          <p:cNvPr id="385" name="Straight Connector 384">
            <a:extLst>
              <a:ext uri="{FF2B5EF4-FFF2-40B4-BE49-F238E27FC236}">
                <a16:creationId xmlns:a16="http://schemas.microsoft.com/office/drawing/2014/main" id="{37673E32-4F87-4D36-B6A6-121CC51E56CC}"/>
              </a:ext>
            </a:extLst>
          </p:cNvPr>
          <p:cNvCxnSpPr>
            <a:cxnSpLocks/>
          </p:cNvCxnSpPr>
          <p:nvPr/>
        </p:nvCxnSpPr>
        <p:spPr>
          <a:xfrm flipV="1">
            <a:off x="3291575" y="1981127"/>
            <a:ext cx="388073" cy="93242"/>
          </a:xfrm>
          <a:prstGeom prst="line">
            <a:avLst/>
          </a:prstGeom>
          <a:noFill/>
          <a:ln w="6350" cap="flat" cmpd="sng" algn="ctr">
            <a:solidFill>
              <a:srgbClr val="70AD47">
                <a:lumMod val="60000"/>
                <a:lumOff val="40000"/>
              </a:srgbClr>
            </a:solidFill>
            <a:prstDash val="solid"/>
            <a:miter lim="800000"/>
          </a:ln>
          <a:effectLst/>
        </p:spPr>
      </p:cxnSp>
      <p:cxnSp>
        <p:nvCxnSpPr>
          <p:cNvPr id="386" name="Straight Connector 385">
            <a:extLst>
              <a:ext uri="{FF2B5EF4-FFF2-40B4-BE49-F238E27FC236}">
                <a16:creationId xmlns:a16="http://schemas.microsoft.com/office/drawing/2014/main" id="{E47568A0-97F3-41C9-BF8A-E18410F69283}"/>
              </a:ext>
            </a:extLst>
          </p:cNvPr>
          <p:cNvCxnSpPr>
            <a:cxnSpLocks/>
          </p:cNvCxnSpPr>
          <p:nvPr/>
        </p:nvCxnSpPr>
        <p:spPr>
          <a:xfrm>
            <a:off x="3291584" y="2075549"/>
            <a:ext cx="471839" cy="109311"/>
          </a:xfrm>
          <a:prstGeom prst="line">
            <a:avLst/>
          </a:prstGeom>
          <a:noFill/>
          <a:ln w="6350" cap="flat" cmpd="sng" algn="ctr">
            <a:solidFill>
              <a:srgbClr val="70AD47">
                <a:lumMod val="60000"/>
                <a:lumOff val="40000"/>
              </a:srgbClr>
            </a:solidFill>
            <a:prstDash val="solid"/>
            <a:miter lim="800000"/>
          </a:ln>
          <a:effectLst/>
        </p:spPr>
      </p:cxnSp>
      <p:cxnSp>
        <p:nvCxnSpPr>
          <p:cNvPr id="387" name="Straight Connector 386">
            <a:extLst>
              <a:ext uri="{FF2B5EF4-FFF2-40B4-BE49-F238E27FC236}">
                <a16:creationId xmlns:a16="http://schemas.microsoft.com/office/drawing/2014/main" id="{27120FCE-D703-4D27-951B-2EA0AC8282F5}"/>
              </a:ext>
            </a:extLst>
          </p:cNvPr>
          <p:cNvCxnSpPr>
            <a:cxnSpLocks/>
          </p:cNvCxnSpPr>
          <p:nvPr/>
        </p:nvCxnSpPr>
        <p:spPr>
          <a:xfrm>
            <a:off x="3365211" y="2528477"/>
            <a:ext cx="419431" cy="57761"/>
          </a:xfrm>
          <a:prstGeom prst="line">
            <a:avLst/>
          </a:prstGeom>
          <a:noFill/>
          <a:ln w="6350" cap="flat" cmpd="sng" algn="ctr">
            <a:solidFill>
              <a:srgbClr val="70AD47">
                <a:lumMod val="60000"/>
                <a:lumOff val="40000"/>
              </a:srgbClr>
            </a:solidFill>
            <a:prstDash val="solid"/>
            <a:miter lim="800000"/>
          </a:ln>
          <a:effectLst/>
        </p:spPr>
      </p:cxnSp>
      <p:cxnSp>
        <p:nvCxnSpPr>
          <p:cNvPr id="388" name="Straight Connector 387">
            <a:extLst>
              <a:ext uri="{FF2B5EF4-FFF2-40B4-BE49-F238E27FC236}">
                <a16:creationId xmlns:a16="http://schemas.microsoft.com/office/drawing/2014/main" id="{15F60102-F220-40A2-A4AA-9800AE9401D8}"/>
              </a:ext>
            </a:extLst>
          </p:cNvPr>
          <p:cNvCxnSpPr>
            <a:cxnSpLocks/>
          </p:cNvCxnSpPr>
          <p:nvPr/>
        </p:nvCxnSpPr>
        <p:spPr>
          <a:xfrm flipH="1">
            <a:off x="3347842" y="1984720"/>
            <a:ext cx="331663" cy="626093"/>
          </a:xfrm>
          <a:prstGeom prst="line">
            <a:avLst/>
          </a:prstGeom>
          <a:noFill/>
          <a:ln w="6350" cap="flat" cmpd="sng" algn="ctr">
            <a:solidFill>
              <a:srgbClr val="70AD47">
                <a:lumMod val="60000"/>
                <a:lumOff val="40000"/>
              </a:srgbClr>
            </a:solidFill>
            <a:prstDash val="solid"/>
            <a:miter lim="800000"/>
          </a:ln>
          <a:effectLst/>
        </p:spPr>
      </p:cxnSp>
      <p:cxnSp>
        <p:nvCxnSpPr>
          <p:cNvPr id="389" name="Straight Connector 388">
            <a:extLst>
              <a:ext uri="{FF2B5EF4-FFF2-40B4-BE49-F238E27FC236}">
                <a16:creationId xmlns:a16="http://schemas.microsoft.com/office/drawing/2014/main" id="{40E89DCD-108A-4D79-AF8A-AE133B6A400B}"/>
              </a:ext>
            </a:extLst>
          </p:cNvPr>
          <p:cNvCxnSpPr>
            <a:cxnSpLocks/>
          </p:cNvCxnSpPr>
          <p:nvPr/>
        </p:nvCxnSpPr>
        <p:spPr>
          <a:xfrm flipV="1">
            <a:off x="3269126" y="2238108"/>
            <a:ext cx="258377" cy="114940"/>
          </a:xfrm>
          <a:prstGeom prst="line">
            <a:avLst/>
          </a:prstGeom>
          <a:noFill/>
          <a:ln w="6350" cap="flat" cmpd="sng" algn="ctr">
            <a:solidFill>
              <a:srgbClr val="70AD47">
                <a:lumMod val="60000"/>
                <a:lumOff val="40000"/>
              </a:srgbClr>
            </a:solidFill>
            <a:prstDash val="solid"/>
            <a:miter lim="800000"/>
          </a:ln>
          <a:effectLst/>
        </p:spPr>
      </p:cxnSp>
      <p:cxnSp>
        <p:nvCxnSpPr>
          <p:cNvPr id="390" name="Straight Connector 389">
            <a:extLst>
              <a:ext uri="{FF2B5EF4-FFF2-40B4-BE49-F238E27FC236}">
                <a16:creationId xmlns:a16="http://schemas.microsoft.com/office/drawing/2014/main" id="{62E78FBB-7D4F-4174-8E90-D4B71B89AA25}"/>
              </a:ext>
            </a:extLst>
          </p:cNvPr>
          <p:cNvCxnSpPr>
            <a:cxnSpLocks/>
          </p:cNvCxnSpPr>
          <p:nvPr/>
        </p:nvCxnSpPr>
        <p:spPr>
          <a:xfrm>
            <a:off x="3500704" y="2241160"/>
            <a:ext cx="283939" cy="71269"/>
          </a:xfrm>
          <a:prstGeom prst="line">
            <a:avLst/>
          </a:prstGeom>
          <a:noFill/>
          <a:ln w="6350" cap="flat" cmpd="sng" algn="ctr">
            <a:solidFill>
              <a:srgbClr val="70AD47">
                <a:lumMod val="60000"/>
                <a:lumOff val="40000"/>
              </a:srgbClr>
            </a:solidFill>
            <a:prstDash val="solid"/>
            <a:miter lim="800000"/>
          </a:ln>
          <a:effectLst/>
        </p:spPr>
      </p:cxnSp>
      <p:cxnSp>
        <p:nvCxnSpPr>
          <p:cNvPr id="391" name="Straight Connector 390">
            <a:extLst>
              <a:ext uri="{FF2B5EF4-FFF2-40B4-BE49-F238E27FC236}">
                <a16:creationId xmlns:a16="http://schemas.microsoft.com/office/drawing/2014/main" id="{102EBC6D-4019-4DEB-95EB-D7B71C515C3D}"/>
              </a:ext>
            </a:extLst>
          </p:cNvPr>
          <p:cNvCxnSpPr>
            <a:cxnSpLocks/>
          </p:cNvCxnSpPr>
          <p:nvPr/>
        </p:nvCxnSpPr>
        <p:spPr>
          <a:xfrm flipH="1">
            <a:off x="3348549" y="2046456"/>
            <a:ext cx="337550" cy="568977"/>
          </a:xfrm>
          <a:prstGeom prst="line">
            <a:avLst/>
          </a:prstGeom>
          <a:noFill/>
          <a:ln w="6350" cap="flat" cmpd="sng" algn="ctr">
            <a:solidFill>
              <a:srgbClr val="70AD47">
                <a:lumMod val="60000"/>
                <a:lumOff val="40000"/>
              </a:srgbClr>
            </a:solidFill>
            <a:prstDash val="solid"/>
            <a:miter lim="800000"/>
          </a:ln>
          <a:effectLst/>
        </p:spPr>
      </p:cxnSp>
      <p:cxnSp>
        <p:nvCxnSpPr>
          <p:cNvPr id="392" name="Straight Connector 391">
            <a:extLst>
              <a:ext uri="{FF2B5EF4-FFF2-40B4-BE49-F238E27FC236}">
                <a16:creationId xmlns:a16="http://schemas.microsoft.com/office/drawing/2014/main" id="{ABF07CAC-B345-4172-93DB-895FD0DD5FEB}"/>
              </a:ext>
            </a:extLst>
          </p:cNvPr>
          <p:cNvCxnSpPr>
            <a:cxnSpLocks/>
          </p:cNvCxnSpPr>
          <p:nvPr/>
        </p:nvCxnSpPr>
        <p:spPr>
          <a:xfrm>
            <a:off x="3522428" y="2237414"/>
            <a:ext cx="266791" cy="352896"/>
          </a:xfrm>
          <a:prstGeom prst="line">
            <a:avLst/>
          </a:prstGeom>
          <a:noFill/>
          <a:ln w="6350" cap="flat" cmpd="sng" algn="ctr">
            <a:solidFill>
              <a:srgbClr val="70AD47">
                <a:lumMod val="60000"/>
                <a:lumOff val="40000"/>
              </a:srgbClr>
            </a:solidFill>
            <a:prstDash val="solid"/>
            <a:miter lim="800000"/>
          </a:ln>
          <a:effectLst/>
        </p:spPr>
      </p:cxnSp>
      <p:cxnSp>
        <p:nvCxnSpPr>
          <p:cNvPr id="393" name="Straight Connector 392">
            <a:extLst>
              <a:ext uri="{FF2B5EF4-FFF2-40B4-BE49-F238E27FC236}">
                <a16:creationId xmlns:a16="http://schemas.microsoft.com/office/drawing/2014/main" id="{0DEC378F-C5E1-400D-A17D-8796BA0F22CC}"/>
              </a:ext>
            </a:extLst>
          </p:cNvPr>
          <p:cNvCxnSpPr/>
          <p:nvPr/>
        </p:nvCxnSpPr>
        <p:spPr>
          <a:xfrm>
            <a:off x="3269124" y="2353047"/>
            <a:ext cx="538794" cy="243948"/>
          </a:xfrm>
          <a:prstGeom prst="line">
            <a:avLst/>
          </a:prstGeom>
          <a:noFill/>
          <a:ln w="6350" cap="flat" cmpd="sng" algn="ctr">
            <a:solidFill>
              <a:srgbClr val="70AD47">
                <a:lumMod val="60000"/>
                <a:lumOff val="40000"/>
              </a:srgbClr>
            </a:solidFill>
            <a:prstDash val="solid"/>
            <a:miter lim="800000"/>
          </a:ln>
          <a:effectLst/>
        </p:spPr>
      </p:cxnSp>
      <p:cxnSp>
        <p:nvCxnSpPr>
          <p:cNvPr id="394" name="Straight Connector 393">
            <a:extLst>
              <a:ext uri="{FF2B5EF4-FFF2-40B4-BE49-F238E27FC236}">
                <a16:creationId xmlns:a16="http://schemas.microsoft.com/office/drawing/2014/main" id="{5D307A20-04EF-412C-8532-20047CA7B9BF}"/>
              </a:ext>
            </a:extLst>
          </p:cNvPr>
          <p:cNvCxnSpPr>
            <a:cxnSpLocks/>
          </p:cNvCxnSpPr>
          <p:nvPr/>
        </p:nvCxnSpPr>
        <p:spPr>
          <a:xfrm flipH="1">
            <a:off x="3346688" y="2312428"/>
            <a:ext cx="427196" cy="298385"/>
          </a:xfrm>
          <a:prstGeom prst="line">
            <a:avLst/>
          </a:prstGeom>
          <a:noFill/>
          <a:ln w="6350" cap="flat" cmpd="sng" algn="ctr">
            <a:solidFill>
              <a:srgbClr val="70AD47">
                <a:lumMod val="60000"/>
                <a:lumOff val="40000"/>
              </a:srgbClr>
            </a:solidFill>
            <a:prstDash val="solid"/>
            <a:miter lim="800000"/>
          </a:ln>
          <a:effectLst/>
        </p:spPr>
      </p:cxnSp>
      <p:cxnSp>
        <p:nvCxnSpPr>
          <p:cNvPr id="395" name="Straight Connector 394">
            <a:extLst>
              <a:ext uri="{FF2B5EF4-FFF2-40B4-BE49-F238E27FC236}">
                <a16:creationId xmlns:a16="http://schemas.microsoft.com/office/drawing/2014/main" id="{A4BF46F5-99AA-4D71-B550-BA12587AB1EB}"/>
              </a:ext>
            </a:extLst>
          </p:cNvPr>
          <p:cNvCxnSpPr>
            <a:cxnSpLocks/>
          </p:cNvCxnSpPr>
          <p:nvPr/>
        </p:nvCxnSpPr>
        <p:spPr>
          <a:xfrm flipV="1">
            <a:off x="4935624" y="2226053"/>
            <a:ext cx="91229" cy="68876"/>
          </a:xfrm>
          <a:prstGeom prst="line">
            <a:avLst/>
          </a:prstGeom>
          <a:noFill/>
          <a:ln w="6350" cap="flat" cmpd="sng" algn="ctr">
            <a:solidFill>
              <a:srgbClr val="70AD47">
                <a:lumMod val="60000"/>
                <a:lumOff val="40000"/>
              </a:srgbClr>
            </a:solidFill>
            <a:prstDash val="solid"/>
            <a:miter lim="800000"/>
          </a:ln>
          <a:effectLst/>
        </p:spPr>
      </p:cxnSp>
      <p:cxnSp>
        <p:nvCxnSpPr>
          <p:cNvPr id="396" name="Straight Connector 395">
            <a:extLst>
              <a:ext uri="{FF2B5EF4-FFF2-40B4-BE49-F238E27FC236}">
                <a16:creationId xmlns:a16="http://schemas.microsoft.com/office/drawing/2014/main" id="{34DCF0BD-4C9A-4707-90DD-153D2D2B205D}"/>
              </a:ext>
            </a:extLst>
          </p:cNvPr>
          <p:cNvCxnSpPr>
            <a:cxnSpLocks/>
          </p:cNvCxnSpPr>
          <p:nvPr/>
        </p:nvCxnSpPr>
        <p:spPr>
          <a:xfrm>
            <a:off x="4822429" y="2116951"/>
            <a:ext cx="358765" cy="448044"/>
          </a:xfrm>
          <a:prstGeom prst="line">
            <a:avLst/>
          </a:prstGeom>
          <a:noFill/>
          <a:ln w="6350" cap="flat" cmpd="sng" algn="ctr">
            <a:solidFill>
              <a:srgbClr val="70AD47">
                <a:lumMod val="60000"/>
                <a:lumOff val="40000"/>
              </a:srgbClr>
            </a:solidFill>
            <a:prstDash val="solid"/>
            <a:miter lim="800000"/>
          </a:ln>
          <a:effectLst/>
        </p:spPr>
      </p:cxnSp>
      <p:cxnSp>
        <p:nvCxnSpPr>
          <p:cNvPr id="397" name="Straight Connector 396">
            <a:extLst>
              <a:ext uri="{FF2B5EF4-FFF2-40B4-BE49-F238E27FC236}">
                <a16:creationId xmlns:a16="http://schemas.microsoft.com/office/drawing/2014/main" id="{4D2DB56A-94DE-42BC-B060-A32304DA1736}"/>
              </a:ext>
            </a:extLst>
          </p:cNvPr>
          <p:cNvCxnSpPr>
            <a:cxnSpLocks/>
          </p:cNvCxnSpPr>
          <p:nvPr/>
        </p:nvCxnSpPr>
        <p:spPr>
          <a:xfrm flipH="1">
            <a:off x="4834948" y="1967127"/>
            <a:ext cx="348099" cy="657176"/>
          </a:xfrm>
          <a:prstGeom prst="line">
            <a:avLst/>
          </a:prstGeom>
          <a:noFill/>
          <a:ln w="6350" cap="flat" cmpd="sng" algn="ctr">
            <a:solidFill>
              <a:srgbClr val="70AD47">
                <a:lumMod val="60000"/>
                <a:lumOff val="40000"/>
              </a:srgbClr>
            </a:solidFill>
            <a:prstDash val="solid"/>
            <a:miter lim="800000"/>
          </a:ln>
          <a:effectLst/>
        </p:spPr>
      </p:cxnSp>
      <p:cxnSp>
        <p:nvCxnSpPr>
          <p:cNvPr id="398" name="Straight Connector 397">
            <a:extLst>
              <a:ext uri="{FF2B5EF4-FFF2-40B4-BE49-F238E27FC236}">
                <a16:creationId xmlns:a16="http://schemas.microsoft.com/office/drawing/2014/main" id="{5B70376B-6ECA-4713-8C27-760900C2F29E}"/>
              </a:ext>
            </a:extLst>
          </p:cNvPr>
          <p:cNvCxnSpPr>
            <a:cxnSpLocks/>
          </p:cNvCxnSpPr>
          <p:nvPr/>
        </p:nvCxnSpPr>
        <p:spPr>
          <a:xfrm flipV="1">
            <a:off x="4773660" y="2248548"/>
            <a:ext cx="430900" cy="110054"/>
          </a:xfrm>
          <a:prstGeom prst="line">
            <a:avLst/>
          </a:prstGeom>
          <a:noFill/>
          <a:ln w="6350" cap="flat" cmpd="sng" algn="ctr">
            <a:solidFill>
              <a:srgbClr val="70AD47">
                <a:lumMod val="60000"/>
                <a:lumOff val="40000"/>
              </a:srgbClr>
            </a:solidFill>
            <a:prstDash val="solid"/>
            <a:miter lim="800000"/>
          </a:ln>
          <a:effectLst/>
        </p:spPr>
      </p:cxnSp>
      <p:cxnSp>
        <p:nvCxnSpPr>
          <p:cNvPr id="399" name="Straight Connector 398">
            <a:extLst>
              <a:ext uri="{FF2B5EF4-FFF2-40B4-BE49-F238E27FC236}">
                <a16:creationId xmlns:a16="http://schemas.microsoft.com/office/drawing/2014/main" id="{B3460CAB-B9A8-4DF8-8D6D-DA2CCE890311}"/>
              </a:ext>
            </a:extLst>
          </p:cNvPr>
          <p:cNvCxnSpPr>
            <a:cxnSpLocks/>
          </p:cNvCxnSpPr>
          <p:nvPr/>
        </p:nvCxnSpPr>
        <p:spPr>
          <a:xfrm>
            <a:off x="4822429" y="2115032"/>
            <a:ext cx="382133" cy="133517"/>
          </a:xfrm>
          <a:prstGeom prst="line">
            <a:avLst/>
          </a:prstGeom>
          <a:noFill/>
          <a:ln w="6350" cap="flat" cmpd="sng" algn="ctr">
            <a:solidFill>
              <a:srgbClr val="70AD47">
                <a:lumMod val="60000"/>
                <a:lumOff val="40000"/>
              </a:srgbClr>
            </a:solidFill>
            <a:prstDash val="solid"/>
            <a:miter lim="800000"/>
          </a:ln>
          <a:effectLst/>
        </p:spPr>
      </p:cxnSp>
      <p:cxnSp>
        <p:nvCxnSpPr>
          <p:cNvPr id="400" name="Straight Connector 399">
            <a:extLst>
              <a:ext uri="{FF2B5EF4-FFF2-40B4-BE49-F238E27FC236}">
                <a16:creationId xmlns:a16="http://schemas.microsoft.com/office/drawing/2014/main" id="{5C63C729-1444-42A6-A757-0EB4495CF1B9}"/>
              </a:ext>
            </a:extLst>
          </p:cNvPr>
          <p:cNvCxnSpPr>
            <a:cxnSpLocks/>
          </p:cNvCxnSpPr>
          <p:nvPr/>
        </p:nvCxnSpPr>
        <p:spPr>
          <a:xfrm flipH="1">
            <a:off x="4912990" y="1967129"/>
            <a:ext cx="270057" cy="330461"/>
          </a:xfrm>
          <a:prstGeom prst="line">
            <a:avLst/>
          </a:prstGeom>
          <a:noFill/>
          <a:ln w="6350" cap="flat" cmpd="sng" algn="ctr">
            <a:solidFill>
              <a:srgbClr val="70AD47">
                <a:lumMod val="60000"/>
                <a:lumOff val="40000"/>
              </a:srgbClr>
            </a:solidFill>
            <a:prstDash val="solid"/>
            <a:miter lim="800000"/>
          </a:ln>
          <a:effectLst/>
        </p:spPr>
      </p:cxnSp>
      <p:cxnSp>
        <p:nvCxnSpPr>
          <p:cNvPr id="401" name="Straight Connector 400">
            <a:extLst>
              <a:ext uri="{FF2B5EF4-FFF2-40B4-BE49-F238E27FC236}">
                <a16:creationId xmlns:a16="http://schemas.microsoft.com/office/drawing/2014/main" id="{B15486C0-4055-4BC4-82DB-0AD88D4CA19D}"/>
              </a:ext>
            </a:extLst>
          </p:cNvPr>
          <p:cNvCxnSpPr>
            <a:cxnSpLocks/>
          </p:cNvCxnSpPr>
          <p:nvPr/>
        </p:nvCxnSpPr>
        <p:spPr>
          <a:xfrm>
            <a:off x="4773671" y="2351421"/>
            <a:ext cx="398617" cy="202543"/>
          </a:xfrm>
          <a:prstGeom prst="line">
            <a:avLst/>
          </a:prstGeom>
          <a:noFill/>
          <a:ln w="6350" cap="flat" cmpd="sng" algn="ctr">
            <a:solidFill>
              <a:srgbClr val="70AD47">
                <a:lumMod val="60000"/>
                <a:lumOff val="40000"/>
              </a:srgbClr>
            </a:solidFill>
            <a:prstDash val="solid"/>
            <a:miter lim="800000"/>
          </a:ln>
          <a:effectLst/>
        </p:spPr>
      </p:cxnSp>
      <p:cxnSp>
        <p:nvCxnSpPr>
          <p:cNvPr id="402" name="Straight Connector 401">
            <a:extLst>
              <a:ext uri="{FF2B5EF4-FFF2-40B4-BE49-F238E27FC236}">
                <a16:creationId xmlns:a16="http://schemas.microsoft.com/office/drawing/2014/main" id="{AD670065-B949-4531-83A6-3A36EA60B01B}"/>
              </a:ext>
            </a:extLst>
          </p:cNvPr>
          <p:cNvCxnSpPr>
            <a:cxnSpLocks/>
          </p:cNvCxnSpPr>
          <p:nvPr/>
        </p:nvCxnSpPr>
        <p:spPr>
          <a:xfrm flipV="1">
            <a:off x="4912999" y="2248550"/>
            <a:ext cx="291563" cy="49586"/>
          </a:xfrm>
          <a:prstGeom prst="line">
            <a:avLst/>
          </a:prstGeom>
          <a:noFill/>
          <a:ln w="6350" cap="flat" cmpd="sng" algn="ctr">
            <a:solidFill>
              <a:srgbClr val="70AD47">
                <a:lumMod val="60000"/>
                <a:lumOff val="40000"/>
              </a:srgbClr>
            </a:solidFill>
            <a:prstDash val="solid"/>
            <a:miter lim="800000"/>
          </a:ln>
          <a:effectLst/>
        </p:spPr>
      </p:cxnSp>
      <p:cxnSp>
        <p:nvCxnSpPr>
          <p:cNvPr id="403" name="Straight Connector 402">
            <a:extLst>
              <a:ext uri="{FF2B5EF4-FFF2-40B4-BE49-F238E27FC236}">
                <a16:creationId xmlns:a16="http://schemas.microsoft.com/office/drawing/2014/main" id="{A089684D-A809-41F8-85C4-D6E923EC856C}"/>
              </a:ext>
            </a:extLst>
          </p:cNvPr>
          <p:cNvCxnSpPr>
            <a:cxnSpLocks/>
          </p:cNvCxnSpPr>
          <p:nvPr/>
        </p:nvCxnSpPr>
        <p:spPr>
          <a:xfrm flipV="1">
            <a:off x="4813723" y="1981126"/>
            <a:ext cx="358565" cy="130656"/>
          </a:xfrm>
          <a:prstGeom prst="line">
            <a:avLst/>
          </a:prstGeom>
          <a:noFill/>
          <a:ln w="6350" cap="flat" cmpd="sng" algn="ctr">
            <a:solidFill>
              <a:srgbClr val="70AD47">
                <a:lumMod val="60000"/>
                <a:lumOff val="40000"/>
              </a:srgbClr>
            </a:solidFill>
            <a:prstDash val="solid"/>
            <a:miter lim="800000"/>
          </a:ln>
          <a:effectLst/>
        </p:spPr>
      </p:cxnSp>
      <p:cxnSp>
        <p:nvCxnSpPr>
          <p:cNvPr id="404" name="Straight Connector 403">
            <a:extLst>
              <a:ext uri="{FF2B5EF4-FFF2-40B4-BE49-F238E27FC236}">
                <a16:creationId xmlns:a16="http://schemas.microsoft.com/office/drawing/2014/main" id="{1D4A90B9-C7B3-4182-8341-F1B6498D147F}"/>
              </a:ext>
            </a:extLst>
          </p:cNvPr>
          <p:cNvCxnSpPr>
            <a:cxnSpLocks/>
          </p:cNvCxnSpPr>
          <p:nvPr/>
        </p:nvCxnSpPr>
        <p:spPr>
          <a:xfrm flipV="1">
            <a:off x="1863999" y="1991424"/>
            <a:ext cx="387551" cy="89374"/>
          </a:xfrm>
          <a:prstGeom prst="line">
            <a:avLst/>
          </a:prstGeom>
          <a:noFill/>
          <a:ln w="6350" cap="flat" cmpd="sng" algn="ctr">
            <a:solidFill>
              <a:srgbClr val="70AD47">
                <a:lumMod val="60000"/>
                <a:lumOff val="40000"/>
              </a:srgbClr>
            </a:solidFill>
            <a:prstDash val="solid"/>
            <a:miter lim="800000"/>
          </a:ln>
          <a:effectLst/>
        </p:spPr>
      </p:cxnSp>
      <p:cxnSp>
        <p:nvCxnSpPr>
          <p:cNvPr id="405" name="Straight Connector 404">
            <a:extLst>
              <a:ext uri="{FF2B5EF4-FFF2-40B4-BE49-F238E27FC236}">
                <a16:creationId xmlns:a16="http://schemas.microsoft.com/office/drawing/2014/main" id="{FC0FB246-64B8-45D9-AF35-CFB3EC60E8F8}"/>
              </a:ext>
            </a:extLst>
          </p:cNvPr>
          <p:cNvCxnSpPr>
            <a:cxnSpLocks/>
          </p:cNvCxnSpPr>
          <p:nvPr/>
        </p:nvCxnSpPr>
        <p:spPr>
          <a:xfrm>
            <a:off x="4868828" y="2565407"/>
            <a:ext cx="321070" cy="5198"/>
          </a:xfrm>
          <a:prstGeom prst="line">
            <a:avLst/>
          </a:prstGeom>
          <a:noFill/>
          <a:ln w="6350" cap="flat" cmpd="sng" algn="ctr">
            <a:solidFill>
              <a:srgbClr val="70AD47">
                <a:lumMod val="60000"/>
                <a:lumOff val="40000"/>
              </a:srgbClr>
            </a:solidFill>
            <a:prstDash val="solid"/>
            <a:miter lim="800000"/>
          </a:ln>
          <a:effectLst/>
        </p:spPr>
      </p:cxnSp>
      <p:cxnSp>
        <p:nvCxnSpPr>
          <p:cNvPr id="406" name="Straight Connector 405">
            <a:extLst>
              <a:ext uri="{FF2B5EF4-FFF2-40B4-BE49-F238E27FC236}">
                <a16:creationId xmlns:a16="http://schemas.microsoft.com/office/drawing/2014/main" id="{8C5602A7-FDFF-4794-BE06-9CE108EBAA1F}"/>
              </a:ext>
            </a:extLst>
          </p:cNvPr>
          <p:cNvCxnSpPr>
            <a:cxnSpLocks/>
          </p:cNvCxnSpPr>
          <p:nvPr/>
        </p:nvCxnSpPr>
        <p:spPr>
          <a:xfrm flipH="1">
            <a:off x="4868830" y="2248550"/>
            <a:ext cx="314217" cy="322623"/>
          </a:xfrm>
          <a:prstGeom prst="line">
            <a:avLst/>
          </a:prstGeom>
          <a:noFill/>
          <a:ln w="6350" cap="flat" cmpd="sng" algn="ctr">
            <a:solidFill>
              <a:srgbClr val="70AD47">
                <a:lumMod val="60000"/>
                <a:lumOff val="40000"/>
              </a:srgbClr>
            </a:solidFill>
            <a:prstDash val="solid"/>
            <a:miter lim="800000"/>
          </a:ln>
          <a:effectLst/>
        </p:spPr>
      </p:cxnSp>
      <p:cxnSp>
        <p:nvCxnSpPr>
          <p:cNvPr id="407" name="Straight Connector 406">
            <a:extLst>
              <a:ext uri="{FF2B5EF4-FFF2-40B4-BE49-F238E27FC236}">
                <a16:creationId xmlns:a16="http://schemas.microsoft.com/office/drawing/2014/main" id="{0CA7B5F0-8C66-4EDB-B158-D7EFF6BA300B}"/>
              </a:ext>
            </a:extLst>
          </p:cNvPr>
          <p:cNvCxnSpPr>
            <a:cxnSpLocks/>
          </p:cNvCxnSpPr>
          <p:nvPr/>
        </p:nvCxnSpPr>
        <p:spPr>
          <a:xfrm flipV="1">
            <a:off x="4770056" y="1992865"/>
            <a:ext cx="402230" cy="366705"/>
          </a:xfrm>
          <a:prstGeom prst="line">
            <a:avLst/>
          </a:prstGeom>
          <a:noFill/>
          <a:ln w="6350" cap="flat" cmpd="sng" algn="ctr">
            <a:solidFill>
              <a:srgbClr val="70AD47">
                <a:lumMod val="60000"/>
                <a:lumOff val="40000"/>
              </a:srgbClr>
            </a:solidFill>
            <a:prstDash val="solid"/>
            <a:miter lim="800000"/>
          </a:ln>
          <a:effectLst/>
        </p:spPr>
      </p:cxnSp>
      <p:sp>
        <p:nvSpPr>
          <p:cNvPr id="408" name="Rectangle: Rounded Corners 407">
            <a:extLst>
              <a:ext uri="{FF2B5EF4-FFF2-40B4-BE49-F238E27FC236}">
                <a16:creationId xmlns:a16="http://schemas.microsoft.com/office/drawing/2014/main" id="{36070F65-ED64-4D86-99F9-A10401416F72}"/>
              </a:ext>
            </a:extLst>
          </p:cNvPr>
          <p:cNvSpPr/>
          <p:nvPr/>
        </p:nvSpPr>
        <p:spPr>
          <a:xfrm>
            <a:off x="1859797" y="4948873"/>
            <a:ext cx="484086" cy="398618"/>
          </a:xfrm>
          <a:prstGeom prst="roundRect">
            <a:avLst/>
          </a:prstGeom>
          <a:solidFill>
            <a:srgbClr val="FFC000">
              <a:lumMod val="40000"/>
              <a:lumOff val="60000"/>
            </a:srgbClr>
          </a:solidFill>
          <a:ln w="190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09" name="Rectangle: Rounded Corners 408">
            <a:extLst>
              <a:ext uri="{FF2B5EF4-FFF2-40B4-BE49-F238E27FC236}">
                <a16:creationId xmlns:a16="http://schemas.microsoft.com/office/drawing/2014/main" id="{E48EA6DC-63CA-47EB-9A9A-54E31D2F8F40}"/>
              </a:ext>
            </a:extLst>
          </p:cNvPr>
          <p:cNvSpPr/>
          <p:nvPr/>
        </p:nvSpPr>
        <p:spPr>
          <a:xfrm>
            <a:off x="3271282" y="4948873"/>
            <a:ext cx="484086" cy="398618"/>
          </a:xfrm>
          <a:prstGeom prst="roundRect">
            <a:avLst/>
          </a:prstGeom>
          <a:solidFill>
            <a:srgbClr val="FFC000">
              <a:lumMod val="40000"/>
              <a:lumOff val="60000"/>
            </a:srgbClr>
          </a:solidFill>
          <a:ln w="190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10" name="Rectangle: Rounded Corners 409">
            <a:extLst>
              <a:ext uri="{FF2B5EF4-FFF2-40B4-BE49-F238E27FC236}">
                <a16:creationId xmlns:a16="http://schemas.microsoft.com/office/drawing/2014/main" id="{3468BF7F-0CC5-44A5-878F-85176740F887}"/>
              </a:ext>
            </a:extLst>
          </p:cNvPr>
          <p:cNvSpPr/>
          <p:nvPr/>
        </p:nvSpPr>
        <p:spPr>
          <a:xfrm>
            <a:off x="4730336" y="4945834"/>
            <a:ext cx="484086" cy="398618"/>
          </a:xfrm>
          <a:prstGeom prst="roundRect">
            <a:avLst/>
          </a:prstGeom>
          <a:solidFill>
            <a:srgbClr val="FFC000">
              <a:lumMod val="40000"/>
              <a:lumOff val="60000"/>
            </a:srgbClr>
          </a:solidFill>
          <a:ln w="190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411" name="Straight Arrow Connector 410">
            <a:extLst>
              <a:ext uri="{FF2B5EF4-FFF2-40B4-BE49-F238E27FC236}">
                <a16:creationId xmlns:a16="http://schemas.microsoft.com/office/drawing/2014/main" id="{D58EB570-A43D-40C0-999F-63F98EE84B78}"/>
              </a:ext>
            </a:extLst>
          </p:cNvPr>
          <p:cNvCxnSpPr>
            <a:cxnSpLocks/>
          </p:cNvCxnSpPr>
          <p:nvPr/>
        </p:nvCxnSpPr>
        <p:spPr>
          <a:xfrm>
            <a:off x="2091084" y="4661440"/>
            <a:ext cx="1" cy="244746"/>
          </a:xfrm>
          <a:prstGeom prst="straightConnector1">
            <a:avLst/>
          </a:prstGeom>
          <a:noFill/>
          <a:ln w="28575" cap="flat" cmpd="sng" algn="ctr">
            <a:solidFill>
              <a:sysClr val="windowText" lastClr="000000"/>
            </a:solidFill>
            <a:prstDash val="solid"/>
            <a:miter lim="800000"/>
            <a:tailEnd type="triangle"/>
          </a:ln>
          <a:effectLst/>
        </p:spPr>
      </p:cxnSp>
      <p:cxnSp>
        <p:nvCxnSpPr>
          <p:cNvPr id="412" name="Straight Arrow Connector 411">
            <a:extLst>
              <a:ext uri="{FF2B5EF4-FFF2-40B4-BE49-F238E27FC236}">
                <a16:creationId xmlns:a16="http://schemas.microsoft.com/office/drawing/2014/main" id="{523B6688-0599-4CD4-8F69-C3B16181E240}"/>
              </a:ext>
            </a:extLst>
          </p:cNvPr>
          <p:cNvCxnSpPr>
            <a:cxnSpLocks/>
          </p:cNvCxnSpPr>
          <p:nvPr/>
        </p:nvCxnSpPr>
        <p:spPr>
          <a:xfrm>
            <a:off x="3513320" y="4661440"/>
            <a:ext cx="1" cy="244746"/>
          </a:xfrm>
          <a:prstGeom prst="straightConnector1">
            <a:avLst/>
          </a:prstGeom>
          <a:noFill/>
          <a:ln w="28575" cap="flat" cmpd="sng" algn="ctr">
            <a:solidFill>
              <a:sysClr val="windowText" lastClr="000000"/>
            </a:solidFill>
            <a:prstDash val="solid"/>
            <a:miter lim="800000"/>
            <a:tailEnd type="triangle"/>
          </a:ln>
          <a:effectLst/>
        </p:spPr>
      </p:cxnSp>
      <p:cxnSp>
        <p:nvCxnSpPr>
          <p:cNvPr id="413" name="Straight Arrow Connector 412">
            <a:extLst>
              <a:ext uri="{FF2B5EF4-FFF2-40B4-BE49-F238E27FC236}">
                <a16:creationId xmlns:a16="http://schemas.microsoft.com/office/drawing/2014/main" id="{42B3A7AF-7A43-4F48-9501-ED1E464B7AEA}"/>
              </a:ext>
            </a:extLst>
          </p:cNvPr>
          <p:cNvCxnSpPr>
            <a:cxnSpLocks/>
          </p:cNvCxnSpPr>
          <p:nvPr/>
        </p:nvCxnSpPr>
        <p:spPr>
          <a:xfrm>
            <a:off x="4961623" y="4662095"/>
            <a:ext cx="1" cy="244746"/>
          </a:xfrm>
          <a:prstGeom prst="straightConnector1">
            <a:avLst/>
          </a:prstGeom>
          <a:noFill/>
          <a:ln w="28575" cap="flat" cmpd="sng" algn="ctr">
            <a:solidFill>
              <a:sysClr val="windowText" lastClr="000000"/>
            </a:solidFill>
            <a:prstDash val="solid"/>
            <a:miter lim="800000"/>
            <a:tailEnd type="triangle"/>
          </a:ln>
          <a:effectLst/>
        </p:spPr>
      </p:cxnSp>
      <p:sp>
        <p:nvSpPr>
          <p:cNvPr id="414" name="Rectangle 413">
            <a:extLst>
              <a:ext uri="{FF2B5EF4-FFF2-40B4-BE49-F238E27FC236}">
                <a16:creationId xmlns:a16="http://schemas.microsoft.com/office/drawing/2014/main" id="{AB4A38FF-699C-4861-95E7-5FC2828E70EC}"/>
              </a:ext>
            </a:extLst>
          </p:cNvPr>
          <p:cNvSpPr/>
          <p:nvPr/>
        </p:nvSpPr>
        <p:spPr>
          <a:xfrm rot="16200000">
            <a:off x="6334114" y="4983760"/>
            <a:ext cx="709771" cy="322766"/>
          </a:xfrm>
          <a:prstGeom prst="rect">
            <a:avLst/>
          </a:prstGeom>
          <a:noFill/>
          <a:ln w="28575" cap="flat" cmpd="sng" algn="ctr">
            <a:solidFill>
              <a:sysClr val="windowText" lastClr="000000"/>
            </a:solidFill>
            <a:prstDash val="solid"/>
            <a:miter lim="800000"/>
          </a:ln>
          <a:effectLst/>
        </p:spPr>
        <p:txBody>
          <a:bodyPr lIns="0" r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LReLU</a:t>
            </a:r>
            <a:endParaRPr kumimoji="0" lang="en-GB" sz="1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15" name="Rectangle 414">
            <a:extLst>
              <a:ext uri="{FF2B5EF4-FFF2-40B4-BE49-F238E27FC236}">
                <a16:creationId xmlns:a16="http://schemas.microsoft.com/office/drawing/2014/main" id="{1978FAA6-FE34-44B9-ABFB-BC089B6C3727}"/>
              </a:ext>
            </a:extLst>
          </p:cNvPr>
          <p:cNvSpPr/>
          <p:nvPr/>
        </p:nvSpPr>
        <p:spPr>
          <a:xfrm rot="16200000">
            <a:off x="6755910" y="4983751"/>
            <a:ext cx="709774" cy="322769"/>
          </a:xfrm>
          <a:prstGeom prst="rect">
            <a:avLst/>
          </a:prstGeom>
          <a:noFill/>
          <a:ln w="28575"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Dense</a:t>
            </a:r>
            <a:endParaRPr kumimoji="0" lang="en-GB" sz="1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416" name="Straight Arrow Connector 415">
            <a:extLst>
              <a:ext uri="{FF2B5EF4-FFF2-40B4-BE49-F238E27FC236}">
                <a16:creationId xmlns:a16="http://schemas.microsoft.com/office/drawing/2014/main" id="{5D0C4D34-A05D-403C-9A34-F6B8FE346A45}"/>
              </a:ext>
            </a:extLst>
          </p:cNvPr>
          <p:cNvCxnSpPr>
            <a:cxnSpLocks/>
            <a:stCxn id="415" idx="2"/>
            <a:endCxn id="417" idx="1"/>
          </p:cNvCxnSpPr>
          <p:nvPr/>
        </p:nvCxnSpPr>
        <p:spPr>
          <a:xfrm>
            <a:off x="7272182" y="5145135"/>
            <a:ext cx="292286" cy="1248"/>
          </a:xfrm>
          <a:prstGeom prst="straightConnector1">
            <a:avLst/>
          </a:prstGeom>
          <a:noFill/>
          <a:ln w="28575" cap="flat" cmpd="sng" algn="ctr">
            <a:solidFill>
              <a:sysClr val="windowText" lastClr="000000"/>
            </a:solidFill>
            <a:prstDash val="solid"/>
            <a:miter lim="800000"/>
            <a:tailEnd type="triangle"/>
          </a:ln>
          <a:effectLst/>
        </p:spPr>
      </p:cxnSp>
      <p:sp>
        <p:nvSpPr>
          <p:cNvPr id="417" name="TextBox 416">
            <a:extLst>
              <a:ext uri="{FF2B5EF4-FFF2-40B4-BE49-F238E27FC236}">
                <a16:creationId xmlns:a16="http://schemas.microsoft.com/office/drawing/2014/main" id="{5640C626-BEF6-47D9-B0F5-DEF1CD59109F}"/>
              </a:ext>
            </a:extLst>
          </p:cNvPr>
          <p:cNvSpPr txBox="1"/>
          <p:nvPr/>
        </p:nvSpPr>
        <p:spPr>
          <a:xfrm>
            <a:off x="7564468" y="4961717"/>
            <a:ext cx="729180" cy="369332"/>
          </a:xfrm>
          <a:prstGeom prst="rect">
            <a:avLst/>
          </a:prstGeom>
          <a:noFill/>
        </p:spPr>
        <p:txBody>
          <a:bodyPr wrap="square" rtlCol="0">
            <a:spAutoFit/>
          </a:bodyPr>
          <a:lstStyle/>
          <a:p>
            <a:pPr defTabSz="457200"/>
            <a:r>
              <a:rPr lang="en-US" dirty="0">
                <a:solidFill>
                  <a:prstClr val="black"/>
                </a:solidFill>
                <a:latin typeface="Times New Roman" panose="02020603050405020304" pitchFamily="18" charset="0"/>
                <a:cs typeface="Times New Roman" panose="02020603050405020304" pitchFamily="18" charset="0"/>
              </a:rPr>
              <a:t>score</a:t>
            </a:r>
            <a:endParaRPr lang="en-GB" dirty="0">
              <a:solidFill>
                <a:prstClr val="black"/>
              </a:solidFill>
              <a:latin typeface="Times New Roman" panose="02020603050405020304" pitchFamily="18" charset="0"/>
              <a:cs typeface="Times New Roman" panose="02020603050405020304" pitchFamily="18" charset="0"/>
            </a:endParaRPr>
          </a:p>
        </p:txBody>
      </p:sp>
      <p:sp>
        <p:nvSpPr>
          <p:cNvPr id="418" name="Rectangle: Rounded Corners 417">
            <a:extLst>
              <a:ext uri="{FF2B5EF4-FFF2-40B4-BE49-F238E27FC236}">
                <a16:creationId xmlns:a16="http://schemas.microsoft.com/office/drawing/2014/main" id="{8332E4AC-7D5D-4908-8365-9E4677C03C84}"/>
              </a:ext>
            </a:extLst>
          </p:cNvPr>
          <p:cNvSpPr/>
          <p:nvPr/>
        </p:nvSpPr>
        <p:spPr>
          <a:xfrm>
            <a:off x="1857587" y="4205688"/>
            <a:ext cx="484086" cy="398618"/>
          </a:xfrm>
          <a:prstGeom prst="roundRect">
            <a:avLst/>
          </a:prstGeom>
          <a:solidFill>
            <a:srgbClr val="70AD47">
              <a:lumMod val="40000"/>
              <a:lumOff val="60000"/>
            </a:srgbClr>
          </a:solidFill>
          <a:ln w="19050" cap="flat" cmpd="sng" algn="ctr">
            <a:solidFill>
              <a:sysClr val="windowText" lastClr="000000"/>
            </a:solidFill>
            <a:prstDash val="solid"/>
            <a:miter lim="800000"/>
          </a:ln>
          <a:effectLst/>
        </p:spPr>
        <p:txBody>
          <a:bodyPr lIns="0" tIns="0" rIns="0" b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419" name="Rectangle: Rounded Corners 418">
            <a:extLst>
              <a:ext uri="{FF2B5EF4-FFF2-40B4-BE49-F238E27FC236}">
                <a16:creationId xmlns:a16="http://schemas.microsoft.com/office/drawing/2014/main" id="{3395380A-3EC1-4B7E-B2FA-E319654457AA}"/>
              </a:ext>
            </a:extLst>
          </p:cNvPr>
          <p:cNvSpPr/>
          <p:nvPr/>
        </p:nvSpPr>
        <p:spPr>
          <a:xfrm>
            <a:off x="3269072" y="4205688"/>
            <a:ext cx="484086" cy="398618"/>
          </a:xfrm>
          <a:prstGeom prst="roundRect">
            <a:avLst/>
          </a:prstGeom>
          <a:solidFill>
            <a:srgbClr val="70AD47">
              <a:lumMod val="40000"/>
              <a:lumOff val="60000"/>
            </a:srgbClr>
          </a:solidFill>
          <a:ln w="19050" cap="flat" cmpd="sng" algn="ctr">
            <a:solidFill>
              <a:sysClr val="windowText" lastClr="000000"/>
            </a:solidFill>
            <a:prstDash val="solid"/>
            <a:miter lim="800000"/>
          </a:ln>
          <a:effectLst/>
        </p:spPr>
        <p:txBody>
          <a:bodyPr lIns="0" tIns="0" rIns="0" b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420" name="Rectangle: Rounded Corners 419">
            <a:extLst>
              <a:ext uri="{FF2B5EF4-FFF2-40B4-BE49-F238E27FC236}">
                <a16:creationId xmlns:a16="http://schemas.microsoft.com/office/drawing/2014/main" id="{0F6A9B13-178D-44DF-AB52-FA501F7CF987}"/>
              </a:ext>
            </a:extLst>
          </p:cNvPr>
          <p:cNvSpPr/>
          <p:nvPr/>
        </p:nvSpPr>
        <p:spPr>
          <a:xfrm>
            <a:off x="4728126" y="4202649"/>
            <a:ext cx="484086" cy="398618"/>
          </a:xfrm>
          <a:prstGeom prst="roundRect">
            <a:avLst/>
          </a:prstGeom>
          <a:solidFill>
            <a:srgbClr val="70AD47">
              <a:lumMod val="40000"/>
              <a:lumOff val="60000"/>
            </a:srgbClr>
          </a:solidFill>
          <a:ln w="190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421" name="TextBox 420">
            <a:extLst>
              <a:ext uri="{FF2B5EF4-FFF2-40B4-BE49-F238E27FC236}">
                <a16:creationId xmlns:a16="http://schemas.microsoft.com/office/drawing/2014/main" id="{EF676B4C-E963-43DB-84FE-FF0878DDC06D}"/>
              </a:ext>
            </a:extLst>
          </p:cNvPr>
          <p:cNvSpPr txBox="1"/>
          <p:nvPr/>
        </p:nvSpPr>
        <p:spPr>
          <a:xfrm>
            <a:off x="3815613" y="4828320"/>
            <a:ext cx="593190" cy="461665"/>
          </a:xfrm>
          <a:prstGeom prst="rect">
            <a:avLst/>
          </a:prstGeom>
          <a:noFill/>
        </p:spPr>
        <p:txBody>
          <a:bodyPr wrap="square" rtlCol="0">
            <a:spAutoFit/>
          </a:bodyPr>
          <a:lstStyle/>
          <a:p>
            <a:pPr defTabSz="457200"/>
            <a:r>
              <a:rPr lang="en-US" sz="2400" dirty="0">
                <a:solidFill>
                  <a:prstClr val="black"/>
                </a:solidFill>
                <a:latin typeface="Calibri" panose="020F0502020204030204"/>
              </a:rPr>
              <a:t>…</a:t>
            </a:r>
            <a:endParaRPr lang="en-GB" sz="2400" dirty="0">
              <a:solidFill>
                <a:prstClr val="black"/>
              </a:solidFill>
              <a:latin typeface="Calibri" panose="020F0502020204030204"/>
            </a:endParaRPr>
          </a:p>
        </p:txBody>
      </p:sp>
      <mc:AlternateContent xmlns:mc="http://schemas.openxmlformats.org/markup-compatibility/2006" xmlns:a14="http://schemas.microsoft.com/office/drawing/2010/main">
        <mc:Choice Requires="a14">
          <p:sp>
            <p:nvSpPr>
              <p:cNvPr id="422" name="Rectangle 421">
                <a:extLst>
                  <a:ext uri="{FF2B5EF4-FFF2-40B4-BE49-F238E27FC236}">
                    <a16:creationId xmlns:a16="http://schemas.microsoft.com/office/drawing/2014/main" id="{0AE93F21-EF68-4F8A-B0DD-E8D8B2ED6784}"/>
                  </a:ext>
                </a:extLst>
              </p:cNvPr>
              <p:cNvSpPr/>
              <p:nvPr/>
            </p:nvSpPr>
            <p:spPr>
              <a:xfrm>
                <a:off x="2075499" y="3861497"/>
                <a:ext cx="486352" cy="369332"/>
              </a:xfrm>
              <a:prstGeom prst="rect">
                <a:avLst/>
              </a:prstGeom>
            </p:spPr>
            <p:txBody>
              <a:bodyPr wrap="none">
                <a:spAutoFit/>
              </a:bodyPr>
              <a:lstStyle/>
              <a:p>
                <a:pPr defTabSz="457200"/>
                <a14:m>
                  <m:oMathPara xmlns:m="http://schemas.openxmlformats.org/officeDocument/2006/math">
                    <m:oMathParaPr>
                      <m:jc m:val="centerGroup"/>
                    </m:oMathParaPr>
                    <m:oMath xmlns:m="http://schemas.openxmlformats.org/officeDocument/2006/math">
                      <m:sSub>
                        <m:sSubPr>
                          <m:ctrlPr>
                            <a:rPr lang="en-US" i="1">
                              <a:solidFill>
                                <a:prstClr val="black"/>
                              </a:solidFill>
                              <a:latin typeface="Cambria Math" panose="02040503050406030204" pitchFamily="18" charset="0"/>
                              <a:ea typeface="Cambria Math" panose="02040503050406030204" pitchFamily="18" charset="0"/>
                            </a:rPr>
                          </m:ctrlPr>
                        </m:sSubPr>
                        <m:e>
                          <m:r>
                            <a:rPr lang="en-US" i="1">
                              <a:solidFill>
                                <a:prstClr val="black"/>
                              </a:solidFill>
                              <a:latin typeface="Cambria Math" panose="02040503050406030204" pitchFamily="18" charset="0"/>
                              <a:ea typeface="Cambria Math" panose="02040503050406030204" pitchFamily="18" charset="0"/>
                            </a:rPr>
                            <m:t>𝐷</m:t>
                          </m:r>
                        </m:e>
                        <m:sub>
                          <m:r>
                            <a:rPr lang="en-US" i="1">
                              <a:solidFill>
                                <a:prstClr val="black"/>
                              </a:solidFill>
                              <a:latin typeface="Cambria Math" panose="02040503050406030204" pitchFamily="18" charset="0"/>
                              <a:ea typeface="Cambria Math" panose="02040503050406030204" pitchFamily="18" charset="0"/>
                            </a:rPr>
                            <m:t>1</m:t>
                          </m:r>
                        </m:sub>
                      </m:sSub>
                    </m:oMath>
                  </m:oMathPara>
                </a14:m>
                <a:endParaRPr lang="en-GB" dirty="0">
                  <a:solidFill>
                    <a:prstClr val="black"/>
                  </a:solidFill>
                  <a:latin typeface="Calibri" panose="020F0502020204030204"/>
                </a:endParaRPr>
              </a:p>
            </p:txBody>
          </p:sp>
        </mc:Choice>
        <mc:Fallback xmlns="">
          <p:sp>
            <p:nvSpPr>
              <p:cNvPr id="422" name="Rectangle 421">
                <a:extLst>
                  <a:ext uri="{FF2B5EF4-FFF2-40B4-BE49-F238E27FC236}">
                    <a16:creationId xmlns:a16="http://schemas.microsoft.com/office/drawing/2014/main" id="{0AE93F21-EF68-4F8A-B0DD-E8D8B2ED6784}"/>
                  </a:ext>
                </a:extLst>
              </p:cNvPr>
              <p:cNvSpPr>
                <a:spLocks noRot="1" noChangeAspect="1" noMove="1" noResize="1" noEditPoints="1" noAdjustHandles="1" noChangeArrowheads="1" noChangeShapeType="1" noTextEdit="1"/>
              </p:cNvSpPr>
              <p:nvPr/>
            </p:nvSpPr>
            <p:spPr>
              <a:xfrm>
                <a:off x="2075499" y="3861497"/>
                <a:ext cx="486352" cy="369332"/>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3" name="Rectangle 422">
                <a:extLst>
                  <a:ext uri="{FF2B5EF4-FFF2-40B4-BE49-F238E27FC236}">
                    <a16:creationId xmlns:a16="http://schemas.microsoft.com/office/drawing/2014/main" id="{77755BE8-D2B5-47D7-A912-96F818DDE0D1}"/>
                  </a:ext>
                </a:extLst>
              </p:cNvPr>
              <p:cNvSpPr/>
              <p:nvPr/>
            </p:nvSpPr>
            <p:spPr>
              <a:xfrm>
                <a:off x="3487401" y="3860881"/>
                <a:ext cx="491673" cy="369332"/>
              </a:xfrm>
              <a:prstGeom prst="rect">
                <a:avLst/>
              </a:prstGeom>
            </p:spPr>
            <p:txBody>
              <a:bodyPr wrap="none">
                <a:spAutoFit/>
              </a:bodyPr>
              <a:lstStyle/>
              <a:p>
                <a:pPr defTabSz="457200"/>
                <a14:m>
                  <m:oMathPara xmlns:m="http://schemas.openxmlformats.org/officeDocument/2006/math">
                    <m:oMathParaPr>
                      <m:jc m:val="centerGroup"/>
                    </m:oMathParaPr>
                    <m:oMath xmlns:m="http://schemas.openxmlformats.org/officeDocument/2006/math">
                      <m:sSub>
                        <m:sSubPr>
                          <m:ctrlPr>
                            <a:rPr lang="en-US" i="1">
                              <a:solidFill>
                                <a:prstClr val="black"/>
                              </a:solidFill>
                              <a:latin typeface="Cambria Math" panose="02040503050406030204" pitchFamily="18" charset="0"/>
                              <a:ea typeface="Cambria Math" panose="02040503050406030204" pitchFamily="18" charset="0"/>
                            </a:rPr>
                          </m:ctrlPr>
                        </m:sSubPr>
                        <m:e>
                          <m:r>
                            <a:rPr lang="en-US" i="1">
                              <a:solidFill>
                                <a:prstClr val="black"/>
                              </a:solidFill>
                              <a:latin typeface="Cambria Math" panose="02040503050406030204" pitchFamily="18" charset="0"/>
                              <a:ea typeface="Cambria Math" panose="02040503050406030204" pitchFamily="18" charset="0"/>
                            </a:rPr>
                            <m:t>𝐷</m:t>
                          </m:r>
                        </m:e>
                        <m:sub>
                          <m:r>
                            <a:rPr lang="en-GB" i="1">
                              <a:solidFill>
                                <a:prstClr val="black"/>
                              </a:solidFill>
                              <a:latin typeface="Cambria Math" panose="02040503050406030204" pitchFamily="18" charset="0"/>
                              <a:ea typeface="Cambria Math" panose="02040503050406030204" pitchFamily="18" charset="0"/>
                            </a:rPr>
                            <m:t>2</m:t>
                          </m:r>
                        </m:sub>
                      </m:sSub>
                    </m:oMath>
                  </m:oMathPara>
                </a14:m>
                <a:endParaRPr lang="en-GB" dirty="0">
                  <a:solidFill>
                    <a:prstClr val="black"/>
                  </a:solidFill>
                  <a:latin typeface="Calibri" panose="020F0502020204030204"/>
                </a:endParaRPr>
              </a:p>
            </p:txBody>
          </p:sp>
        </mc:Choice>
        <mc:Fallback xmlns="">
          <p:sp>
            <p:nvSpPr>
              <p:cNvPr id="423" name="Rectangle 422">
                <a:extLst>
                  <a:ext uri="{FF2B5EF4-FFF2-40B4-BE49-F238E27FC236}">
                    <a16:creationId xmlns:a16="http://schemas.microsoft.com/office/drawing/2014/main" id="{77755BE8-D2B5-47D7-A912-96F818DDE0D1}"/>
                  </a:ext>
                </a:extLst>
              </p:cNvPr>
              <p:cNvSpPr>
                <a:spLocks noRot="1" noChangeAspect="1" noMove="1" noResize="1" noEditPoints="1" noAdjustHandles="1" noChangeArrowheads="1" noChangeShapeType="1" noTextEdit="1"/>
              </p:cNvSpPr>
              <p:nvPr/>
            </p:nvSpPr>
            <p:spPr>
              <a:xfrm>
                <a:off x="3487401" y="3860881"/>
                <a:ext cx="491673" cy="369332"/>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4" name="Rectangle 423">
                <a:extLst>
                  <a:ext uri="{FF2B5EF4-FFF2-40B4-BE49-F238E27FC236}">
                    <a16:creationId xmlns:a16="http://schemas.microsoft.com/office/drawing/2014/main" id="{0BF7C5F6-CC5E-420B-8545-5F2A37EECA63}"/>
                  </a:ext>
                </a:extLst>
              </p:cNvPr>
              <p:cNvSpPr/>
              <p:nvPr/>
            </p:nvSpPr>
            <p:spPr>
              <a:xfrm>
                <a:off x="4959111" y="3855199"/>
                <a:ext cx="472117" cy="369332"/>
              </a:xfrm>
              <a:prstGeom prst="rect">
                <a:avLst/>
              </a:prstGeom>
            </p:spPr>
            <p:txBody>
              <a:bodyPr wrap="none">
                <a:spAutoFit/>
              </a:bodyPr>
              <a:lstStyle/>
              <a:p>
                <a:pPr defTabSz="457200"/>
                <a14:m>
                  <m:oMathPara xmlns:m="http://schemas.openxmlformats.org/officeDocument/2006/math">
                    <m:oMathParaPr>
                      <m:jc m:val="centerGroup"/>
                    </m:oMathParaPr>
                    <m:oMath xmlns:m="http://schemas.openxmlformats.org/officeDocument/2006/math">
                      <m:sSub>
                        <m:sSubPr>
                          <m:ctrlPr>
                            <a:rPr lang="en-US" i="1">
                              <a:solidFill>
                                <a:prstClr val="black"/>
                              </a:solidFill>
                              <a:latin typeface="Cambria Math" panose="02040503050406030204" pitchFamily="18" charset="0"/>
                              <a:ea typeface="Cambria Math" panose="02040503050406030204" pitchFamily="18" charset="0"/>
                            </a:rPr>
                          </m:ctrlPr>
                        </m:sSubPr>
                        <m:e>
                          <m:r>
                            <a:rPr lang="en-US" i="1">
                              <a:solidFill>
                                <a:prstClr val="black"/>
                              </a:solidFill>
                              <a:latin typeface="Cambria Math" panose="02040503050406030204" pitchFamily="18" charset="0"/>
                              <a:ea typeface="Cambria Math" panose="02040503050406030204" pitchFamily="18" charset="0"/>
                            </a:rPr>
                            <m:t>𝐷</m:t>
                          </m:r>
                        </m:e>
                        <m:sub>
                          <m:r>
                            <a:rPr lang="en-GB" i="1">
                              <a:solidFill>
                                <a:prstClr val="black"/>
                              </a:solidFill>
                              <a:latin typeface="Cambria Math" panose="02040503050406030204" pitchFamily="18" charset="0"/>
                              <a:ea typeface="Cambria Math" panose="02040503050406030204" pitchFamily="18" charset="0"/>
                            </a:rPr>
                            <m:t>𝑡</m:t>
                          </m:r>
                        </m:sub>
                      </m:sSub>
                    </m:oMath>
                  </m:oMathPara>
                </a14:m>
                <a:endParaRPr lang="en-GB" dirty="0">
                  <a:solidFill>
                    <a:prstClr val="black"/>
                  </a:solidFill>
                  <a:latin typeface="Calibri" panose="020F0502020204030204"/>
                </a:endParaRPr>
              </a:p>
            </p:txBody>
          </p:sp>
        </mc:Choice>
        <mc:Fallback xmlns="">
          <p:sp>
            <p:nvSpPr>
              <p:cNvPr id="424" name="Rectangle 423">
                <a:extLst>
                  <a:ext uri="{FF2B5EF4-FFF2-40B4-BE49-F238E27FC236}">
                    <a16:creationId xmlns:a16="http://schemas.microsoft.com/office/drawing/2014/main" id="{0BF7C5F6-CC5E-420B-8545-5F2A37EECA63}"/>
                  </a:ext>
                </a:extLst>
              </p:cNvPr>
              <p:cNvSpPr>
                <a:spLocks noRot="1" noChangeAspect="1" noMove="1" noResize="1" noEditPoints="1" noAdjustHandles="1" noChangeArrowheads="1" noChangeShapeType="1" noTextEdit="1"/>
              </p:cNvSpPr>
              <p:nvPr/>
            </p:nvSpPr>
            <p:spPr>
              <a:xfrm>
                <a:off x="4959111" y="3855199"/>
                <a:ext cx="472117" cy="369332"/>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5" name="Rectangle 424">
                <a:extLst>
                  <a:ext uri="{FF2B5EF4-FFF2-40B4-BE49-F238E27FC236}">
                    <a16:creationId xmlns:a16="http://schemas.microsoft.com/office/drawing/2014/main" id="{E82E31E3-54F0-4F0D-8636-4AACDDFDE9D1}"/>
                  </a:ext>
                </a:extLst>
              </p:cNvPr>
              <p:cNvSpPr/>
              <p:nvPr/>
            </p:nvSpPr>
            <p:spPr>
              <a:xfrm>
                <a:off x="2499120" y="4722126"/>
                <a:ext cx="467820" cy="381643"/>
              </a:xfrm>
              <a:prstGeom prst="rect">
                <a:avLst/>
              </a:prstGeom>
            </p:spPr>
            <p:txBody>
              <a:bodyPr wrap="none">
                <a:spAutoFit/>
              </a:bodyPr>
              <a:lstStyle/>
              <a:p>
                <a:pPr defTabSz="457200"/>
                <a14:m>
                  <m:oMathPara xmlns:m="http://schemas.openxmlformats.org/officeDocument/2006/math">
                    <m:oMathParaPr>
                      <m:jc m:val="centerGroup"/>
                    </m:oMathParaPr>
                    <m:oMath xmlns:m="http://schemas.openxmlformats.org/officeDocument/2006/math">
                      <m:sSub>
                        <m:sSubPr>
                          <m:ctrlPr>
                            <a:rPr lang="en-US" i="1">
                              <a:solidFill>
                                <a:prstClr val="black"/>
                              </a:solidFill>
                              <a:latin typeface="Cambria Math" panose="02040503050406030204" pitchFamily="18" charset="0"/>
                              <a:ea typeface="Cambria Math" panose="02040503050406030204" pitchFamily="18" charset="0"/>
                            </a:rPr>
                          </m:ctrlPr>
                        </m:sSubPr>
                        <m:e>
                          <m:acc>
                            <m:accPr>
                              <m:chr m:val="̃"/>
                              <m:ctrlPr>
                                <a:rPr lang="en-US" i="1">
                                  <a:solidFill>
                                    <a:prstClr val="black"/>
                                  </a:solidFill>
                                  <a:latin typeface="Cambria Math" panose="02040503050406030204" pitchFamily="18" charset="0"/>
                                  <a:ea typeface="Cambria Math" panose="02040503050406030204" pitchFamily="18" charset="0"/>
                                </a:rPr>
                              </m:ctrlPr>
                            </m:accPr>
                            <m:e>
                              <m:r>
                                <a:rPr lang="en-GB" i="1">
                                  <a:solidFill>
                                    <a:prstClr val="black"/>
                                  </a:solidFill>
                                  <a:latin typeface="Cambria Math" panose="02040503050406030204" pitchFamily="18" charset="0"/>
                                  <a:ea typeface="Cambria Math" panose="02040503050406030204" pitchFamily="18" charset="0"/>
                                </a:rPr>
                                <m:t>h</m:t>
                              </m:r>
                            </m:e>
                          </m:acc>
                        </m:e>
                        <m:sub>
                          <m:r>
                            <a:rPr lang="en-GB" i="1">
                              <a:solidFill>
                                <a:prstClr val="black"/>
                              </a:solidFill>
                              <a:latin typeface="Cambria Math" panose="02040503050406030204" pitchFamily="18" charset="0"/>
                              <a:ea typeface="Cambria Math" panose="02040503050406030204" pitchFamily="18" charset="0"/>
                            </a:rPr>
                            <m:t>1</m:t>
                          </m:r>
                        </m:sub>
                      </m:sSub>
                    </m:oMath>
                  </m:oMathPara>
                </a14:m>
                <a:endParaRPr lang="en-GB" dirty="0">
                  <a:solidFill>
                    <a:prstClr val="black"/>
                  </a:solidFill>
                  <a:latin typeface="Calibri" panose="020F0502020204030204"/>
                </a:endParaRPr>
              </a:p>
            </p:txBody>
          </p:sp>
        </mc:Choice>
        <mc:Fallback xmlns="">
          <p:sp>
            <p:nvSpPr>
              <p:cNvPr id="425" name="Rectangle 424">
                <a:extLst>
                  <a:ext uri="{FF2B5EF4-FFF2-40B4-BE49-F238E27FC236}">
                    <a16:creationId xmlns:a16="http://schemas.microsoft.com/office/drawing/2014/main" id="{E82E31E3-54F0-4F0D-8636-4AACDDFDE9D1}"/>
                  </a:ext>
                </a:extLst>
              </p:cNvPr>
              <p:cNvSpPr>
                <a:spLocks noRot="1" noChangeAspect="1" noMove="1" noResize="1" noEditPoints="1" noAdjustHandles="1" noChangeArrowheads="1" noChangeShapeType="1" noTextEdit="1"/>
              </p:cNvSpPr>
              <p:nvPr/>
            </p:nvSpPr>
            <p:spPr>
              <a:xfrm>
                <a:off x="2499120" y="4722126"/>
                <a:ext cx="467820" cy="381643"/>
              </a:xfrm>
              <a:prstGeom prst="rect">
                <a:avLst/>
              </a:prstGeom>
              <a:blipFill>
                <a:blip r:embed="rId16"/>
                <a:stretch>
                  <a:fillRect t="-4839" r="-649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6" name="Rectangle 425">
                <a:extLst>
                  <a:ext uri="{FF2B5EF4-FFF2-40B4-BE49-F238E27FC236}">
                    <a16:creationId xmlns:a16="http://schemas.microsoft.com/office/drawing/2014/main" id="{7FA95F60-D732-4B39-9CA2-EE210509534F}"/>
                  </a:ext>
                </a:extLst>
              </p:cNvPr>
              <p:cNvSpPr/>
              <p:nvPr/>
            </p:nvSpPr>
            <p:spPr>
              <a:xfrm>
                <a:off x="4113047" y="4713213"/>
                <a:ext cx="673197" cy="381643"/>
              </a:xfrm>
              <a:prstGeom prst="rect">
                <a:avLst/>
              </a:prstGeom>
            </p:spPr>
            <p:txBody>
              <a:bodyPr wrap="none">
                <a:spAutoFit/>
              </a:bodyPr>
              <a:lstStyle/>
              <a:p>
                <a:pPr defTabSz="457200"/>
                <a14:m>
                  <m:oMathPara xmlns:m="http://schemas.openxmlformats.org/officeDocument/2006/math">
                    <m:oMathParaPr>
                      <m:jc m:val="centerGroup"/>
                    </m:oMathParaPr>
                    <m:oMath xmlns:m="http://schemas.openxmlformats.org/officeDocument/2006/math">
                      <m:sSub>
                        <m:sSubPr>
                          <m:ctrlPr>
                            <a:rPr lang="en-US" i="1">
                              <a:solidFill>
                                <a:prstClr val="black"/>
                              </a:solidFill>
                              <a:latin typeface="Cambria Math" panose="02040503050406030204" pitchFamily="18" charset="0"/>
                              <a:ea typeface="Cambria Math" panose="02040503050406030204" pitchFamily="18" charset="0"/>
                            </a:rPr>
                          </m:ctrlPr>
                        </m:sSubPr>
                        <m:e>
                          <m:acc>
                            <m:accPr>
                              <m:chr m:val="̃"/>
                              <m:ctrlPr>
                                <a:rPr lang="en-US" i="1">
                                  <a:solidFill>
                                    <a:prstClr val="black"/>
                                  </a:solidFill>
                                  <a:latin typeface="Cambria Math" panose="02040503050406030204" pitchFamily="18" charset="0"/>
                                  <a:ea typeface="Cambria Math" panose="02040503050406030204" pitchFamily="18" charset="0"/>
                                </a:rPr>
                              </m:ctrlPr>
                            </m:accPr>
                            <m:e>
                              <m:r>
                                <a:rPr lang="en-GB" i="1">
                                  <a:solidFill>
                                    <a:prstClr val="black"/>
                                  </a:solidFill>
                                  <a:latin typeface="Cambria Math" panose="02040503050406030204" pitchFamily="18" charset="0"/>
                                  <a:ea typeface="Cambria Math" panose="02040503050406030204" pitchFamily="18" charset="0"/>
                                </a:rPr>
                                <m:t>h</m:t>
                              </m:r>
                            </m:e>
                          </m:acc>
                        </m:e>
                        <m:sub>
                          <m:r>
                            <a:rPr lang="en-GB" i="1">
                              <a:solidFill>
                                <a:prstClr val="black"/>
                              </a:solidFill>
                              <a:latin typeface="Cambria Math" panose="02040503050406030204" pitchFamily="18" charset="0"/>
                              <a:ea typeface="Cambria Math" panose="02040503050406030204" pitchFamily="18" charset="0"/>
                            </a:rPr>
                            <m:t>𝑡</m:t>
                          </m:r>
                          <m:r>
                            <a:rPr lang="en-US" i="1">
                              <a:solidFill>
                                <a:prstClr val="black"/>
                              </a:solidFill>
                              <a:latin typeface="Cambria Math" panose="02040503050406030204" pitchFamily="18" charset="0"/>
                              <a:ea typeface="Cambria Math" panose="02040503050406030204" pitchFamily="18" charset="0"/>
                            </a:rPr>
                            <m:t>−1</m:t>
                          </m:r>
                        </m:sub>
                      </m:sSub>
                    </m:oMath>
                  </m:oMathPara>
                </a14:m>
                <a:endParaRPr lang="en-GB" dirty="0">
                  <a:solidFill>
                    <a:prstClr val="black"/>
                  </a:solidFill>
                  <a:latin typeface="Calibri" panose="020F0502020204030204"/>
                </a:endParaRPr>
              </a:p>
            </p:txBody>
          </p:sp>
        </mc:Choice>
        <mc:Fallback xmlns="">
          <p:sp>
            <p:nvSpPr>
              <p:cNvPr id="426" name="Rectangle 425">
                <a:extLst>
                  <a:ext uri="{FF2B5EF4-FFF2-40B4-BE49-F238E27FC236}">
                    <a16:creationId xmlns:a16="http://schemas.microsoft.com/office/drawing/2014/main" id="{7FA95F60-D732-4B39-9CA2-EE210509534F}"/>
                  </a:ext>
                </a:extLst>
              </p:cNvPr>
              <p:cNvSpPr>
                <a:spLocks noRot="1" noChangeAspect="1" noMove="1" noResize="1" noEditPoints="1" noAdjustHandles="1" noChangeArrowheads="1" noChangeShapeType="1" noTextEdit="1"/>
              </p:cNvSpPr>
              <p:nvPr/>
            </p:nvSpPr>
            <p:spPr>
              <a:xfrm>
                <a:off x="4113047" y="4713213"/>
                <a:ext cx="673197" cy="381643"/>
              </a:xfrm>
              <a:prstGeom prst="rect">
                <a:avLst/>
              </a:prstGeom>
              <a:blipFill>
                <a:blip r:embed="rId17"/>
                <a:stretch>
                  <a:fillRect t="-476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7" name="Rectangle 426">
                <a:extLst>
                  <a:ext uri="{FF2B5EF4-FFF2-40B4-BE49-F238E27FC236}">
                    <a16:creationId xmlns:a16="http://schemas.microsoft.com/office/drawing/2014/main" id="{565967E3-ADAB-4206-9D24-82CEA738AE24}"/>
                  </a:ext>
                </a:extLst>
              </p:cNvPr>
              <p:cNvSpPr/>
              <p:nvPr/>
            </p:nvSpPr>
            <p:spPr>
              <a:xfrm>
                <a:off x="1361938" y="4380841"/>
                <a:ext cx="478529" cy="369332"/>
              </a:xfrm>
              <a:prstGeom prst="rect">
                <a:avLst/>
              </a:prstGeom>
            </p:spPr>
            <p:txBody>
              <a:bodyPr wrap="none">
                <a:spAutoFit/>
              </a:bodyPr>
              <a:lstStyle/>
              <a:p>
                <a:pPr defTabSz="457200"/>
                <a14:m>
                  <m:oMathPara xmlns:m="http://schemas.openxmlformats.org/officeDocument/2006/math">
                    <m:oMathParaPr>
                      <m:jc m:val="centerGroup"/>
                    </m:oMathParaPr>
                    <m:oMath xmlns:m="http://schemas.openxmlformats.org/officeDocument/2006/math">
                      <m:sSub>
                        <m:sSubPr>
                          <m:ctrlPr>
                            <a:rPr lang="en-US" i="1">
                              <a:solidFill>
                                <a:prstClr val="black"/>
                              </a:solidFill>
                              <a:latin typeface="Cambria Math" panose="02040503050406030204" pitchFamily="18" charset="0"/>
                              <a:ea typeface="Cambria Math" panose="02040503050406030204" pitchFamily="18" charset="0"/>
                            </a:rPr>
                          </m:ctrlPr>
                        </m:sSubPr>
                        <m:e>
                          <m:r>
                            <a:rPr lang="en-GB" i="1">
                              <a:solidFill>
                                <a:prstClr val="black"/>
                              </a:solidFill>
                              <a:latin typeface="Cambria Math" panose="02040503050406030204" pitchFamily="18" charset="0"/>
                              <a:ea typeface="Cambria Math" panose="02040503050406030204" pitchFamily="18" charset="0"/>
                            </a:rPr>
                            <m:t>𝑋</m:t>
                          </m:r>
                        </m:e>
                        <m:sub>
                          <m:r>
                            <a:rPr lang="en-US" i="1">
                              <a:solidFill>
                                <a:prstClr val="black"/>
                              </a:solidFill>
                              <a:latin typeface="Cambria Math" panose="02040503050406030204" pitchFamily="18" charset="0"/>
                              <a:ea typeface="Cambria Math" panose="02040503050406030204" pitchFamily="18" charset="0"/>
                            </a:rPr>
                            <m:t>1</m:t>
                          </m:r>
                        </m:sub>
                      </m:sSub>
                    </m:oMath>
                  </m:oMathPara>
                </a14:m>
                <a:endParaRPr lang="en-GB" dirty="0">
                  <a:solidFill>
                    <a:prstClr val="black"/>
                  </a:solidFill>
                  <a:latin typeface="Calibri" panose="020F0502020204030204"/>
                </a:endParaRPr>
              </a:p>
            </p:txBody>
          </p:sp>
        </mc:Choice>
        <mc:Fallback xmlns="">
          <p:sp>
            <p:nvSpPr>
              <p:cNvPr id="427" name="Rectangle 426">
                <a:extLst>
                  <a:ext uri="{FF2B5EF4-FFF2-40B4-BE49-F238E27FC236}">
                    <a16:creationId xmlns:a16="http://schemas.microsoft.com/office/drawing/2014/main" id="{565967E3-ADAB-4206-9D24-82CEA738AE24}"/>
                  </a:ext>
                </a:extLst>
              </p:cNvPr>
              <p:cNvSpPr>
                <a:spLocks noRot="1" noChangeAspect="1" noMove="1" noResize="1" noEditPoints="1" noAdjustHandles="1" noChangeArrowheads="1" noChangeShapeType="1" noTextEdit="1"/>
              </p:cNvSpPr>
              <p:nvPr/>
            </p:nvSpPr>
            <p:spPr>
              <a:xfrm>
                <a:off x="1361938" y="4380841"/>
                <a:ext cx="478529" cy="369332"/>
              </a:xfrm>
              <a:prstGeom prst="rect">
                <a:avLst/>
              </a:prstGeom>
              <a:blipFill>
                <a:blip r:embed="rId1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8" name="Rectangle 427">
                <a:extLst>
                  <a:ext uri="{FF2B5EF4-FFF2-40B4-BE49-F238E27FC236}">
                    <a16:creationId xmlns:a16="http://schemas.microsoft.com/office/drawing/2014/main" id="{42C69905-4273-49A3-AC80-CCC07F727E6C}"/>
                  </a:ext>
                </a:extLst>
              </p:cNvPr>
              <p:cNvSpPr/>
              <p:nvPr/>
            </p:nvSpPr>
            <p:spPr>
              <a:xfrm>
                <a:off x="2773836" y="4374815"/>
                <a:ext cx="483850" cy="369332"/>
              </a:xfrm>
              <a:prstGeom prst="rect">
                <a:avLst/>
              </a:prstGeom>
            </p:spPr>
            <p:txBody>
              <a:bodyPr wrap="none">
                <a:spAutoFit/>
              </a:bodyPr>
              <a:lstStyle/>
              <a:p>
                <a:pPr defTabSz="457200"/>
                <a14:m>
                  <m:oMathPara xmlns:m="http://schemas.openxmlformats.org/officeDocument/2006/math">
                    <m:oMathParaPr>
                      <m:jc m:val="centerGroup"/>
                    </m:oMathParaPr>
                    <m:oMath xmlns:m="http://schemas.openxmlformats.org/officeDocument/2006/math">
                      <m:sSub>
                        <m:sSubPr>
                          <m:ctrlPr>
                            <a:rPr lang="en-US" i="1">
                              <a:solidFill>
                                <a:prstClr val="black"/>
                              </a:solidFill>
                              <a:latin typeface="Cambria Math" panose="02040503050406030204" pitchFamily="18" charset="0"/>
                              <a:ea typeface="Cambria Math" panose="02040503050406030204" pitchFamily="18" charset="0"/>
                            </a:rPr>
                          </m:ctrlPr>
                        </m:sSubPr>
                        <m:e>
                          <m:r>
                            <a:rPr lang="en-GB" i="1">
                              <a:solidFill>
                                <a:prstClr val="black"/>
                              </a:solidFill>
                              <a:latin typeface="Cambria Math" panose="02040503050406030204" pitchFamily="18" charset="0"/>
                              <a:ea typeface="Cambria Math" panose="02040503050406030204" pitchFamily="18" charset="0"/>
                            </a:rPr>
                            <m:t>𝑋</m:t>
                          </m:r>
                        </m:e>
                        <m:sub>
                          <m:r>
                            <a:rPr lang="en-US" altLang="zh-CN" i="1">
                              <a:solidFill>
                                <a:prstClr val="black"/>
                              </a:solidFill>
                              <a:latin typeface="Cambria Math" panose="02040503050406030204" pitchFamily="18" charset="0"/>
                              <a:ea typeface="Cambria Math" panose="02040503050406030204" pitchFamily="18" charset="0"/>
                            </a:rPr>
                            <m:t>2</m:t>
                          </m:r>
                        </m:sub>
                      </m:sSub>
                    </m:oMath>
                  </m:oMathPara>
                </a14:m>
                <a:endParaRPr lang="en-GB" dirty="0">
                  <a:solidFill>
                    <a:prstClr val="black"/>
                  </a:solidFill>
                  <a:latin typeface="Calibri" panose="020F0502020204030204"/>
                </a:endParaRPr>
              </a:p>
            </p:txBody>
          </p:sp>
        </mc:Choice>
        <mc:Fallback xmlns="">
          <p:sp>
            <p:nvSpPr>
              <p:cNvPr id="428" name="Rectangle 427">
                <a:extLst>
                  <a:ext uri="{FF2B5EF4-FFF2-40B4-BE49-F238E27FC236}">
                    <a16:creationId xmlns:a16="http://schemas.microsoft.com/office/drawing/2014/main" id="{42C69905-4273-49A3-AC80-CCC07F727E6C}"/>
                  </a:ext>
                </a:extLst>
              </p:cNvPr>
              <p:cNvSpPr>
                <a:spLocks noRot="1" noChangeAspect="1" noMove="1" noResize="1" noEditPoints="1" noAdjustHandles="1" noChangeArrowheads="1" noChangeShapeType="1" noTextEdit="1"/>
              </p:cNvSpPr>
              <p:nvPr/>
            </p:nvSpPr>
            <p:spPr>
              <a:xfrm>
                <a:off x="2773836" y="4374815"/>
                <a:ext cx="483850" cy="369332"/>
              </a:xfrm>
              <a:prstGeom prst="rect">
                <a:avLst/>
              </a:prstGeom>
              <a:blipFill>
                <a:blip r:embed="rId1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9" name="Rectangle 428">
                <a:extLst>
                  <a:ext uri="{FF2B5EF4-FFF2-40B4-BE49-F238E27FC236}">
                    <a16:creationId xmlns:a16="http://schemas.microsoft.com/office/drawing/2014/main" id="{EF9A6847-2FCB-4077-B31C-C7C4ABC5762B}"/>
                  </a:ext>
                </a:extLst>
              </p:cNvPr>
              <p:cNvSpPr/>
              <p:nvPr/>
            </p:nvSpPr>
            <p:spPr>
              <a:xfrm>
                <a:off x="4245546" y="4361862"/>
                <a:ext cx="464294" cy="369332"/>
              </a:xfrm>
              <a:prstGeom prst="rect">
                <a:avLst/>
              </a:prstGeom>
            </p:spPr>
            <p:txBody>
              <a:bodyPr wrap="none">
                <a:spAutoFit/>
              </a:bodyPr>
              <a:lstStyle/>
              <a:p>
                <a:pPr defTabSz="457200"/>
                <a14:m>
                  <m:oMathPara xmlns:m="http://schemas.openxmlformats.org/officeDocument/2006/math">
                    <m:oMathParaPr>
                      <m:jc m:val="centerGroup"/>
                    </m:oMathParaPr>
                    <m:oMath xmlns:m="http://schemas.openxmlformats.org/officeDocument/2006/math">
                      <m:sSub>
                        <m:sSubPr>
                          <m:ctrlPr>
                            <a:rPr lang="en-US" i="1">
                              <a:solidFill>
                                <a:prstClr val="black"/>
                              </a:solidFill>
                              <a:latin typeface="Cambria Math" panose="02040503050406030204" pitchFamily="18" charset="0"/>
                              <a:ea typeface="Cambria Math" panose="02040503050406030204" pitchFamily="18" charset="0"/>
                            </a:rPr>
                          </m:ctrlPr>
                        </m:sSubPr>
                        <m:e>
                          <m:r>
                            <a:rPr lang="en-GB" i="1">
                              <a:solidFill>
                                <a:prstClr val="black"/>
                              </a:solidFill>
                              <a:latin typeface="Cambria Math" panose="02040503050406030204" pitchFamily="18" charset="0"/>
                              <a:ea typeface="Cambria Math" panose="02040503050406030204" pitchFamily="18" charset="0"/>
                            </a:rPr>
                            <m:t>𝑋</m:t>
                          </m:r>
                        </m:e>
                        <m:sub>
                          <m:r>
                            <a:rPr lang="en-US" i="1">
                              <a:solidFill>
                                <a:prstClr val="black"/>
                              </a:solidFill>
                              <a:latin typeface="Cambria Math" panose="02040503050406030204" pitchFamily="18" charset="0"/>
                              <a:ea typeface="Cambria Math" panose="02040503050406030204" pitchFamily="18" charset="0"/>
                            </a:rPr>
                            <m:t>𝑡</m:t>
                          </m:r>
                        </m:sub>
                      </m:sSub>
                    </m:oMath>
                  </m:oMathPara>
                </a14:m>
                <a:endParaRPr lang="en-GB" dirty="0">
                  <a:solidFill>
                    <a:prstClr val="black"/>
                  </a:solidFill>
                  <a:latin typeface="Calibri" panose="020F0502020204030204"/>
                </a:endParaRPr>
              </a:p>
            </p:txBody>
          </p:sp>
        </mc:Choice>
        <mc:Fallback xmlns="">
          <p:sp>
            <p:nvSpPr>
              <p:cNvPr id="429" name="Rectangle 428">
                <a:extLst>
                  <a:ext uri="{FF2B5EF4-FFF2-40B4-BE49-F238E27FC236}">
                    <a16:creationId xmlns:a16="http://schemas.microsoft.com/office/drawing/2014/main" id="{EF9A6847-2FCB-4077-B31C-C7C4ABC5762B}"/>
                  </a:ext>
                </a:extLst>
              </p:cNvPr>
              <p:cNvSpPr>
                <a:spLocks noRot="1" noChangeAspect="1" noMove="1" noResize="1" noEditPoints="1" noAdjustHandles="1" noChangeArrowheads="1" noChangeShapeType="1" noTextEdit="1"/>
              </p:cNvSpPr>
              <p:nvPr/>
            </p:nvSpPr>
            <p:spPr>
              <a:xfrm>
                <a:off x="4245546" y="4361862"/>
                <a:ext cx="464294" cy="369332"/>
              </a:xfrm>
              <a:prstGeom prst="rect">
                <a:avLst/>
              </a:prstGeom>
              <a:blipFill>
                <a:blip r:embed="rId20"/>
                <a:stretch>
                  <a:fillRect/>
                </a:stretch>
              </a:blipFill>
            </p:spPr>
            <p:txBody>
              <a:bodyPr/>
              <a:lstStyle/>
              <a:p>
                <a:r>
                  <a:rPr lang="en-GB">
                    <a:noFill/>
                  </a:rPr>
                  <a:t> </a:t>
                </a:r>
              </a:p>
            </p:txBody>
          </p:sp>
        </mc:Fallback>
      </mc:AlternateContent>
      <p:sp>
        <p:nvSpPr>
          <p:cNvPr id="430" name="Rectangle: Rounded Corners 429">
            <a:extLst>
              <a:ext uri="{FF2B5EF4-FFF2-40B4-BE49-F238E27FC236}">
                <a16:creationId xmlns:a16="http://schemas.microsoft.com/office/drawing/2014/main" id="{706BEF1B-3690-4769-B9E3-18F35D3C4ECE}"/>
              </a:ext>
            </a:extLst>
          </p:cNvPr>
          <p:cNvSpPr/>
          <p:nvPr/>
        </p:nvSpPr>
        <p:spPr>
          <a:xfrm>
            <a:off x="6460698" y="2341383"/>
            <a:ext cx="1322644" cy="1024723"/>
          </a:xfrm>
          <a:prstGeom prst="roundRect">
            <a:avLst/>
          </a:prstGeom>
          <a:solidFill>
            <a:srgbClr val="70AD47">
              <a:lumMod val="40000"/>
              <a:lumOff val="60000"/>
              <a:alpha val="74000"/>
            </a:srgbClr>
          </a:solidFill>
          <a:ln w="190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431" name="Rectangle 430">
                <a:extLst>
                  <a:ext uri="{FF2B5EF4-FFF2-40B4-BE49-F238E27FC236}">
                    <a16:creationId xmlns:a16="http://schemas.microsoft.com/office/drawing/2014/main" id="{8ACB7009-8D2B-438D-8418-9E5D74A0D33E}"/>
                  </a:ext>
                </a:extLst>
              </p:cNvPr>
              <p:cNvSpPr/>
              <p:nvPr/>
            </p:nvSpPr>
            <p:spPr>
              <a:xfrm>
                <a:off x="5993983" y="2508639"/>
                <a:ext cx="464294" cy="369332"/>
              </a:xfrm>
              <a:prstGeom prst="rect">
                <a:avLst/>
              </a:prstGeom>
            </p:spPr>
            <p:txBody>
              <a:bodyPr wrap="none">
                <a:spAutoFit/>
              </a:bodyPr>
              <a:lstStyle/>
              <a:p>
                <a:pPr defTabSz="457200"/>
                <a14:m>
                  <m:oMathPara xmlns:m="http://schemas.openxmlformats.org/officeDocument/2006/math">
                    <m:oMathParaPr>
                      <m:jc m:val="centerGroup"/>
                    </m:oMathParaPr>
                    <m:oMath xmlns:m="http://schemas.openxmlformats.org/officeDocument/2006/math">
                      <m:sSub>
                        <m:sSubPr>
                          <m:ctrlPr>
                            <a:rPr lang="en-US" i="1">
                              <a:solidFill>
                                <a:prstClr val="black"/>
                              </a:solidFill>
                              <a:latin typeface="Cambria Math" panose="02040503050406030204" pitchFamily="18" charset="0"/>
                              <a:ea typeface="Cambria Math" panose="02040503050406030204" pitchFamily="18" charset="0"/>
                            </a:rPr>
                          </m:ctrlPr>
                        </m:sSubPr>
                        <m:e>
                          <m:r>
                            <a:rPr lang="en-GB" i="1">
                              <a:solidFill>
                                <a:prstClr val="black"/>
                              </a:solidFill>
                              <a:latin typeface="Cambria Math" panose="02040503050406030204" pitchFamily="18" charset="0"/>
                              <a:ea typeface="Cambria Math" panose="02040503050406030204" pitchFamily="18" charset="0"/>
                            </a:rPr>
                            <m:t>𝑋</m:t>
                          </m:r>
                        </m:e>
                        <m:sub>
                          <m:r>
                            <a:rPr lang="en-US" i="1">
                              <a:solidFill>
                                <a:prstClr val="black"/>
                              </a:solidFill>
                              <a:latin typeface="Cambria Math" panose="02040503050406030204" pitchFamily="18" charset="0"/>
                              <a:ea typeface="Cambria Math" panose="02040503050406030204" pitchFamily="18" charset="0"/>
                            </a:rPr>
                            <m:t>𝑡</m:t>
                          </m:r>
                        </m:sub>
                      </m:sSub>
                    </m:oMath>
                  </m:oMathPara>
                </a14:m>
                <a:endParaRPr lang="en-GB" dirty="0">
                  <a:solidFill>
                    <a:prstClr val="black"/>
                  </a:solidFill>
                  <a:latin typeface="Calibri" panose="020F0502020204030204"/>
                </a:endParaRPr>
              </a:p>
            </p:txBody>
          </p:sp>
        </mc:Choice>
        <mc:Fallback xmlns="">
          <p:sp>
            <p:nvSpPr>
              <p:cNvPr id="431" name="Rectangle 430">
                <a:extLst>
                  <a:ext uri="{FF2B5EF4-FFF2-40B4-BE49-F238E27FC236}">
                    <a16:creationId xmlns:a16="http://schemas.microsoft.com/office/drawing/2014/main" id="{8ACB7009-8D2B-438D-8418-9E5D74A0D33E}"/>
                  </a:ext>
                </a:extLst>
              </p:cNvPr>
              <p:cNvSpPr>
                <a:spLocks noRot="1" noChangeAspect="1" noMove="1" noResize="1" noEditPoints="1" noAdjustHandles="1" noChangeArrowheads="1" noChangeShapeType="1" noTextEdit="1"/>
              </p:cNvSpPr>
              <p:nvPr/>
            </p:nvSpPr>
            <p:spPr>
              <a:xfrm>
                <a:off x="5993983" y="2508639"/>
                <a:ext cx="464294" cy="369332"/>
              </a:xfrm>
              <a:prstGeom prst="rect">
                <a:avLst/>
              </a:prstGeom>
              <a:blipFill>
                <a:blip r:embed="rId21"/>
                <a:stretch>
                  <a:fillRect/>
                </a:stretch>
              </a:blipFill>
            </p:spPr>
            <p:txBody>
              <a:bodyPr/>
              <a:lstStyle/>
              <a:p>
                <a:r>
                  <a:rPr lang="en-GB">
                    <a:noFill/>
                  </a:rPr>
                  <a:t> </a:t>
                </a:r>
              </a:p>
            </p:txBody>
          </p:sp>
        </mc:Fallback>
      </mc:AlternateContent>
      <p:cxnSp>
        <p:nvCxnSpPr>
          <p:cNvPr id="432" name="Straight Arrow Connector 431">
            <a:extLst>
              <a:ext uri="{FF2B5EF4-FFF2-40B4-BE49-F238E27FC236}">
                <a16:creationId xmlns:a16="http://schemas.microsoft.com/office/drawing/2014/main" id="{EDCD3B25-3391-4797-AA68-D4EA7B8EF574}"/>
              </a:ext>
            </a:extLst>
          </p:cNvPr>
          <p:cNvCxnSpPr>
            <a:cxnSpLocks/>
            <a:stCxn id="436" idx="1"/>
            <a:endCxn id="437" idx="3"/>
          </p:cNvCxnSpPr>
          <p:nvPr/>
        </p:nvCxnSpPr>
        <p:spPr>
          <a:xfrm flipH="1">
            <a:off x="6983939" y="2677647"/>
            <a:ext cx="289614" cy="1456"/>
          </a:xfrm>
          <a:prstGeom prst="straightConnector1">
            <a:avLst/>
          </a:prstGeom>
          <a:noFill/>
          <a:ln w="19050" cap="flat" cmpd="sng" algn="ctr">
            <a:solidFill>
              <a:sysClr val="windowText" lastClr="000000"/>
            </a:solidFill>
            <a:prstDash val="solid"/>
            <a:miter lim="800000"/>
            <a:tailEnd type="triangle"/>
          </a:ln>
          <a:effectLst/>
        </p:spPr>
      </p:cxnSp>
      <mc:AlternateContent xmlns:mc="http://schemas.openxmlformats.org/markup-compatibility/2006" xmlns:a14="http://schemas.microsoft.com/office/drawing/2010/main">
        <mc:Choice Requires="a14">
          <p:sp>
            <p:nvSpPr>
              <p:cNvPr id="433" name="Rectangle 432">
                <a:extLst>
                  <a:ext uri="{FF2B5EF4-FFF2-40B4-BE49-F238E27FC236}">
                    <a16:creationId xmlns:a16="http://schemas.microsoft.com/office/drawing/2014/main" id="{C16D026E-382F-43B8-8804-D88F9FC8F716}"/>
                  </a:ext>
                </a:extLst>
              </p:cNvPr>
              <p:cNvSpPr/>
              <p:nvPr/>
            </p:nvSpPr>
            <p:spPr>
              <a:xfrm>
                <a:off x="7259950" y="1914667"/>
                <a:ext cx="472117" cy="369332"/>
              </a:xfrm>
              <a:prstGeom prst="rect">
                <a:avLst/>
              </a:prstGeom>
            </p:spPr>
            <p:txBody>
              <a:bodyPr wrap="none">
                <a:spAutoFit/>
              </a:bodyPr>
              <a:lstStyle/>
              <a:p>
                <a:pPr defTabSz="457200"/>
                <a14:m>
                  <m:oMathPara xmlns:m="http://schemas.openxmlformats.org/officeDocument/2006/math">
                    <m:oMathParaPr>
                      <m:jc m:val="centerGroup"/>
                    </m:oMathParaPr>
                    <m:oMath xmlns:m="http://schemas.openxmlformats.org/officeDocument/2006/math">
                      <m:sSub>
                        <m:sSubPr>
                          <m:ctrlPr>
                            <a:rPr lang="en-US" i="1">
                              <a:solidFill>
                                <a:prstClr val="black"/>
                              </a:solidFill>
                              <a:latin typeface="Cambria Math" panose="02040503050406030204" pitchFamily="18" charset="0"/>
                              <a:ea typeface="Cambria Math" panose="02040503050406030204" pitchFamily="18" charset="0"/>
                            </a:rPr>
                          </m:ctrlPr>
                        </m:sSubPr>
                        <m:e>
                          <m:r>
                            <a:rPr lang="en-US" i="1">
                              <a:solidFill>
                                <a:prstClr val="black"/>
                              </a:solidFill>
                              <a:latin typeface="Cambria Math" panose="02040503050406030204" pitchFamily="18" charset="0"/>
                              <a:ea typeface="Cambria Math" panose="02040503050406030204" pitchFamily="18" charset="0"/>
                            </a:rPr>
                            <m:t>𝐷</m:t>
                          </m:r>
                        </m:e>
                        <m:sub>
                          <m:r>
                            <a:rPr lang="en-US" i="1">
                              <a:solidFill>
                                <a:prstClr val="black"/>
                              </a:solidFill>
                              <a:latin typeface="Cambria Math" panose="02040503050406030204" pitchFamily="18" charset="0"/>
                              <a:ea typeface="Cambria Math" panose="02040503050406030204" pitchFamily="18" charset="0"/>
                            </a:rPr>
                            <m:t>𝑡</m:t>
                          </m:r>
                        </m:sub>
                      </m:sSub>
                    </m:oMath>
                  </m:oMathPara>
                </a14:m>
                <a:endParaRPr lang="en-GB" dirty="0">
                  <a:solidFill>
                    <a:prstClr val="black"/>
                  </a:solidFill>
                  <a:latin typeface="Calibri" panose="020F0502020204030204"/>
                </a:endParaRPr>
              </a:p>
            </p:txBody>
          </p:sp>
        </mc:Choice>
        <mc:Fallback xmlns="">
          <p:sp>
            <p:nvSpPr>
              <p:cNvPr id="433" name="Rectangle 432">
                <a:extLst>
                  <a:ext uri="{FF2B5EF4-FFF2-40B4-BE49-F238E27FC236}">
                    <a16:creationId xmlns:a16="http://schemas.microsoft.com/office/drawing/2014/main" id="{C16D026E-382F-43B8-8804-D88F9FC8F716}"/>
                  </a:ext>
                </a:extLst>
              </p:cNvPr>
              <p:cNvSpPr>
                <a:spLocks noRot="1" noChangeAspect="1" noMove="1" noResize="1" noEditPoints="1" noAdjustHandles="1" noChangeArrowheads="1" noChangeShapeType="1" noTextEdit="1"/>
              </p:cNvSpPr>
              <p:nvPr/>
            </p:nvSpPr>
            <p:spPr>
              <a:xfrm>
                <a:off x="7259950" y="1914667"/>
                <a:ext cx="472117" cy="369332"/>
              </a:xfrm>
              <a:prstGeom prst="rect">
                <a:avLst/>
              </a:prstGeom>
              <a:blipFill>
                <a:blip r:embed="rId22"/>
                <a:stretch>
                  <a:fillRect/>
                </a:stretch>
              </a:blipFill>
            </p:spPr>
            <p:txBody>
              <a:bodyPr/>
              <a:lstStyle/>
              <a:p>
                <a:r>
                  <a:rPr lang="en-GB">
                    <a:noFill/>
                  </a:rPr>
                  <a:t> </a:t>
                </a:r>
              </a:p>
            </p:txBody>
          </p:sp>
        </mc:Fallback>
      </mc:AlternateContent>
      <p:sp>
        <p:nvSpPr>
          <p:cNvPr id="434" name="TextBox 433">
            <a:extLst>
              <a:ext uri="{FF2B5EF4-FFF2-40B4-BE49-F238E27FC236}">
                <a16:creationId xmlns:a16="http://schemas.microsoft.com/office/drawing/2014/main" id="{0CFA574B-6A6E-4184-8E11-1F21880E9E68}"/>
              </a:ext>
            </a:extLst>
          </p:cNvPr>
          <p:cNvSpPr txBox="1"/>
          <p:nvPr/>
        </p:nvSpPr>
        <p:spPr>
          <a:xfrm>
            <a:off x="7306554" y="3007534"/>
            <a:ext cx="327150" cy="369332"/>
          </a:xfrm>
          <a:prstGeom prst="rect">
            <a:avLst/>
          </a:prstGeom>
          <a:noFill/>
        </p:spPr>
        <p:txBody>
          <a:bodyPr wrap="square" rtlCol="0">
            <a:spAutoFit/>
          </a:bodyPr>
          <a:lstStyle/>
          <a:p>
            <a:pPr defTabSz="457200"/>
            <a:r>
              <a:rPr lang="en-US" i="1" dirty="0">
                <a:solidFill>
                  <a:prstClr val="black"/>
                </a:solidFill>
                <a:latin typeface="Times New Roman" panose="02020603050405020304" pitchFamily="18" charset="0"/>
                <a:cs typeface="Times New Roman" panose="02020603050405020304" pitchFamily="18" charset="0"/>
              </a:rPr>
              <a:t>A</a:t>
            </a:r>
            <a:endParaRPr lang="en-GB" i="1" dirty="0">
              <a:solidFill>
                <a:prstClr val="black"/>
              </a:solidFill>
              <a:latin typeface="Times New Roman" panose="02020603050405020304" pitchFamily="18" charset="0"/>
              <a:cs typeface="Times New Roman" panose="02020603050405020304" pitchFamily="18" charset="0"/>
            </a:endParaRPr>
          </a:p>
        </p:txBody>
      </p:sp>
      <p:cxnSp>
        <p:nvCxnSpPr>
          <p:cNvPr id="435" name="Straight Arrow Connector 434">
            <a:extLst>
              <a:ext uri="{FF2B5EF4-FFF2-40B4-BE49-F238E27FC236}">
                <a16:creationId xmlns:a16="http://schemas.microsoft.com/office/drawing/2014/main" id="{6ADA4844-7DE5-45F1-9040-B223431182AC}"/>
              </a:ext>
            </a:extLst>
          </p:cNvPr>
          <p:cNvCxnSpPr>
            <a:cxnSpLocks/>
            <a:endCxn id="436" idx="0"/>
          </p:cNvCxnSpPr>
          <p:nvPr/>
        </p:nvCxnSpPr>
        <p:spPr>
          <a:xfrm>
            <a:off x="7459469" y="2227678"/>
            <a:ext cx="0" cy="278613"/>
          </a:xfrm>
          <a:prstGeom prst="straightConnector1">
            <a:avLst/>
          </a:prstGeom>
          <a:noFill/>
          <a:ln w="19050" cap="flat" cmpd="sng" algn="ctr">
            <a:solidFill>
              <a:sysClr val="windowText" lastClr="000000"/>
            </a:solidFill>
            <a:prstDash val="solid"/>
            <a:miter lim="800000"/>
            <a:tailEnd type="triangle"/>
          </a:ln>
          <a:effectLst/>
        </p:spPr>
      </p:cxnSp>
      <p:pic>
        <p:nvPicPr>
          <p:cNvPr id="436" name="Picture 6" descr="Image result for latex \bigodot png">
            <a:extLst>
              <a:ext uri="{FF2B5EF4-FFF2-40B4-BE49-F238E27FC236}">
                <a16:creationId xmlns:a16="http://schemas.microsoft.com/office/drawing/2014/main" id="{F6EF3E29-AEF3-4A68-8E0C-990EDDF8E039}"/>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273553" y="2506291"/>
            <a:ext cx="371831" cy="342712"/>
          </a:xfrm>
          <a:prstGeom prst="rect">
            <a:avLst/>
          </a:prstGeom>
          <a:noFill/>
          <a:extLst>
            <a:ext uri="{909E8E84-426E-40DD-AFC4-6F175D3DCCD1}">
              <a14:hiddenFill xmlns:a14="http://schemas.microsoft.com/office/drawing/2010/main">
                <a:solidFill>
                  <a:srgbClr val="FFFFFF"/>
                </a:solidFill>
              </a14:hiddenFill>
            </a:ext>
          </a:extLst>
        </p:spPr>
      </p:pic>
      <p:pic>
        <p:nvPicPr>
          <p:cNvPr id="437" name="Picture 8" descr="Image result for latex \bigotimes png">
            <a:extLst>
              <a:ext uri="{FF2B5EF4-FFF2-40B4-BE49-F238E27FC236}">
                <a16:creationId xmlns:a16="http://schemas.microsoft.com/office/drawing/2014/main" id="{509A35E1-8317-41C7-BFA4-39900A53069D}"/>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638280" y="2519808"/>
            <a:ext cx="345659" cy="318589"/>
          </a:xfrm>
          <a:prstGeom prst="rect">
            <a:avLst/>
          </a:prstGeom>
          <a:noFill/>
          <a:extLst>
            <a:ext uri="{909E8E84-426E-40DD-AFC4-6F175D3DCCD1}">
              <a14:hiddenFill xmlns:a14="http://schemas.microsoft.com/office/drawing/2010/main">
                <a:solidFill>
                  <a:srgbClr val="FFFFFF"/>
                </a:solidFill>
              </a14:hiddenFill>
            </a:ext>
          </a:extLst>
        </p:spPr>
      </p:pic>
      <p:cxnSp>
        <p:nvCxnSpPr>
          <p:cNvPr id="438" name="Straight Arrow Connector 437">
            <a:extLst>
              <a:ext uri="{FF2B5EF4-FFF2-40B4-BE49-F238E27FC236}">
                <a16:creationId xmlns:a16="http://schemas.microsoft.com/office/drawing/2014/main" id="{B555B0F3-CF77-4FB2-B2C5-AB7D391DCA13}"/>
              </a:ext>
            </a:extLst>
          </p:cNvPr>
          <p:cNvCxnSpPr>
            <a:cxnSpLocks/>
            <a:endCxn id="437" idx="1"/>
          </p:cNvCxnSpPr>
          <p:nvPr/>
        </p:nvCxnSpPr>
        <p:spPr>
          <a:xfrm>
            <a:off x="6353670" y="2677647"/>
            <a:ext cx="284610" cy="1456"/>
          </a:xfrm>
          <a:prstGeom prst="straightConnector1">
            <a:avLst/>
          </a:prstGeom>
          <a:noFill/>
          <a:ln w="19050" cap="flat" cmpd="sng" algn="ctr">
            <a:solidFill>
              <a:sysClr val="windowText" lastClr="000000"/>
            </a:solidFill>
            <a:prstDash val="solid"/>
            <a:miter lim="800000"/>
            <a:tailEnd type="triangle"/>
          </a:ln>
          <a:effectLst/>
        </p:spPr>
      </p:cxnSp>
      <p:pic>
        <p:nvPicPr>
          <p:cNvPr id="439" name="Picture 10" descr="Image result for latex \bigoplus png">
            <a:extLst>
              <a:ext uri="{FF2B5EF4-FFF2-40B4-BE49-F238E27FC236}">
                <a16:creationId xmlns:a16="http://schemas.microsoft.com/office/drawing/2014/main" id="{75DE5CD2-E1F4-490D-9603-AE4570C632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6631742" y="3863243"/>
            <a:ext cx="367649" cy="338858"/>
          </a:xfrm>
          <a:prstGeom prst="rect">
            <a:avLst/>
          </a:prstGeom>
          <a:noFill/>
          <a:extLst>
            <a:ext uri="{909E8E84-426E-40DD-AFC4-6F175D3DCCD1}">
              <a14:hiddenFill xmlns:a14="http://schemas.microsoft.com/office/drawing/2010/main">
                <a:solidFill>
                  <a:srgbClr val="FFFFFF"/>
                </a:solidFill>
              </a14:hiddenFill>
            </a:ext>
          </a:extLst>
        </p:spPr>
      </p:pic>
      <p:cxnSp>
        <p:nvCxnSpPr>
          <p:cNvPr id="440" name="Straight Arrow Connector 439">
            <a:extLst>
              <a:ext uri="{FF2B5EF4-FFF2-40B4-BE49-F238E27FC236}">
                <a16:creationId xmlns:a16="http://schemas.microsoft.com/office/drawing/2014/main" id="{CC16877C-CDC3-4B50-B4FC-364165D8FBBA}"/>
              </a:ext>
            </a:extLst>
          </p:cNvPr>
          <p:cNvCxnSpPr>
            <a:cxnSpLocks/>
            <a:stCxn id="439" idx="0"/>
          </p:cNvCxnSpPr>
          <p:nvPr/>
        </p:nvCxnSpPr>
        <p:spPr>
          <a:xfrm>
            <a:off x="6815567" y="4202101"/>
            <a:ext cx="0" cy="189934"/>
          </a:xfrm>
          <a:prstGeom prst="straightConnector1">
            <a:avLst/>
          </a:prstGeom>
          <a:noFill/>
          <a:ln w="19050" cap="flat" cmpd="sng" algn="ctr">
            <a:solidFill>
              <a:sysClr val="windowText" lastClr="000000"/>
            </a:solidFill>
            <a:prstDash val="solid"/>
            <a:miter lim="800000"/>
            <a:tailEnd type="triangle"/>
          </a:ln>
          <a:effectLst/>
        </p:spPr>
      </p:cxnSp>
      <p:cxnSp>
        <p:nvCxnSpPr>
          <p:cNvPr id="441" name="Straight Arrow Connector 440">
            <a:extLst>
              <a:ext uri="{FF2B5EF4-FFF2-40B4-BE49-F238E27FC236}">
                <a16:creationId xmlns:a16="http://schemas.microsoft.com/office/drawing/2014/main" id="{21414314-A46F-47F5-B7C5-D460BFAE56B3}"/>
              </a:ext>
            </a:extLst>
          </p:cNvPr>
          <p:cNvCxnSpPr>
            <a:cxnSpLocks/>
          </p:cNvCxnSpPr>
          <p:nvPr/>
        </p:nvCxnSpPr>
        <p:spPr>
          <a:xfrm flipH="1">
            <a:off x="6815566" y="3574375"/>
            <a:ext cx="251177" cy="197183"/>
          </a:xfrm>
          <a:prstGeom prst="straightConnector1">
            <a:avLst/>
          </a:prstGeom>
          <a:noFill/>
          <a:ln w="19050" cap="flat" cmpd="sng" algn="ctr">
            <a:solidFill>
              <a:sysClr val="window" lastClr="FFFFFF">
                <a:lumMod val="75000"/>
              </a:sysClr>
            </a:solidFill>
            <a:prstDash val="solid"/>
            <a:miter lim="800000"/>
            <a:tailEnd type="none"/>
          </a:ln>
          <a:effectLst/>
        </p:spPr>
      </p:cxnSp>
      <p:sp>
        <p:nvSpPr>
          <p:cNvPr id="445" name="TextBox 444">
            <a:extLst>
              <a:ext uri="{FF2B5EF4-FFF2-40B4-BE49-F238E27FC236}">
                <a16:creationId xmlns:a16="http://schemas.microsoft.com/office/drawing/2014/main" id="{DC105A43-954E-46FA-9FAA-5996867A4896}"/>
              </a:ext>
            </a:extLst>
          </p:cNvPr>
          <p:cNvSpPr txBox="1"/>
          <p:nvPr/>
        </p:nvSpPr>
        <p:spPr>
          <a:xfrm>
            <a:off x="5247626" y="4828320"/>
            <a:ext cx="593190" cy="461665"/>
          </a:xfrm>
          <a:prstGeom prst="rect">
            <a:avLst/>
          </a:prstGeom>
          <a:noFill/>
        </p:spPr>
        <p:txBody>
          <a:bodyPr wrap="square" rtlCol="0">
            <a:spAutoFit/>
          </a:bodyPr>
          <a:lstStyle/>
          <a:p>
            <a:pPr defTabSz="457200"/>
            <a:r>
              <a:rPr lang="en-US" sz="2400" dirty="0">
                <a:solidFill>
                  <a:prstClr val="black"/>
                </a:solidFill>
                <a:latin typeface="Calibri" panose="020F0502020204030204"/>
              </a:rPr>
              <a:t>…</a:t>
            </a:r>
            <a:endParaRPr lang="en-GB" sz="2400" dirty="0">
              <a:solidFill>
                <a:prstClr val="black"/>
              </a:solidFill>
              <a:latin typeface="Calibri" panose="020F0502020204030204"/>
            </a:endParaRPr>
          </a:p>
        </p:txBody>
      </p:sp>
      <p:sp>
        <p:nvSpPr>
          <p:cNvPr id="446" name="TextBox 445">
            <a:extLst>
              <a:ext uri="{FF2B5EF4-FFF2-40B4-BE49-F238E27FC236}">
                <a16:creationId xmlns:a16="http://schemas.microsoft.com/office/drawing/2014/main" id="{10BE62A0-DE55-4ECA-9E98-0A5A67981D7B}"/>
              </a:ext>
            </a:extLst>
          </p:cNvPr>
          <p:cNvSpPr txBox="1"/>
          <p:nvPr/>
        </p:nvSpPr>
        <p:spPr>
          <a:xfrm>
            <a:off x="6618790" y="4185419"/>
            <a:ext cx="593190" cy="461665"/>
          </a:xfrm>
          <a:prstGeom prst="rect">
            <a:avLst/>
          </a:prstGeom>
          <a:noFill/>
        </p:spPr>
        <p:txBody>
          <a:bodyPr wrap="square" rtlCol="0">
            <a:spAutoFit/>
          </a:bodyPr>
          <a:lstStyle/>
          <a:p>
            <a:pPr defTabSz="457200"/>
            <a:r>
              <a:rPr lang="en-US" sz="2400" dirty="0">
                <a:solidFill>
                  <a:prstClr val="black"/>
                </a:solidFill>
                <a:latin typeface="Calibri" panose="020F0502020204030204"/>
              </a:rPr>
              <a:t>…</a:t>
            </a:r>
            <a:endParaRPr lang="en-GB" sz="2400" dirty="0">
              <a:solidFill>
                <a:prstClr val="black"/>
              </a:solidFill>
              <a:latin typeface="Calibri" panose="020F0502020204030204"/>
            </a:endParaRPr>
          </a:p>
        </p:txBody>
      </p:sp>
      <p:sp>
        <p:nvSpPr>
          <p:cNvPr id="447" name="TextBox 446">
            <a:extLst>
              <a:ext uri="{FF2B5EF4-FFF2-40B4-BE49-F238E27FC236}">
                <a16:creationId xmlns:a16="http://schemas.microsoft.com/office/drawing/2014/main" id="{6483DF6D-FAB2-4F08-AFB7-08A6C1DA83DE}"/>
              </a:ext>
            </a:extLst>
          </p:cNvPr>
          <p:cNvSpPr txBox="1"/>
          <p:nvPr/>
        </p:nvSpPr>
        <p:spPr>
          <a:xfrm rot="10800000">
            <a:off x="615814" y="3369658"/>
            <a:ext cx="461665" cy="2226765"/>
          </a:xfrm>
          <a:prstGeom prst="rect">
            <a:avLst/>
          </a:prstGeom>
          <a:noFill/>
        </p:spPr>
        <p:txBody>
          <a:bodyPr vert="eaVert" wrap="square" rtlCol="0">
            <a:spAutoFit/>
          </a:bodyPr>
          <a:lstStyle/>
          <a:p>
            <a:pPr defTabSz="457200"/>
            <a:r>
              <a:rPr lang="en-US" altLang="zh-CN"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FC</a:t>
            </a:r>
            <a:r>
              <a:rPr lang="en-GB" dirty="0">
                <a:solidFill>
                  <a:prstClr val="black"/>
                </a:solidFill>
                <a:latin typeface="Times New Roman" panose="02020603050405020304" pitchFamily="18" charset="0"/>
                <a:cs typeface="Times New Roman" panose="02020603050405020304" pitchFamily="18" charset="0"/>
              </a:rPr>
              <a:t>GC-BiLSTM</a:t>
            </a:r>
          </a:p>
        </p:txBody>
      </p:sp>
      <p:cxnSp>
        <p:nvCxnSpPr>
          <p:cNvPr id="448" name="Straight Arrow Connector 447">
            <a:extLst>
              <a:ext uri="{FF2B5EF4-FFF2-40B4-BE49-F238E27FC236}">
                <a16:creationId xmlns:a16="http://schemas.microsoft.com/office/drawing/2014/main" id="{A4D8CC0C-E271-47B3-9770-B6DE2BE68591}"/>
              </a:ext>
            </a:extLst>
          </p:cNvPr>
          <p:cNvCxnSpPr>
            <a:cxnSpLocks/>
          </p:cNvCxnSpPr>
          <p:nvPr/>
        </p:nvCxnSpPr>
        <p:spPr>
          <a:xfrm>
            <a:off x="2575656" y="5083630"/>
            <a:ext cx="417994" cy="1"/>
          </a:xfrm>
          <a:prstGeom prst="straightConnector1">
            <a:avLst/>
          </a:prstGeom>
          <a:noFill/>
          <a:ln w="28575" cap="flat" cmpd="sng" algn="ctr">
            <a:solidFill>
              <a:sysClr val="windowText" lastClr="000000"/>
            </a:solidFill>
            <a:prstDash val="solid"/>
            <a:miter lim="800000"/>
            <a:tailEnd type="triangle"/>
          </a:ln>
          <a:effectLst/>
        </p:spPr>
      </p:cxnSp>
      <p:cxnSp>
        <p:nvCxnSpPr>
          <p:cNvPr id="449" name="Straight Arrow Connector 448">
            <a:extLst>
              <a:ext uri="{FF2B5EF4-FFF2-40B4-BE49-F238E27FC236}">
                <a16:creationId xmlns:a16="http://schemas.microsoft.com/office/drawing/2014/main" id="{61D65EAC-44E3-46BD-83FD-E6B14FC358A9}"/>
              </a:ext>
            </a:extLst>
          </p:cNvPr>
          <p:cNvCxnSpPr>
            <a:cxnSpLocks/>
          </p:cNvCxnSpPr>
          <p:nvPr/>
        </p:nvCxnSpPr>
        <p:spPr>
          <a:xfrm flipH="1">
            <a:off x="2511417" y="5183048"/>
            <a:ext cx="446245" cy="0"/>
          </a:xfrm>
          <a:prstGeom prst="straightConnector1">
            <a:avLst/>
          </a:prstGeom>
          <a:noFill/>
          <a:ln w="28575" cap="flat" cmpd="sng" algn="ctr">
            <a:solidFill>
              <a:sysClr val="windowText" lastClr="000000"/>
            </a:solidFill>
            <a:prstDash val="solid"/>
            <a:miter lim="800000"/>
            <a:tailEnd type="triangle"/>
          </a:ln>
          <a:effectLst/>
        </p:spPr>
      </p:cxnSp>
      <p:cxnSp>
        <p:nvCxnSpPr>
          <p:cNvPr id="450" name="Straight Arrow Connector 449">
            <a:extLst>
              <a:ext uri="{FF2B5EF4-FFF2-40B4-BE49-F238E27FC236}">
                <a16:creationId xmlns:a16="http://schemas.microsoft.com/office/drawing/2014/main" id="{3671FAD1-CB91-4F21-B996-6CC65D1D5E88}"/>
              </a:ext>
            </a:extLst>
          </p:cNvPr>
          <p:cNvCxnSpPr>
            <a:cxnSpLocks/>
          </p:cNvCxnSpPr>
          <p:nvPr/>
        </p:nvCxnSpPr>
        <p:spPr>
          <a:xfrm>
            <a:off x="4219966" y="5101115"/>
            <a:ext cx="417994" cy="1"/>
          </a:xfrm>
          <a:prstGeom prst="straightConnector1">
            <a:avLst/>
          </a:prstGeom>
          <a:noFill/>
          <a:ln w="28575" cap="flat" cmpd="sng" algn="ctr">
            <a:solidFill>
              <a:sysClr val="windowText" lastClr="000000"/>
            </a:solidFill>
            <a:prstDash val="solid"/>
            <a:miter lim="800000"/>
            <a:tailEnd type="triangle"/>
          </a:ln>
          <a:effectLst/>
        </p:spPr>
      </p:cxnSp>
      <p:cxnSp>
        <p:nvCxnSpPr>
          <p:cNvPr id="451" name="Straight Arrow Connector 450">
            <a:extLst>
              <a:ext uri="{FF2B5EF4-FFF2-40B4-BE49-F238E27FC236}">
                <a16:creationId xmlns:a16="http://schemas.microsoft.com/office/drawing/2014/main" id="{E42CB75D-1D05-47DE-81D6-269F3DA37A77}"/>
              </a:ext>
            </a:extLst>
          </p:cNvPr>
          <p:cNvCxnSpPr>
            <a:cxnSpLocks/>
          </p:cNvCxnSpPr>
          <p:nvPr/>
        </p:nvCxnSpPr>
        <p:spPr>
          <a:xfrm flipH="1">
            <a:off x="4155727" y="5200533"/>
            <a:ext cx="446245" cy="0"/>
          </a:xfrm>
          <a:prstGeom prst="straightConnector1">
            <a:avLst/>
          </a:prstGeom>
          <a:noFill/>
          <a:ln w="28575" cap="flat" cmpd="sng" algn="ctr">
            <a:solidFill>
              <a:sysClr val="windowText" lastClr="000000"/>
            </a:solidFill>
            <a:prstDash val="solid"/>
            <a:miter lim="800000"/>
            <a:tailEnd type="triangle"/>
          </a:ln>
          <a:effectLst/>
        </p:spPr>
      </p:cxnSp>
      <p:cxnSp>
        <p:nvCxnSpPr>
          <p:cNvPr id="452" name="Straight Connector 451">
            <a:extLst>
              <a:ext uri="{FF2B5EF4-FFF2-40B4-BE49-F238E27FC236}">
                <a16:creationId xmlns:a16="http://schemas.microsoft.com/office/drawing/2014/main" id="{5E3701C0-EF7B-4CE8-A9B7-FE194E30141F}"/>
              </a:ext>
            </a:extLst>
          </p:cNvPr>
          <p:cNvCxnSpPr>
            <a:cxnSpLocks/>
          </p:cNvCxnSpPr>
          <p:nvPr/>
        </p:nvCxnSpPr>
        <p:spPr>
          <a:xfrm flipH="1">
            <a:off x="1418925" y="5176795"/>
            <a:ext cx="320717" cy="162"/>
          </a:xfrm>
          <a:prstGeom prst="line">
            <a:avLst/>
          </a:prstGeom>
          <a:noFill/>
          <a:ln w="28575" cap="flat" cmpd="sng" algn="ctr">
            <a:solidFill>
              <a:sysClr val="windowText" lastClr="000000"/>
            </a:solidFill>
            <a:prstDash val="solid"/>
            <a:miter lim="800000"/>
          </a:ln>
          <a:effectLst/>
        </p:spPr>
      </p:cxnSp>
      <p:cxnSp>
        <p:nvCxnSpPr>
          <p:cNvPr id="453" name="Straight Connector 452">
            <a:extLst>
              <a:ext uri="{FF2B5EF4-FFF2-40B4-BE49-F238E27FC236}">
                <a16:creationId xmlns:a16="http://schemas.microsoft.com/office/drawing/2014/main" id="{5B4E64D9-BF56-4C43-BFC8-126D08D730A3}"/>
              </a:ext>
            </a:extLst>
          </p:cNvPr>
          <p:cNvCxnSpPr/>
          <p:nvPr/>
        </p:nvCxnSpPr>
        <p:spPr>
          <a:xfrm flipV="1">
            <a:off x="1432783" y="5176795"/>
            <a:ext cx="0" cy="311402"/>
          </a:xfrm>
          <a:prstGeom prst="line">
            <a:avLst/>
          </a:prstGeom>
          <a:noFill/>
          <a:ln w="28575" cap="flat" cmpd="sng" algn="ctr">
            <a:solidFill>
              <a:sysClr val="windowText" lastClr="000000"/>
            </a:solidFill>
            <a:prstDash val="solid"/>
            <a:miter lim="800000"/>
          </a:ln>
          <a:effectLst/>
        </p:spPr>
      </p:cxnSp>
      <p:cxnSp>
        <p:nvCxnSpPr>
          <p:cNvPr id="454" name="Straight Connector 453">
            <a:extLst>
              <a:ext uri="{FF2B5EF4-FFF2-40B4-BE49-F238E27FC236}">
                <a16:creationId xmlns:a16="http://schemas.microsoft.com/office/drawing/2014/main" id="{8FC78273-7E9B-41CC-BA61-2B8554E9E676}"/>
              </a:ext>
            </a:extLst>
          </p:cNvPr>
          <p:cNvCxnSpPr>
            <a:cxnSpLocks/>
          </p:cNvCxnSpPr>
          <p:nvPr/>
        </p:nvCxnSpPr>
        <p:spPr>
          <a:xfrm flipV="1">
            <a:off x="1418925" y="5476780"/>
            <a:ext cx="4688297" cy="1007"/>
          </a:xfrm>
          <a:prstGeom prst="line">
            <a:avLst/>
          </a:prstGeom>
          <a:noFill/>
          <a:ln w="28575" cap="flat" cmpd="sng" algn="ctr">
            <a:solidFill>
              <a:sysClr val="windowText" lastClr="000000"/>
            </a:solidFill>
            <a:prstDash val="solid"/>
            <a:miter lim="800000"/>
          </a:ln>
          <a:effectLst/>
        </p:spPr>
      </p:cxnSp>
      <p:cxnSp>
        <p:nvCxnSpPr>
          <p:cNvPr id="455" name="Straight Arrow Connector 454">
            <a:extLst>
              <a:ext uri="{FF2B5EF4-FFF2-40B4-BE49-F238E27FC236}">
                <a16:creationId xmlns:a16="http://schemas.microsoft.com/office/drawing/2014/main" id="{E7485614-50C2-492C-A98B-D7047107EC43}"/>
              </a:ext>
            </a:extLst>
          </p:cNvPr>
          <p:cNvCxnSpPr>
            <a:cxnSpLocks/>
          </p:cNvCxnSpPr>
          <p:nvPr/>
        </p:nvCxnSpPr>
        <p:spPr>
          <a:xfrm>
            <a:off x="5609746" y="5141345"/>
            <a:ext cx="322770" cy="0"/>
          </a:xfrm>
          <a:prstGeom prst="straightConnector1">
            <a:avLst/>
          </a:prstGeom>
          <a:noFill/>
          <a:ln w="28575" cap="flat" cmpd="sng" algn="ctr">
            <a:solidFill>
              <a:sysClr val="windowText" lastClr="000000"/>
            </a:solidFill>
            <a:prstDash val="solid"/>
            <a:miter lim="800000"/>
            <a:tailEnd type="triangle"/>
          </a:ln>
          <a:effectLst/>
        </p:spPr>
      </p:cxnSp>
      <mc:AlternateContent xmlns:mc="http://schemas.openxmlformats.org/markup-compatibility/2006" xmlns:a14="http://schemas.microsoft.com/office/drawing/2010/main">
        <mc:Choice Requires="a14">
          <p:sp>
            <p:nvSpPr>
              <p:cNvPr id="456" name="Rectangle 455">
                <a:extLst>
                  <a:ext uri="{FF2B5EF4-FFF2-40B4-BE49-F238E27FC236}">
                    <a16:creationId xmlns:a16="http://schemas.microsoft.com/office/drawing/2014/main" id="{2CF722DB-5BBA-46C5-8A36-D622A2684DB5}"/>
                  </a:ext>
                </a:extLst>
              </p:cNvPr>
              <p:cNvSpPr/>
              <p:nvPr/>
            </p:nvSpPr>
            <p:spPr>
              <a:xfrm>
                <a:off x="5504030" y="4768391"/>
                <a:ext cx="492827" cy="381643"/>
              </a:xfrm>
              <a:prstGeom prst="rect">
                <a:avLst/>
              </a:prstGeom>
            </p:spPr>
            <p:txBody>
              <a:bodyPr wrap="none">
                <a:spAutoFit/>
              </a:bodyPr>
              <a:lstStyle/>
              <a:p>
                <a:pPr defTabSz="457200"/>
                <a14:m>
                  <m:oMathPara xmlns:m="http://schemas.openxmlformats.org/officeDocument/2006/math">
                    <m:oMathParaPr>
                      <m:jc m:val="centerGroup"/>
                    </m:oMathParaPr>
                    <m:oMath xmlns:m="http://schemas.openxmlformats.org/officeDocument/2006/math">
                      <m:sSub>
                        <m:sSubPr>
                          <m:ctrlPr>
                            <a:rPr lang="en-US" i="1">
                              <a:solidFill>
                                <a:prstClr val="black"/>
                              </a:solidFill>
                              <a:latin typeface="Cambria Math" panose="02040503050406030204" pitchFamily="18" charset="0"/>
                              <a:ea typeface="Cambria Math" panose="02040503050406030204" pitchFamily="18" charset="0"/>
                            </a:rPr>
                          </m:ctrlPr>
                        </m:sSubPr>
                        <m:e>
                          <m:acc>
                            <m:accPr>
                              <m:chr m:val="̃"/>
                              <m:ctrlPr>
                                <a:rPr lang="en-US" i="1">
                                  <a:solidFill>
                                    <a:prstClr val="black"/>
                                  </a:solidFill>
                                  <a:latin typeface="Cambria Math" panose="02040503050406030204" pitchFamily="18" charset="0"/>
                                  <a:ea typeface="Cambria Math" panose="02040503050406030204" pitchFamily="18" charset="0"/>
                                </a:rPr>
                              </m:ctrlPr>
                            </m:accPr>
                            <m:e>
                              <m:r>
                                <a:rPr lang="en-GB" i="1">
                                  <a:solidFill>
                                    <a:prstClr val="black"/>
                                  </a:solidFill>
                                  <a:latin typeface="Cambria Math" panose="02040503050406030204" pitchFamily="18" charset="0"/>
                                  <a:ea typeface="Cambria Math" panose="02040503050406030204" pitchFamily="18" charset="0"/>
                                </a:rPr>
                                <m:t>h</m:t>
                              </m:r>
                            </m:e>
                          </m:acc>
                        </m:e>
                        <m:sub>
                          <m:r>
                            <a:rPr lang="en-US" i="1">
                              <a:solidFill>
                                <a:prstClr val="black"/>
                              </a:solidFill>
                              <a:latin typeface="Cambria Math" panose="02040503050406030204" pitchFamily="18" charset="0"/>
                              <a:ea typeface="Cambria Math" panose="02040503050406030204" pitchFamily="18" charset="0"/>
                            </a:rPr>
                            <m:t>𝑇</m:t>
                          </m:r>
                        </m:sub>
                      </m:sSub>
                    </m:oMath>
                  </m:oMathPara>
                </a14:m>
                <a:endParaRPr lang="en-GB" dirty="0">
                  <a:solidFill>
                    <a:prstClr val="black"/>
                  </a:solidFill>
                  <a:latin typeface="Calibri" panose="020F0502020204030204"/>
                </a:endParaRPr>
              </a:p>
            </p:txBody>
          </p:sp>
        </mc:Choice>
        <mc:Fallback xmlns="">
          <p:sp>
            <p:nvSpPr>
              <p:cNvPr id="456" name="Rectangle 455">
                <a:extLst>
                  <a:ext uri="{FF2B5EF4-FFF2-40B4-BE49-F238E27FC236}">
                    <a16:creationId xmlns:a16="http://schemas.microsoft.com/office/drawing/2014/main" id="{2CF722DB-5BBA-46C5-8A36-D622A2684DB5}"/>
                  </a:ext>
                </a:extLst>
              </p:cNvPr>
              <p:cNvSpPr>
                <a:spLocks noRot="1" noChangeAspect="1" noMove="1" noResize="1" noEditPoints="1" noAdjustHandles="1" noChangeArrowheads="1" noChangeShapeType="1" noTextEdit="1"/>
              </p:cNvSpPr>
              <p:nvPr/>
            </p:nvSpPr>
            <p:spPr>
              <a:xfrm>
                <a:off x="5504030" y="4768391"/>
                <a:ext cx="492827" cy="381643"/>
              </a:xfrm>
              <a:prstGeom prst="rect">
                <a:avLst/>
              </a:prstGeom>
              <a:blipFill>
                <a:blip r:embed="rId25"/>
                <a:stretch>
                  <a:fillRect t="-4762" r="-6173"/>
                </a:stretch>
              </a:blipFill>
            </p:spPr>
            <p:txBody>
              <a:bodyPr/>
              <a:lstStyle/>
              <a:p>
                <a:r>
                  <a:rPr lang="en-GB">
                    <a:noFill/>
                  </a:rPr>
                  <a:t> </a:t>
                </a:r>
              </a:p>
            </p:txBody>
          </p:sp>
        </mc:Fallback>
      </mc:AlternateContent>
      <p:cxnSp>
        <p:nvCxnSpPr>
          <p:cNvPr id="457" name="Straight Connector 456">
            <a:extLst>
              <a:ext uri="{FF2B5EF4-FFF2-40B4-BE49-F238E27FC236}">
                <a16:creationId xmlns:a16="http://schemas.microsoft.com/office/drawing/2014/main" id="{C32D3077-B43A-4A68-AB3E-B1133CF31F9B}"/>
              </a:ext>
            </a:extLst>
          </p:cNvPr>
          <p:cNvCxnSpPr>
            <a:cxnSpLocks/>
            <a:stCxn id="458" idx="0"/>
          </p:cNvCxnSpPr>
          <p:nvPr/>
        </p:nvCxnSpPr>
        <p:spPr>
          <a:xfrm>
            <a:off x="6090392" y="5304414"/>
            <a:ext cx="0" cy="166755"/>
          </a:xfrm>
          <a:prstGeom prst="line">
            <a:avLst/>
          </a:prstGeom>
          <a:noFill/>
          <a:ln w="28575" cap="flat" cmpd="sng" algn="ctr">
            <a:solidFill>
              <a:sysClr val="windowText" lastClr="000000"/>
            </a:solidFill>
            <a:prstDash val="solid"/>
            <a:miter lim="800000"/>
            <a:headEnd type="triangle"/>
            <a:tailEnd type="none"/>
          </a:ln>
          <a:effectLst/>
        </p:spPr>
      </p:cxnSp>
      <p:pic>
        <p:nvPicPr>
          <p:cNvPr id="458" name="Picture 10" descr="Image result for latex \bigoplus png">
            <a:extLst>
              <a:ext uri="{FF2B5EF4-FFF2-40B4-BE49-F238E27FC236}">
                <a16:creationId xmlns:a16="http://schemas.microsoft.com/office/drawing/2014/main" id="{F2BBF71E-6F2D-47A8-A02D-D87A5270F2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5906568" y="4965554"/>
            <a:ext cx="367649" cy="338858"/>
          </a:xfrm>
          <a:prstGeom prst="rect">
            <a:avLst/>
          </a:prstGeom>
          <a:noFill/>
          <a:extLst>
            <a:ext uri="{909E8E84-426E-40DD-AFC4-6F175D3DCCD1}">
              <a14:hiddenFill xmlns:a14="http://schemas.microsoft.com/office/drawing/2010/main">
                <a:solidFill>
                  <a:srgbClr val="FFFFFF"/>
                </a:solidFill>
              </a14:hiddenFill>
            </a:ext>
          </a:extLst>
        </p:spPr>
      </p:pic>
      <p:cxnSp>
        <p:nvCxnSpPr>
          <p:cNvPr id="459" name="Straight Arrow Connector 458">
            <a:extLst>
              <a:ext uri="{FF2B5EF4-FFF2-40B4-BE49-F238E27FC236}">
                <a16:creationId xmlns:a16="http://schemas.microsoft.com/office/drawing/2014/main" id="{79336539-3BA1-451B-8602-491F8CB1623C}"/>
              </a:ext>
            </a:extLst>
          </p:cNvPr>
          <p:cNvCxnSpPr>
            <a:cxnSpLocks/>
            <a:stCxn id="458" idx="3"/>
          </p:cNvCxnSpPr>
          <p:nvPr/>
        </p:nvCxnSpPr>
        <p:spPr>
          <a:xfrm>
            <a:off x="6274217" y="5134985"/>
            <a:ext cx="258361" cy="5763"/>
          </a:xfrm>
          <a:prstGeom prst="straightConnector1">
            <a:avLst/>
          </a:prstGeom>
          <a:noFill/>
          <a:ln w="28575" cap="flat" cmpd="sng" algn="ctr">
            <a:solidFill>
              <a:sysClr val="windowText" lastClr="000000"/>
            </a:solidFill>
            <a:prstDash val="solid"/>
            <a:miter lim="800000"/>
            <a:tailEnd type="triangle"/>
          </a:ln>
          <a:effectLst/>
        </p:spPr>
      </p:cxnSp>
      <p:cxnSp>
        <p:nvCxnSpPr>
          <p:cNvPr id="460" name="Straight Connector 459">
            <a:extLst>
              <a:ext uri="{FF2B5EF4-FFF2-40B4-BE49-F238E27FC236}">
                <a16:creationId xmlns:a16="http://schemas.microsoft.com/office/drawing/2014/main" id="{C208E194-5D80-4D7E-B4C8-C74916C6E8E6}"/>
              </a:ext>
            </a:extLst>
          </p:cNvPr>
          <p:cNvCxnSpPr>
            <a:cxnSpLocks/>
          </p:cNvCxnSpPr>
          <p:nvPr/>
        </p:nvCxnSpPr>
        <p:spPr>
          <a:xfrm flipV="1">
            <a:off x="1888998" y="2586630"/>
            <a:ext cx="399137" cy="47835"/>
          </a:xfrm>
          <a:prstGeom prst="line">
            <a:avLst/>
          </a:prstGeom>
          <a:noFill/>
          <a:ln w="6350" cap="flat" cmpd="sng" algn="ctr">
            <a:solidFill>
              <a:srgbClr val="70AD47">
                <a:lumMod val="60000"/>
                <a:lumOff val="40000"/>
              </a:srgbClr>
            </a:solidFill>
            <a:prstDash val="solid"/>
            <a:miter lim="800000"/>
          </a:ln>
          <a:effectLst/>
        </p:spPr>
      </p:cxnSp>
      <p:cxnSp>
        <p:nvCxnSpPr>
          <p:cNvPr id="461" name="Straight Connector 460">
            <a:extLst>
              <a:ext uri="{FF2B5EF4-FFF2-40B4-BE49-F238E27FC236}">
                <a16:creationId xmlns:a16="http://schemas.microsoft.com/office/drawing/2014/main" id="{38D82E97-3AFD-4ADE-8D0E-A8B133A01E33}"/>
              </a:ext>
            </a:extLst>
          </p:cNvPr>
          <p:cNvCxnSpPr>
            <a:cxnSpLocks/>
          </p:cNvCxnSpPr>
          <p:nvPr/>
        </p:nvCxnSpPr>
        <p:spPr>
          <a:xfrm>
            <a:off x="1889823" y="2347567"/>
            <a:ext cx="396554" cy="233136"/>
          </a:xfrm>
          <a:prstGeom prst="line">
            <a:avLst/>
          </a:prstGeom>
          <a:noFill/>
          <a:ln w="6350" cap="flat" cmpd="sng" algn="ctr">
            <a:solidFill>
              <a:srgbClr val="70AD47">
                <a:lumMod val="60000"/>
                <a:lumOff val="40000"/>
              </a:srgbClr>
            </a:solidFill>
            <a:prstDash val="solid"/>
            <a:miter lim="800000"/>
          </a:ln>
          <a:effectLst/>
        </p:spPr>
      </p:cxnSp>
      <p:cxnSp>
        <p:nvCxnSpPr>
          <p:cNvPr id="462" name="Straight Connector 461">
            <a:extLst>
              <a:ext uri="{FF2B5EF4-FFF2-40B4-BE49-F238E27FC236}">
                <a16:creationId xmlns:a16="http://schemas.microsoft.com/office/drawing/2014/main" id="{C7820B61-4C0F-401A-9554-4175678E3DCC}"/>
              </a:ext>
            </a:extLst>
          </p:cNvPr>
          <p:cNvCxnSpPr>
            <a:cxnSpLocks/>
          </p:cNvCxnSpPr>
          <p:nvPr/>
        </p:nvCxnSpPr>
        <p:spPr>
          <a:xfrm flipV="1">
            <a:off x="4834939" y="2507474"/>
            <a:ext cx="369333" cy="112937"/>
          </a:xfrm>
          <a:prstGeom prst="line">
            <a:avLst/>
          </a:prstGeom>
          <a:noFill/>
          <a:ln w="6350" cap="flat" cmpd="sng" algn="ctr">
            <a:solidFill>
              <a:srgbClr val="70AD47">
                <a:lumMod val="60000"/>
                <a:lumOff val="40000"/>
              </a:srgbClr>
            </a:solidFill>
            <a:prstDash val="solid"/>
            <a:miter lim="800000"/>
          </a:ln>
          <a:effectLst/>
        </p:spPr>
      </p:cxnSp>
      <p:cxnSp>
        <p:nvCxnSpPr>
          <p:cNvPr id="463" name="Straight Connector 462">
            <a:extLst>
              <a:ext uri="{FF2B5EF4-FFF2-40B4-BE49-F238E27FC236}">
                <a16:creationId xmlns:a16="http://schemas.microsoft.com/office/drawing/2014/main" id="{E4A1CD4F-7861-4354-984B-A49CD3AB2805}"/>
              </a:ext>
            </a:extLst>
          </p:cNvPr>
          <p:cNvCxnSpPr>
            <a:cxnSpLocks/>
          </p:cNvCxnSpPr>
          <p:nvPr/>
        </p:nvCxnSpPr>
        <p:spPr>
          <a:xfrm flipH="1">
            <a:off x="3344114" y="2583661"/>
            <a:ext cx="348429" cy="34344"/>
          </a:xfrm>
          <a:prstGeom prst="line">
            <a:avLst/>
          </a:prstGeom>
          <a:noFill/>
          <a:ln w="6350" cap="flat" cmpd="sng" algn="ctr">
            <a:solidFill>
              <a:srgbClr val="70AD47">
                <a:lumMod val="60000"/>
                <a:lumOff val="40000"/>
              </a:srgbClr>
            </a:solidFill>
            <a:prstDash val="solid"/>
            <a:miter lim="800000"/>
          </a:ln>
          <a:effectLst/>
        </p:spPr>
      </p:cxnSp>
      <p:cxnSp>
        <p:nvCxnSpPr>
          <p:cNvPr id="465" name="Straight Arrow Connector 464">
            <a:extLst>
              <a:ext uri="{FF2B5EF4-FFF2-40B4-BE49-F238E27FC236}">
                <a16:creationId xmlns:a16="http://schemas.microsoft.com/office/drawing/2014/main" id="{7FB61E17-D8A6-441E-BA8A-E4D712DB3DE2}"/>
              </a:ext>
            </a:extLst>
          </p:cNvPr>
          <p:cNvCxnSpPr>
            <a:cxnSpLocks/>
          </p:cNvCxnSpPr>
          <p:nvPr/>
        </p:nvCxnSpPr>
        <p:spPr>
          <a:xfrm>
            <a:off x="2091084" y="2658526"/>
            <a:ext cx="0" cy="1485051"/>
          </a:xfrm>
          <a:prstGeom prst="straightConnector1">
            <a:avLst/>
          </a:prstGeom>
          <a:noFill/>
          <a:ln w="28575" cap="flat" cmpd="sng" algn="ctr">
            <a:solidFill>
              <a:sysClr val="windowText" lastClr="000000"/>
            </a:solidFill>
            <a:prstDash val="solid"/>
            <a:miter lim="800000"/>
            <a:tailEnd type="triangle"/>
          </a:ln>
          <a:effectLst/>
        </p:spPr>
      </p:cxnSp>
      <p:cxnSp>
        <p:nvCxnSpPr>
          <p:cNvPr id="466" name="Straight Arrow Connector 465">
            <a:extLst>
              <a:ext uri="{FF2B5EF4-FFF2-40B4-BE49-F238E27FC236}">
                <a16:creationId xmlns:a16="http://schemas.microsoft.com/office/drawing/2014/main" id="{5A80963B-02B7-4F38-8FB4-30EEA8B9C2CA}"/>
              </a:ext>
            </a:extLst>
          </p:cNvPr>
          <p:cNvCxnSpPr>
            <a:cxnSpLocks/>
          </p:cNvCxnSpPr>
          <p:nvPr/>
        </p:nvCxnSpPr>
        <p:spPr>
          <a:xfrm flipH="1">
            <a:off x="2473151" y="3408863"/>
            <a:ext cx="235256" cy="258851"/>
          </a:xfrm>
          <a:prstGeom prst="straightConnector1">
            <a:avLst/>
          </a:prstGeom>
          <a:noFill/>
          <a:ln w="12700" cap="flat" cmpd="sng" algn="ctr">
            <a:solidFill>
              <a:sysClr val="windowText" lastClr="000000"/>
            </a:solidFill>
            <a:prstDash val="solid"/>
            <a:miter lim="800000"/>
            <a:tailEnd type="triangle"/>
          </a:ln>
          <a:effectLst/>
        </p:spPr>
      </p:cxnSp>
      <p:cxnSp>
        <p:nvCxnSpPr>
          <p:cNvPr id="467" name="Straight Arrow Connector 466">
            <a:extLst>
              <a:ext uri="{FF2B5EF4-FFF2-40B4-BE49-F238E27FC236}">
                <a16:creationId xmlns:a16="http://schemas.microsoft.com/office/drawing/2014/main" id="{F34BBB92-E656-499E-A91E-C131E54D6FB0}"/>
              </a:ext>
            </a:extLst>
          </p:cNvPr>
          <p:cNvCxnSpPr>
            <a:cxnSpLocks/>
          </p:cNvCxnSpPr>
          <p:nvPr/>
        </p:nvCxnSpPr>
        <p:spPr>
          <a:xfrm flipH="1">
            <a:off x="3961333" y="3409975"/>
            <a:ext cx="235256" cy="258851"/>
          </a:xfrm>
          <a:prstGeom prst="straightConnector1">
            <a:avLst/>
          </a:prstGeom>
          <a:noFill/>
          <a:ln w="12700" cap="flat" cmpd="sng" algn="ctr">
            <a:solidFill>
              <a:sysClr val="windowText" lastClr="000000"/>
            </a:solidFill>
            <a:prstDash val="solid"/>
            <a:miter lim="800000"/>
            <a:tailEnd type="triangle"/>
          </a:ln>
          <a:effectLst/>
        </p:spPr>
      </p:cxnSp>
      <p:cxnSp>
        <p:nvCxnSpPr>
          <p:cNvPr id="468" name="Straight Arrow Connector 467">
            <a:extLst>
              <a:ext uri="{FF2B5EF4-FFF2-40B4-BE49-F238E27FC236}">
                <a16:creationId xmlns:a16="http://schemas.microsoft.com/office/drawing/2014/main" id="{2FA4AAE4-5FC3-4833-B05E-B3D039403F66}"/>
              </a:ext>
            </a:extLst>
          </p:cNvPr>
          <p:cNvCxnSpPr>
            <a:cxnSpLocks/>
          </p:cNvCxnSpPr>
          <p:nvPr/>
        </p:nvCxnSpPr>
        <p:spPr>
          <a:xfrm>
            <a:off x="2698827" y="3407767"/>
            <a:ext cx="479957" cy="0"/>
          </a:xfrm>
          <a:prstGeom prst="straightConnector1">
            <a:avLst/>
          </a:prstGeom>
          <a:noFill/>
          <a:ln w="12700" cap="flat" cmpd="sng" algn="ctr">
            <a:solidFill>
              <a:sysClr val="windowText" lastClr="000000"/>
            </a:solidFill>
            <a:prstDash val="solid"/>
            <a:miter lim="800000"/>
            <a:tailEnd type="triangle"/>
          </a:ln>
          <a:effectLst/>
        </p:spPr>
      </p:cxnSp>
      <p:sp>
        <p:nvSpPr>
          <p:cNvPr id="469" name="TextBox 468">
            <a:extLst>
              <a:ext uri="{FF2B5EF4-FFF2-40B4-BE49-F238E27FC236}">
                <a16:creationId xmlns:a16="http://schemas.microsoft.com/office/drawing/2014/main" id="{794A401E-D559-450C-821F-E02C17A37373}"/>
              </a:ext>
            </a:extLst>
          </p:cNvPr>
          <p:cNvSpPr txBox="1"/>
          <p:nvPr/>
        </p:nvSpPr>
        <p:spPr>
          <a:xfrm>
            <a:off x="2965053" y="3326480"/>
            <a:ext cx="307962" cy="369332"/>
          </a:xfrm>
          <a:prstGeom prst="rect">
            <a:avLst/>
          </a:prstGeom>
          <a:noFill/>
        </p:spPr>
        <p:txBody>
          <a:bodyPr wrap="square" rtlCol="0">
            <a:spAutoFit/>
          </a:bodyPr>
          <a:lstStyle/>
          <a:p>
            <a:pPr defTabSz="457200"/>
            <a:r>
              <a:rPr lang="en-US" dirty="0">
                <a:solidFill>
                  <a:prstClr val="black"/>
                </a:solidFill>
                <a:latin typeface="Calibri" panose="020F0502020204030204"/>
              </a:rPr>
              <a:t>z</a:t>
            </a:r>
            <a:endParaRPr lang="en-GB" dirty="0">
              <a:solidFill>
                <a:prstClr val="black"/>
              </a:solidFill>
              <a:latin typeface="Calibri" panose="020F0502020204030204"/>
            </a:endParaRPr>
          </a:p>
        </p:txBody>
      </p:sp>
      <p:cxnSp>
        <p:nvCxnSpPr>
          <p:cNvPr id="470" name="Straight Arrow Connector 469">
            <a:extLst>
              <a:ext uri="{FF2B5EF4-FFF2-40B4-BE49-F238E27FC236}">
                <a16:creationId xmlns:a16="http://schemas.microsoft.com/office/drawing/2014/main" id="{A3C261BD-399C-4317-891B-419DA5DC6782}"/>
              </a:ext>
            </a:extLst>
          </p:cNvPr>
          <p:cNvCxnSpPr>
            <a:cxnSpLocks/>
          </p:cNvCxnSpPr>
          <p:nvPr/>
        </p:nvCxnSpPr>
        <p:spPr>
          <a:xfrm>
            <a:off x="4199251" y="3411499"/>
            <a:ext cx="479957" cy="0"/>
          </a:xfrm>
          <a:prstGeom prst="straightConnector1">
            <a:avLst/>
          </a:prstGeom>
          <a:noFill/>
          <a:ln w="12700" cap="flat" cmpd="sng" algn="ctr">
            <a:solidFill>
              <a:sysClr val="windowText" lastClr="000000"/>
            </a:solidFill>
            <a:prstDash val="solid"/>
            <a:miter lim="800000"/>
            <a:tailEnd type="triangle"/>
          </a:ln>
          <a:effectLst/>
        </p:spPr>
      </p:cxnSp>
      <p:sp>
        <p:nvSpPr>
          <p:cNvPr id="471" name="TextBox 470">
            <a:extLst>
              <a:ext uri="{FF2B5EF4-FFF2-40B4-BE49-F238E27FC236}">
                <a16:creationId xmlns:a16="http://schemas.microsoft.com/office/drawing/2014/main" id="{71CA0280-7547-47F7-8A86-2544344AA945}"/>
              </a:ext>
            </a:extLst>
          </p:cNvPr>
          <p:cNvSpPr txBox="1"/>
          <p:nvPr/>
        </p:nvSpPr>
        <p:spPr>
          <a:xfrm>
            <a:off x="4465477" y="3330212"/>
            <a:ext cx="307962" cy="369332"/>
          </a:xfrm>
          <a:prstGeom prst="rect">
            <a:avLst/>
          </a:prstGeom>
          <a:noFill/>
        </p:spPr>
        <p:txBody>
          <a:bodyPr wrap="square" rtlCol="0">
            <a:spAutoFit/>
          </a:bodyPr>
          <a:lstStyle/>
          <a:p>
            <a:pPr defTabSz="457200"/>
            <a:r>
              <a:rPr lang="en-US" dirty="0">
                <a:solidFill>
                  <a:prstClr val="black"/>
                </a:solidFill>
                <a:latin typeface="Calibri" panose="020F0502020204030204"/>
              </a:rPr>
              <a:t>z</a:t>
            </a:r>
            <a:endParaRPr lang="en-GB" dirty="0">
              <a:solidFill>
                <a:prstClr val="black"/>
              </a:solidFill>
              <a:latin typeface="Calibri" panose="020F0502020204030204"/>
            </a:endParaRPr>
          </a:p>
        </p:txBody>
      </p:sp>
      <p:cxnSp>
        <p:nvCxnSpPr>
          <p:cNvPr id="472" name="Straight Arrow Connector 471">
            <a:extLst>
              <a:ext uri="{FF2B5EF4-FFF2-40B4-BE49-F238E27FC236}">
                <a16:creationId xmlns:a16="http://schemas.microsoft.com/office/drawing/2014/main" id="{F041DC53-AA4C-44C7-8CF5-355BE136C5A0}"/>
              </a:ext>
            </a:extLst>
          </p:cNvPr>
          <p:cNvCxnSpPr>
            <a:cxnSpLocks/>
          </p:cNvCxnSpPr>
          <p:nvPr/>
        </p:nvCxnSpPr>
        <p:spPr>
          <a:xfrm flipV="1">
            <a:off x="2707568" y="2937832"/>
            <a:ext cx="0" cy="478944"/>
          </a:xfrm>
          <a:prstGeom prst="straightConnector1">
            <a:avLst/>
          </a:prstGeom>
          <a:noFill/>
          <a:ln w="12700" cap="flat" cmpd="sng" algn="ctr">
            <a:solidFill>
              <a:sysClr val="windowText" lastClr="000000"/>
            </a:solidFill>
            <a:prstDash val="solid"/>
            <a:miter lim="800000"/>
            <a:tailEnd type="triangle"/>
          </a:ln>
          <a:effectLst/>
        </p:spPr>
      </p:cxnSp>
      <p:sp>
        <p:nvSpPr>
          <p:cNvPr id="473" name="TextBox 472">
            <a:extLst>
              <a:ext uri="{FF2B5EF4-FFF2-40B4-BE49-F238E27FC236}">
                <a16:creationId xmlns:a16="http://schemas.microsoft.com/office/drawing/2014/main" id="{D31A460D-FAB3-482E-B028-6D73EFC5B7E9}"/>
              </a:ext>
            </a:extLst>
          </p:cNvPr>
          <p:cNvSpPr txBox="1"/>
          <p:nvPr/>
        </p:nvSpPr>
        <p:spPr>
          <a:xfrm>
            <a:off x="2414172" y="2796676"/>
            <a:ext cx="275068" cy="369332"/>
          </a:xfrm>
          <a:prstGeom prst="rect">
            <a:avLst/>
          </a:prstGeom>
          <a:noFill/>
        </p:spPr>
        <p:txBody>
          <a:bodyPr wrap="square" rtlCol="0">
            <a:spAutoFit/>
          </a:bodyPr>
          <a:lstStyle/>
          <a:p>
            <a:pPr defTabSz="457200"/>
            <a:r>
              <a:rPr lang="en-US" dirty="0">
                <a:solidFill>
                  <a:prstClr val="black"/>
                </a:solidFill>
                <a:latin typeface="Calibri" panose="020F0502020204030204"/>
              </a:rPr>
              <a:t>x</a:t>
            </a:r>
            <a:endParaRPr lang="en-GB" dirty="0">
              <a:solidFill>
                <a:prstClr val="black"/>
              </a:solidFill>
              <a:latin typeface="Calibri" panose="020F0502020204030204"/>
            </a:endParaRPr>
          </a:p>
        </p:txBody>
      </p:sp>
      <p:cxnSp>
        <p:nvCxnSpPr>
          <p:cNvPr id="474" name="Straight Arrow Connector 473">
            <a:extLst>
              <a:ext uri="{FF2B5EF4-FFF2-40B4-BE49-F238E27FC236}">
                <a16:creationId xmlns:a16="http://schemas.microsoft.com/office/drawing/2014/main" id="{99CA3282-7D6D-4D35-A5AB-710F08944206}"/>
              </a:ext>
            </a:extLst>
          </p:cNvPr>
          <p:cNvCxnSpPr>
            <a:cxnSpLocks/>
          </p:cNvCxnSpPr>
          <p:nvPr/>
        </p:nvCxnSpPr>
        <p:spPr>
          <a:xfrm flipV="1">
            <a:off x="4197438" y="2937832"/>
            <a:ext cx="0" cy="478944"/>
          </a:xfrm>
          <a:prstGeom prst="straightConnector1">
            <a:avLst/>
          </a:prstGeom>
          <a:noFill/>
          <a:ln w="12700" cap="flat" cmpd="sng" algn="ctr">
            <a:solidFill>
              <a:sysClr val="windowText" lastClr="000000"/>
            </a:solidFill>
            <a:prstDash val="solid"/>
            <a:miter lim="800000"/>
            <a:tailEnd type="triangle"/>
          </a:ln>
          <a:effectLst/>
        </p:spPr>
      </p:cxnSp>
      <p:sp>
        <p:nvSpPr>
          <p:cNvPr id="475" name="TextBox 474">
            <a:extLst>
              <a:ext uri="{FF2B5EF4-FFF2-40B4-BE49-F238E27FC236}">
                <a16:creationId xmlns:a16="http://schemas.microsoft.com/office/drawing/2014/main" id="{A827C5A9-A3E0-4E99-9C63-A6ED2CD22F06}"/>
              </a:ext>
            </a:extLst>
          </p:cNvPr>
          <p:cNvSpPr txBox="1"/>
          <p:nvPr/>
        </p:nvSpPr>
        <p:spPr>
          <a:xfrm>
            <a:off x="3904042" y="2796676"/>
            <a:ext cx="275068" cy="369332"/>
          </a:xfrm>
          <a:prstGeom prst="rect">
            <a:avLst/>
          </a:prstGeom>
          <a:noFill/>
        </p:spPr>
        <p:txBody>
          <a:bodyPr wrap="square" rtlCol="0">
            <a:spAutoFit/>
          </a:bodyPr>
          <a:lstStyle/>
          <a:p>
            <a:pPr defTabSz="457200"/>
            <a:r>
              <a:rPr lang="en-US" dirty="0">
                <a:solidFill>
                  <a:prstClr val="black"/>
                </a:solidFill>
                <a:latin typeface="Calibri" panose="020F0502020204030204"/>
              </a:rPr>
              <a:t>x</a:t>
            </a:r>
            <a:endParaRPr lang="en-GB" dirty="0">
              <a:solidFill>
                <a:prstClr val="black"/>
              </a:solidFill>
              <a:latin typeface="Calibri" panose="020F0502020204030204"/>
            </a:endParaRPr>
          </a:p>
        </p:txBody>
      </p:sp>
      <p:cxnSp>
        <p:nvCxnSpPr>
          <p:cNvPr id="476" name="Connector: Elbow 475">
            <a:extLst>
              <a:ext uri="{FF2B5EF4-FFF2-40B4-BE49-F238E27FC236}">
                <a16:creationId xmlns:a16="http://schemas.microsoft.com/office/drawing/2014/main" id="{78FD0EB7-224B-4C9C-A8D9-F42F750A44C9}"/>
              </a:ext>
            </a:extLst>
          </p:cNvPr>
          <p:cNvCxnSpPr>
            <a:cxnSpLocks/>
          </p:cNvCxnSpPr>
          <p:nvPr/>
        </p:nvCxnSpPr>
        <p:spPr>
          <a:xfrm rot="16200000" flipH="1">
            <a:off x="1316388" y="3953719"/>
            <a:ext cx="565328" cy="332535"/>
          </a:xfrm>
          <a:prstGeom prst="bentConnector3">
            <a:avLst>
              <a:gd name="adj1" fmla="val 99180"/>
            </a:avLst>
          </a:prstGeom>
          <a:noFill/>
          <a:ln w="28575" cap="flat" cmpd="sng" algn="ctr">
            <a:solidFill>
              <a:sysClr val="windowText" lastClr="000000"/>
            </a:solidFill>
            <a:prstDash val="solid"/>
            <a:miter lim="800000"/>
            <a:tailEnd type="triangle"/>
          </a:ln>
          <a:effectLst/>
        </p:spPr>
      </p:cxnSp>
      <p:cxnSp>
        <p:nvCxnSpPr>
          <p:cNvPr id="477" name="Connector: Elbow 476">
            <a:extLst>
              <a:ext uri="{FF2B5EF4-FFF2-40B4-BE49-F238E27FC236}">
                <a16:creationId xmlns:a16="http://schemas.microsoft.com/office/drawing/2014/main" id="{DBC10691-D766-497C-AC6B-4638A88CCDCE}"/>
              </a:ext>
            </a:extLst>
          </p:cNvPr>
          <p:cNvCxnSpPr>
            <a:cxnSpLocks/>
          </p:cNvCxnSpPr>
          <p:nvPr/>
        </p:nvCxnSpPr>
        <p:spPr>
          <a:xfrm rot="5400000" flipH="1" flipV="1">
            <a:off x="1373894" y="2419157"/>
            <a:ext cx="451980" cy="330870"/>
          </a:xfrm>
          <a:prstGeom prst="bentConnector3">
            <a:avLst>
              <a:gd name="adj1" fmla="val 101050"/>
            </a:avLst>
          </a:prstGeom>
          <a:noFill/>
          <a:ln w="28575" cap="flat" cmpd="sng" algn="ctr">
            <a:solidFill>
              <a:sysClr val="windowText" lastClr="000000"/>
            </a:solidFill>
            <a:prstDash val="solid"/>
            <a:miter lim="800000"/>
            <a:tailEnd type="triangle"/>
          </a:ln>
          <a:effectLst/>
        </p:spPr>
      </p:cxnSp>
      <p:cxnSp>
        <p:nvCxnSpPr>
          <p:cNvPr id="478" name="Straight Arrow Connector 477">
            <a:extLst>
              <a:ext uri="{FF2B5EF4-FFF2-40B4-BE49-F238E27FC236}">
                <a16:creationId xmlns:a16="http://schemas.microsoft.com/office/drawing/2014/main" id="{6DC1654C-2454-4B2F-AD31-B36E121ACEB5}"/>
              </a:ext>
            </a:extLst>
          </p:cNvPr>
          <p:cNvCxnSpPr>
            <a:cxnSpLocks/>
          </p:cNvCxnSpPr>
          <p:nvPr/>
        </p:nvCxnSpPr>
        <p:spPr>
          <a:xfrm>
            <a:off x="3520596" y="2655426"/>
            <a:ext cx="0" cy="1485051"/>
          </a:xfrm>
          <a:prstGeom prst="straightConnector1">
            <a:avLst/>
          </a:prstGeom>
          <a:noFill/>
          <a:ln w="28575" cap="flat" cmpd="sng" algn="ctr">
            <a:solidFill>
              <a:sysClr val="windowText" lastClr="000000"/>
            </a:solidFill>
            <a:prstDash val="solid"/>
            <a:miter lim="800000"/>
            <a:tailEnd type="triangle"/>
          </a:ln>
          <a:effectLst/>
        </p:spPr>
      </p:cxnSp>
      <p:cxnSp>
        <p:nvCxnSpPr>
          <p:cNvPr id="479" name="Straight Arrow Connector 478">
            <a:extLst>
              <a:ext uri="{FF2B5EF4-FFF2-40B4-BE49-F238E27FC236}">
                <a16:creationId xmlns:a16="http://schemas.microsoft.com/office/drawing/2014/main" id="{5959D207-A07A-4C25-A8E8-5CB4117B560E}"/>
              </a:ext>
            </a:extLst>
          </p:cNvPr>
          <p:cNvCxnSpPr>
            <a:cxnSpLocks/>
          </p:cNvCxnSpPr>
          <p:nvPr/>
        </p:nvCxnSpPr>
        <p:spPr>
          <a:xfrm>
            <a:off x="4967749" y="2665241"/>
            <a:ext cx="0" cy="1485051"/>
          </a:xfrm>
          <a:prstGeom prst="straightConnector1">
            <a:avLst/>
          </a:prstGeom>
          <a:noFill/>
          <a:ln w="28575" cap="flat" cmpd="sng" algn="ctr">
            <a:solidFill>
              <a:sysClr val="windowText" lastClr="000000"/>
            </a:solidFill>
            <a:prstDash val="solid"/>
            <a:miter lim="800000"/>
            <a:tailEnd type="triangle"/>
          </a:ln>
          <a:effectLst/>
        </p:spPr>
      </p:cxnSp>
      <p:cxnSp>
        <p:nvCxnSpPr>
          <p:cNvPr id="480" name="Connector: Elbow 479">
            <a:extLst>
              <a:ext uri="{FF2B5EF4-FFF2-40B4-BE49-F238E27FC236}">
                <a16:creationId xmlns:a16="http://schemas.microsoft.com/office/drawing/2014/main" id="{D1F32404-AF42-48DC-A6D3-EE5D0DD69670}"/>
              </a:ext>
            </a:extLst>
          </p:cNvPr>
          <p:cNvCxnSpPr>
            <a:cxnSpLocks/>
          </p:cNvCxnSpPr>
          <p:nvPr/>
        </p:nvCxnSpPr>
        <p:spPr>
          <a:xfrm rot="5400000" flipH="1" flipV="1">
            <a:off x="2748613" y="2421341"/>
            <a:ext cx="451980" cy="330870"/>
          </a:xfrm>
          <a:prstGeom prst="bentConnector3">
            <a:avLst>
              <a:gd name="adj1" fmla="val 101050"/>
            </a:avLst>
          </a:prstGeom>
          <a:noFill/>
          <a:ln w="28575" cap="flat" cmpd="sng" algn="ctr">
            <a:solidFill>
              <a:sysClr val="windowText" lastClr="000000"/>
            </a:solidFill>
            <a:prstDash val="solid"/>
            <a:miter lim="800000"/>
            <a:tailEnd type="triangle"/>
          </a:ln>
          <a:effectLst/>
        </p:spPr>
      </p:cxnSp>
      <p:cxnSp>
        <p:nvCxnSpPr>
          <p:cNvPr id="481" name="Connector: Elbow 480">
            <a:extLst>
              <a:ext uri="{FF2B5EF4-FFF2-40B4-BE49-F238E27FC236}">
                <a16:creationId xmlns:a16="http://schemas.microsoft.com/office/drawing/2014/main" id="{92492298-F31C-424E-87D9-640C9CE1108D}"/>
              </a:ext>
            </a:extLst>
          </p:cNvPr>
          <p:cNvCxnSpPr>
            <a:cxnSpLocks/>
          </p:cNvCxnSpPr>
          <p:nvPr/>
        </p:nvCxnSpPr>
        <p:spPr>
          <a:xfrm rot="5400000" flipH="1" flipV="1">
            <a:off x="4229054" y="2429967"/>
            <a:ext cx="451980" cy="330870"/>
          </a:xfrm>
          <a:prstGeom prst="bentConnector3">
            <a:avLst>
              <a:gd name="adj1" fmla="val 101050"/>
            </a:avLst>
          </a:prstGeom>
          <a:noFill/>
          <a:ln w="28575" cap="flat" cmpd="sng" algn="ctr">
            <a:solidFill>
              <a:sysClr val="windowText" lastClr="000000"/>
            </a:solidFill>
            <a:prstDash val="solid"/>
            <a:miter lim="800000"/>
            <a:tailEnd type="triangle"/>
          </a:ln>
          <a:effectLst/>
        </p:spPr>
      </p:cxnSp>
      <p:cxnSp>
        <p:nvCxnSpPr>
          <p:cNvPr id="482" name="Straight Arrow Connector 481">
            <a:extLst>
              <a:ext uri="{FF2B5EF4-FFF2-40B4-BE49-F238E27FC236}">
                <a16:creationId xmlns:a16="http://schemas.microsoft.com/office/drawing/2014/main" id="{1139A8A4-10FB-4A52-8E56-625514CF7E46}"/>
              </a:ext>
            </a:extLst>
          </p:cNvPr>
          <p:cNvCxnSpPr>
            <a:cxnSpLocks/>
            <a:endCxn id="436" idx="2"/>
          </p:cNvCxnSpPr>
          <p:nvPr/>
        </p:nvCxnSpPr>
        <p:spPr>
          <a:xfrm flipV="1">
            <a:off x="7459469" y="2849003"/>
            <a:ext cx="0" cy="220081"/>
          </a:xfrm>
          <a:prstGeom prst="straightConnector1">
            <a:avLst/>
          </a:prstGeom>
          <a:noFill/>
          <a:ln w="19050" cap="flat" cmpd="sng" algn="ctr">
            <a:solidFill>
              <a:sysClr val="windowText" lastClr="000000"/>
            </a:solidFill>
            <a:prstDash val="solid"/>
            <a:miter lim="800000"/>
            <a:tailEnd type="triangle"/>
          </a:ln>
          <a:effectLst/>
        </p:spPr>
      </p:cxnSp>
      <p:sp>
        <p:nvSpPr>
          <p:cNvPr id="483" name="TextBox 482">
            <a:extLst>
              <a:ext uri="{FF2B5EF4-FFF2-40B4-BE49-F238E27FC236}">
                <a16:creationId xmlns:a16="http://schemas.microsoft.com/office/drawing/2014/main" id="{6CD2C1E6-0E0E-4066-8AF5-04FD431587D6}"/>
              </a:ext>
            </a:extLst>
          </p:cNvPr>
          <p:cNvSpPr txBox="1"/>
          <p:nvPr/>
        </p:nvSpPr>
        <p:spPr>
          <a:xfrm>
            <a:off x="5256199" y="3129287"/>
            <a:ext cx="593190" cy="461665"/>
          </a:xfrm>
          <a:prstGeom prst="rect">
            <a:avLst/>
          </a:prstGeom>
          <a:noFill/>
        </p:spPr>
        <p:txBody>
          <a:bodyPr wrap="square" rtlCol="0">
            <a:spAutoFit/>
          </a:bodyPr>
          <a:lstStyle/>
          <a:p>
            <a:pPr defTabSz="457200"/>
            <a:r>
              <a:rPr lang="en-US" sz="2400" dirty="0">
                <a:solidFill>
                  <a:prstClr val="black"/>
                </a:solidFill>
                <a:latin typeface="Calibri" panose="020F0502020204030204"/>
              </a:rPr>
              <a:t>…</a:t>
            </a:r>
            <a:endParaRPr lang="en-GB" sz="2400" dirty="0">
              <a:solidFill>
                <a:prstClr val="black"/>
              </a:solidFill>
              <a:latin typeface="Calibri" panose="020F0502020204030204"/>
            </a:endParaRPr>
          </a:p>
        </p:txBody>
      </p:sp>
      <p:sp>
        <p:nvSpPr>
          <p:cNvPr id="484" name="TextBox 483">
            <a:extLst>
              <a:ext uri="{FF2B5EF4-FFF2-40B4-BE49-F238E27FC236}">
                <a16:creationId xmlns:a16="http://schemas.microsoft.com/office/drawing/2014/main" id="{AF17D2DC-D0FA-4457-8ECF-3899FBA23CA7}"/>
              </a:ext>
            </a:extLst>
          </p:cNvPr>
          <p:cNvSpPr txBox="1"/>
          <p:nvPr/>
        </p:nvSpPr>
        <p:spPr>
          <a:xfrm>
            <a:off x="5262835" y="2074150"/>
            <a:ext cx="593190" cy="461665"/>
          </a:xfrm>
          <a:prstGeom prst="rect">
            <a:avLst/>
          </a:prstGeom>
          <a:noFill/>
        </p:spPr>
        <p:txBody>
          <a:bodyPr wrap="square" rtlCol="0">
            <a:spAutoFit/>
          </a:bodyPr>
          <a:lstStyle/>
          <a:p>
            <a:pPr defTabSz="457200"/>
            <a:r>
              <a:rPr lang="en-US" sz="2400" dirty="0">
                <a:solidFill>
                  <a:prstClr val="black"/>
                </a:solidFill>
                <a:latin typeface="Calibri" panose="020F0502020204030204"/>
              </a:rPr>
              <a:t>…</a:t>
            </a:r>
            <a:endParaRPr lang="en-GB" sz="2400" dirty="0">
              <a:solidFill>
                <a:prstClr val="black"/>
              </a:solidFill>
              <a:latin typeface="Calibri" panose="020F0502020204030204"/>
            </a:endParaRPr>
          </a:p>
        </p:txBody>
      </p:sp>
      <p:sp>
        <p:nvSpPr>
          <p:cNvPr id="485" name="TextBox 484">
            <a:extLst>
              <a:ext uri="{FF2B5EF4-FFF2-40B4-BE49-F238E27FC236}">
                <a16:creationId xmlns:a16="http://schemas.microsoft.com/office/drawing/2014/main" id="{4245BCB9-EAAF-4B71-8EA9-324543FF97D5}"/>
              </a:ext>
            </a:extLst>
          </p:cNvPr>
          <p:cNvSpPr txBox="1"/>
          <p:nvPr/>
        </p:nvSpPr>
        <p:spPr>
          <a:xfrm>
            <a:off x="5262835" y="4099802"/>
            <a:ext cx="593190" cy="461665"/>
          </a:xfrm>
          <a:prstGeom prst="rect">
            <a:avLst/>
          </a:prstGeom>
          <a:noFill/>
        </p:spPr>
        <p:txBody>
          <a:bodyPr wrap="square" rtlCol="0">
            <a:spAutoFit/>
          </a:bodyPr>
          <a:lstStyle/>
          <a:p>
            <a:pPr defTabSz="457200"/>
            <a:r>
              <a:rPr lang="en-US" sz="2400" dirty="0">
                <a:solidFill>
                  <a:prstClr val="black"/>
                </a:solidFill>
                <a:latin typeface="Calibri" panose="020F0502020204030204"/>
              </a:rPr>
              <a:t>…</a:t>
            </a:r>
            <a:endParaRPr lang="en-GB" sz="2400" dirty="0">
              <a:solidFill>
                <a:prstClr val="black"/>
              </a:solidFill>
              <a:latin typeface="Calibri" panose="020F0502020204030204"/>
            </a:endParaRPr>
          </a:p>
        </p:txBody>
      </p:sp>
      <p:cxnSp>
        <p:nvCxnSpPr>
          <p:cNvPr id="486" name="Connector: Elbow 485">
            <a:extLst>
              <a:ext uri="{FF2B5EF4-FFF2-40B4-BE49-F238E27FC236}">
                <a16:creationId xmlns:a16="http://schemas.microsoft.com/office/drawing/2014/main" id="{EAA641C3-D801-4D6F-8838-1806D5D00AA8}"/>
              </a:ext>
            </a:extLst>
          </p:cNvPr>
          <p:cNvCxnSpPr>
            <a:cxnSpLocks/>
          </p:cNvCxnSpPr>
          <p:nvPr/>
        </p:nvCxnSpPr>
        <p:spPr>
          <a:xfrm rot="16200000" flipH="1">
            <a:off x="2691107" y="3948589"/>
            <a:ext cx="565328" cy="332535"/>
          </a:xfrm>
          <a:prstGeom prst="bentConnector3">
            <a:avLst>
              <a:gd name="adj1" fmla="val 99180"/>
            </a:avLst>
          </a:prstGeom>
          <a:noFill/>
          <a:ln w="28575" cap="flat" cmpd="sng" algn="ctr">
            <a:solidFill>
              <a:sysClr val="windowText" lastClr="000000"/>
            </a:solidFill>
            <a:prstDash val="solid"/>
            <a:miter lim="800000"/>
            <a:tailEnd type="triangle"/>
          </a:ln>
          <a:effectLst/>
        </p:spPr>
      </p:cxnSp>
      <p:cxnSp>
        <p:nvCxnSpPr>
          <p:cNvPr id="487" name="Connector: Elbow 486">
            <a:extLst>
              <a:ext uri="{FF2B5EF4-FFF2-40B4-BE49-F238E27FC236}">
                <a16:creationId xmlns:a16="http://schemas.microsoft.com/office/drawing/2014/main" id="{AA6CF8E1-A7AE-40F6-80CC-24145C46A2EE}"/>
              </a:ext>
            </a:extLst>
          </p:cNvPr>
          <p:cNvCxnSpPr>
            <a:cxnSpLocks/>
          </p:cNvCxnSpPr>
          <p:nvPr/>
        </p:nvCxnSpPr>
        <p:spPr>
          <a:xfrm rot="16200000" flipH="1">
            <a:off x="4177881" y="3952905"/>
            <a:ext cx="565328" cy="332535"/>
          </a:xfrm>
          <a:prstGeom prst="bentConnector3">
            <a:avLst>
              <a:gd name="adj1" fmla="val 99180"/>
            </a:avLst>
          </a:prstGeom>
          <a:noFill/>
          <a:ln w="28575" cap="flat" cmpd="sng" algn="ctr">
            <a:solidFill>
              <a:sysClr val="windowText" lastClr="000000"/>
            </a:solidFill>
            <a:prstDash val="solid"/>
            <a:miter lim="800000"/>
            <a:tailEnd type="triangle"/>
          </a:ln>
          <a:effectLst/>
        </p:spPr>
      </p:cxnSp>
      <p:cxnSp>
        <p:nvCxnSpPr>
          <p:cNvPr id="488" name="Straight Arrow Connector 487">
            <a:extLst>
              <a:ext uri="{FF2B5EF4-FFF2-40B4-BE49-F238E27FC236}">
                <a16:creationId xmlns:a16="http://schemas.microsoft.com/office/drawing/2014/main" id="{D59794A3-892C-4CC4-832F-68BEF75A9B6F}"/>
              </a:ext>
            </a:extLst>
          </p:cNvPr>
          <p:cNvCxnSpPr>
            <a:cxnSpLocks/>
          </p:cNvCxnSpPr>
          <p:nvPr/>
        </p:nvCxnSpPr>
        <p:spPr>
          <a:xfrm flipH="1">
            <a:off x="6811110" y="3482446"/>
            <a:ext cx="183825" cy="292875"/>
          </a:xfrm>
          <a:prstGeom prst="straightConnector1">
            <a:avLst/>
          </a:prstGeom>
          <a:noFill/>
          <a:ln w="19050" cap="flat" cmpd="sng" algn="ctr">
            <a:solidFill>
              <a:sysClr val="windowText" lastClr="000000">
                <a:lumMod val="50000"/>
                <a:lumOff val="50000"/>
              </a:sysClr>
            </a:solidFill>
            <a:prstDash val="solid"/>
            <a:miter lim="800000"/>
            <a:tailEnd type="none"/>
          </a:ln>
          <a:effectLst/>
        </p:spPr>
      </p:cxnSp>
      <p:cxnSp>
        <p:nvCxnSpPr>
          <p:cNvPr id="489" name="Straight Arrow Connector 488">
            <a:extLst>
              <a:ext uri="{FF2B5EF4-FFF2-40B4-BE49-F238E27FC236}">
                <a16:creationId xmlns:a16="http://schemas.microsoft.com/office/drawing/2014/main" id="{EA735928-D024-4F34-B818-D349A4931E50}"/>
              </a:ext>
            </a:extLst>
          </p:cNvPr>
          <p:cNvCxnSpPr>
            <a:cxnSpLocks/>
            <a:stCxn id="437" idx="2"/>
            <a:endCxn id="439" idx="2"/>
          </p:cNvCxnSpPr>
          <p:nvPr/>
        </p:nvCxnSpPr>
        <p:spPr>
          <a:xfrm>
            <a:off x="6811110" y="2838397"/>
            <a:ext cx="4457" cy="1024846"/>
          </a:xfrm>
          <a:prstGeom prst="straightConnector1">
            <a:avLst/>
          </a:prstGeom>
          <a:noFill/>
          <a:ln w="19050" cap="flat" cmpd="sng" algn="ctr">
            <a:solidFill>
              <a:sysClr val="windowText" lastClr="000000"/>
            </a:solidFill>
            <a:prstDash val="solid"/>
            <a:miter lim="800000"/>
            <a:tailEnd type="triangle"/>
          </a:ln>
          <a:effectLst/>
        </p:spPr>
      </p:cxnSp>
      <p:sp>
        <p:nvSpPr>
          <p:cNvPr id="495" name="Rectangle: Rounded Corners 494">
            <a:extLst>
              <a:ext uri="{FF2B5EF4-FFF2-40B4-BE49-F238E27FC236}">
                <a16:creationId xmlns:a16="http://schemas.microsoft.com/office/drawing/2014/main" id="{09E5145C-D4E7-4D66-8081-F19B9FF842E5}"/>
              </a:ext>
            </a:extLst>
          </p:cNvPr>
          <p:cNvSpPr/>
          <p:nvPr/>
        </p:nvSpPr>
        <p:spPr>
          <a:xfrm>
            <a:off x="1796506" y="5990219"/>
            <a:ext cx="390043" cy="338554"/>
          </a:xfrm>
          <a:prstGeom prst="roundRect">
            <a:avLst/>
          </a:prstGeom>
          <a:solidFill>
            <a:srgbClr val="70AD47">
              <a:lumMod val="40000"/>
              <a:lumOff val="60000"/>
            </a:srgbClr>
          </a:solidFill>
          <a:ln w="190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496" name="TextBox 495">
            <a:extLst>
              <a:ext uri="{FF2B5EF4-FFF2-40B4-BE49-F238E27FC236}">
                <a16:creationId xmlns:a16="http://schemas.microsoft.com/office/drawing/2014/main" id="{1228CFAC-D1FD-4249-AF1E-8E2842D716B9}"/>
              </a:ext>
            </a:extLst>
          </p:cNvPr>
          <p:cNvSpPr txBox="1"/>
          <p:nvPr/>
        </p:nvSpPr>
        <p:spPr>
          <a:xfrm>
            <a:off x="3219312" y="5966322"/>
            <a:ext cx="360954" cy="338554"/>
          </a:xfrm>
          <a:prstGeom prst="rect">
            <a:avLst/>
          </a:prstGeom>
          <a:noFill/>
        </p:spPr>
        <p:txBody>
          <a:bodyPr wrap="square" rtlCol="0">
            <a:spAutoFit/>
          </a:bodyPr>
          <a:lstStyle/>
          <a:p>
            <a:pPr defTabSz="457200"/>
            <a:r>
              <a:rPr lang="en-US" sz="1600" i="1" dirty="0">
                <a:solidFill>
                  <a:prstClr val="black"/>
                </a:solidFill>
                <a:latin typeface="Times New Roman" panose="02020603050405020304" pitchFamily="18" charset="0"/>
                <a:cs typeface="Times New Roman" panose="02020603050405020304" pitchFamily="18" charset="0"/>
              </a:rPr>
              <a:t> A</a:t>
            </a:r>
            <a:endParaRPr lang="en-GB" sz="1600" dirty="0">
              <a:solidFill>
                <a:prstClr val="black"/>
              </a:solidFill>
              <a:latin typeface="Times New Roman" panose="02020603050405020304" pitchFamily="18" charset="0"/>
              <a:cs typeface="Times New Roman" panose="02020603050405020304" pitchFamily="18" charset="0"/>
            </a:endParaRPr>
          </a:p>
        </p:txBody>
      </p:sp>
      <p:pic>
        <p:nvPicPr>
          <p:cNvPr id="497" name="Picture 6" descr="Image result for latex \bigodot png">
            <a:extLst>
              <a:ext uri="{FF2B5EF4-FFF2-40B4-BE49-F238E27FC236}">
                <a16:creationId xmlns:a16="http://schemas.microsoft.com/office/drawing/2014/main" id="{5481BAE3-02BC-41A0-8141-8F50A5EC8269}"/>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836635" y="6003985"/>
            <a:ext cx="328875" cy="303120"/>
          </a:xfrm>
          <a:prstGeom prst="rect">
            <a:avLst/>
          </a:prstGeom>
          <a:noFill/>
          <a:extLst>
            <a:ext uri="{909E8E84-426E-40DD-AFC4-6F175D3DCCD1}">
              <a14:hiddenFill xmlns:a14="http://schemas.microsoft.com/office/drawing/2010/main">
                <a:solidFill>
                  <a:srgbClr val="FFFFFF"/>
                </a:solidFill>
              </a14:hiddenFill>
            </a:ext>
          </a:extLst>
        </p:spPr>
      </p:pic>
      <p:pic>
        <p:nvPicPr>
          <p:cNvPr id="499" name="Picture 8" descr="Image result for latex \bigotimes png">
            <a:extLst>
              <a:ext uri="{FF2B5EF4-FFF2-40B4-BE49-F238E27FC236}">
                <a16:creationId xmlns:a16="http://schemas.microsoft.com/office/drawing/2014/main" id="{9A22D484-99A6-4498-B820-C17BD9EFB0F6}"/>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114245" y="5997398"/>
            <a:ext cx="322110" cy="296884"/>
          </a:xfrm>
          <a:prstGeom prst="rect">
            <a:avLst/>
          </a:prstGeom>
          <a:noFill/>
          <a:extLst>
            <a:ext uri="{909E8E84-426E-40DD-AFC4-6F175D3DCCD1}">
              <a14:hiddenFill xmlns:a14="http://schemas.microsoft.com/office/drawing/2010/main">
                <a:solidFill>
                  <a:srgbClr val="FFFFFF"/>
                </a:solidFill>
              </a14:hiddenFill>
            </a:ext>
          </a:extLst>
        </p:spPr>
      </p:pic>
      <p:sp>
        <p:nvSpPr>
          <p:cNvPr id="500" name="TextBox 499">
            <a:extLst>
              <a:ext uri="{FF2B5EF4-FFF2-40B4-BE49-F238E27FC236}">
                <a16:creationId xmlns:a16="http://schemas.microsoft.com/office/drawing/2014/main" id="{BD82978D-108A-443B-84ED-0BF20F9C197C}"/>
              </a:ext>
            </a:extLst>
          </p:cNvPr>
          <p:cNvSpPr txBox="1"/>
          <p:nvPr/>
        </p:nvSpPr>
        <p:spPr>
          <a:xfrm>
            <a:off x="2166431" y="5955190"/>
            <a:ext cx="1330098" cy="369332"/>
          </a:xfrm>
          <a:prstGeom prst="rect">
            <a:avLst/>
          </a:prstGeom>
          <a:noFill/>
        </p:spPr>
        <p:txBody>
          <a:bodyPr wrap="square" rtlCol="0">
            <a:spAutoFit/>
          </a:bodyPr>
          <a:lstStyle/>
          <a:p>
            <a:pPr defTabSz="457200"/>
            <a:r>
              <a:rPr lang="en-GB" sz="1600" dirty="0">
                <a:solidFill>
                  <a:prstClr val="black"/>
                </a:solidFill>
                <a:latin typeface="Times New Roman" panose="02020603050405020304" pitchFamily="18" charset="0"/>
                <a:cs typeface="Times New Roman" panose="02020603050405020304" pitchFamily="18" charset="0"/>
              </a:rPr>
              <a:t>:</a:t>
            </a:r>
            <a:r>
              <a:rPr lang="en-GB" dirty="0">
                <a:solidFill>
                  <a:prstClr val="black"/>
                </a:solidFill>
                <a:latin typeface="Calibri" panose="020F0502020204030204"/>
              </a:rPr>
              <a:t> </a:t>
            </a:r>
            <a:r>
              <a:rPr lang="en-US" altLang="zh-CN" sz="16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FCGC</a:t>
            </a:r>
            <a:r>
              <a:rPr lang="en-GB" sz="1600" dirty="0">
                <a:solidFill>
                  <a:prstClr val="black"/>
                </a:solidFill>
                <a:latin typeface="Times New Roman" panose="02020603050405020304" pitchFamily="18" charset="0"/>
                <a:cs typeface="Times New Roman" panose="02020603050405020304" pitchFamily="18" charset="0"/>
              </a:rPr>
              <a:t> cell</a:t>
            </a:r>
          </a:p>
        </p:txBody>
      </p:sp>
      <p:sp>
        <p:nvSpPr>
          <p:cNvPr id="4" name="Rectangle 3">
            <a:extLst>
              <a:ext uri="{FF2B5EF4-FFF2-40B4-BE49-F238E27FC236}">
                <a16:creationId xmlns:a16="http://schemas.microsoft.com/office/drawing/2014/main" id="{3CD7669D-1BAA-4794-A9A8-7F36612ECC79}"/>
              </a:ext>
            </a:extLst>
          </p:cNvPr>
          <p:cNvSpPr/>
          <p:nvPr/>
        </p:nvSpPr>
        <p:spPr>
          <a:xfrm>
            <a:off x="3421815" y="5972319"/>
            <a:ext cx="2454518" cy="338554"/>
          </a:xfrm>
          <a:prstGeom prst="rect">
            <a:avLst/>
          </a:prstGeom>
        </p:spPr>
        <p:txBody>
          <a:bodyPr wrap="none">
            <a:spAutoFit/>
          </a:bodyPr>
          <a:lstStyle/>
          <a:p>
            <a:pPr defTabSz="457200"/>
            <a:r>
              <a:rPr lang="en-US" sz="1600" dirty="0">
                <a:solidFill>
                  <a:prstClr val="black"/>
                </a:solidFill>
                <a:latin typeface="Times New Roman" panose="02020603050405020304" pitchFamily="18" charset="0"/>
                <a:cs typeface="Times New Roman" panose="02020603050405020304" pitchFamily="18" charset="0"/>
              </a:rPr>
              <a:t>: adaptive adjacen</a:t>
            </a:r>
            <a:r>
              <a:rPr lang="en-US" altLang="zh-CN" sz="16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cy</a:t>
            </a:r>
            <a:r>
              <a:rPr lang="en-US" sz="1600" dirty="0">
                <a:solidFill>
                  <a:prstClr val="black"/>
                </a:solidFill>
                <a:latin typeface="Times New Roman" panose="02020603050405020304" pitchFamily="18" charset="0"/>
                <a:cs typeface="Times New Roman" panose="02020603050405020304" pitchFamily="18" charset="0"/>
              </a:rPr>
              <a:t> matrix</a:t>
            </a:r>
            <a:endParaRPr lang="en-US" altLang="zh-CN" sz="16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7" name="Rectangle 6">
            <a:extLst>
              <a:ext uri="{FF2B5EF4-FFF2-40B4-BE49-F238E27FC236}">
                <a16:creationId xmlns:a16="http://schemas.microsoft.com/office/drawing/2014/main" id="{5D4BB8E8-D4EA-46DD-9B38-72C26CA988F7}"/>
              </a:ext>
            </a:extLst>
          </p:cNvPr>
          <p:cNvSpPr/>
          <p:nvPr/>
        </p:nvSpPr>
        <p:spPr>
          <a:xfrm>
            <a:off x="6077820" y="5962441"/>
            <a:ext cx="2071401" cy="338554"/>
          </a:xfrm>
          <a:prstGeom prst="rect">
            <a:avLst/>
          </a:prstGeom>
        </p:spPr>
        <p:txBody>
          <a:bodyPr wrap="none">
            <a:spAutoFit/>
          </a:bodyPr>
          <a:lstStyle/>
          <a:p>
            <a:pPr defTabSz="457200"/>
            <a:r>
              <a:rPr lang="en-US" sz="1600" dirty="0">
                <a:solidFill>
                  <a:prstClr val="black"/>
                </a:solidFill>
                <a:latin typeface="Times New Roman" panose="02020603050405020304" pitchFamily="18" charset="0"/>
                <a:cs typeface="Times New Roman" panose="02020603050405020304" pitchFamily="18" charset="0"/>
              </a:rPr>
              <a:t>: </a:t>
            </a:r>
            <a:r>
              <a:rPr lang="en-US" altLang="zh-CN" sz="16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element-wise product</a:t>
            </a:r>
          </a:p>
        </p:txBody>
      </p:sp>
      <p:sp>
        <p:nvSpPr>
          <p:cNvPr id="8" name="Rectangle 7">
            <a:extLst>
              <a:ext uri="{FF2B5EF4-FFF2-40B4-BE49-F238E27FC236}">
                <a16:creationId xmlns:a16="http://schemas.microsoft.com/office/drawing/2014/main" id="{1F3E9478-DEE9-425A-AD08-E13274234F9B}"/>
              </a:ext>
            </a:extLst>
          </p:cNvPr>
          <p:cNvSpPr/>
          <p:nvPr/>
        </p:nvSpPr>
        <p:spPr>
          <a:xfrm>
            <a:off x="8316506" y="5973070"/>
            <a:ext cx="2040943" cy="338554"/>
          </a:xfrm>
          <a:prstGeom prst="rect">
            <a:avLst/>
          </a:prstGeom>
        </p:spPr>
        <p:txBody>
          <a:bodyPr wrap="none">
            <a:spAutoFit/>
          </a:bodyPr>
          <a:lstStyle/>
          <a:p>
            <a:pPr defTabSz="457200"/>
            <a:r>
              <a:rPr lang="en-US" sz="1600" dirty="0">
                <a:solidFill>
                  <a:prstClr val="black"/>
                </a:solidFill>
                <a:latin typeface="Times New Roman" panose="02020603050405020304" pitchFamily="18" charset="0"/>
                <a:cs typeface="Times New Roman" panose="02020603050405020304" pitchFamily="18" charset="0"/>
              </a:rPr>
              <a:t>: </a:t>
            </a:r>
            <a:r>
              <a:rPr lang="en-US" altLang="zh-CN" sz="16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matrix multiplication</a:t>
            </a:r>
          </a:p>
        </p:txBody>
      </p:sp>
      <p:sp>
        <p:nvSpPr>
          <p:cNvPr id="501" name="Speech Bubble: Rectangle with Corners Rounded 500">
            <a:extLst>
              <a:ext uri="{FF2B5EF4-FFF2-40B4-BE49-F238E27FC236}">
                <a16:creationId xmlns:a16="http://schemas.microsoft.com/office/drawing/2014/main" id="{A2E8EAAC-5C8C-4CB4-ABE3-C4D3518A56D1}"/>
              </a:ext>
            </a:extLst>
          </p:cNvPr>
          <p:cNvSpPr/>
          <p:nvPr/>
        </p:nvSpPr>
        <p:spPr>
          <a:xfrm>
            <a:off x="8480489" y="2533387"/>
            <a:ext cx="3067159" cy="3226283"/>
          </a:xfrm>
          <a:prstGeom prst="wedgeRoundRectCallout">
            <a:avLst>
              <a:gd name="adj1" fmla="val -38269"/>
              <a:gd name="adj2" fmla="val -8371"/>
              <a:gd name="adj3" fmla="val 16667"/>
            </a:avLst>
          </a:prstGeom>
          <a:noFill/>
          <a:ln>
            <a:solidFill>
              <a:schemeClr val="tx1">
                <a:lumMod val="75000"/>
              </a:schemeClr>
            </a:solidFill>
            <a:prstDash val="sysDot"/>
            <a:extLst>
              <a:ext uri="{C807C97D-BFC1-408E-A445-0C87EB9F89A2}">
                <ask:lineSketchStyleProps xmlns:ask="http://schemas.microsoft.com/office/drawing/2018/sketchyshapes" sd="1219033472">
                  <a:custGeom>
                    <a:avLst/>
                    <a:gdLst>
                      <a:gd name="connsiteX0" fmla="*/ 0 w 2838565"/>
                      <a:gd name="connsiteY0" fmla="*/ 473104 h 3470255"/>
                      <a:gd name="connsiteX1" fmla="*/ 473104 w 2838565"/>
                      <a:gd name="connsiteY1" fmla="*/ 0 h 3470255"/>
                      <a:gd name="connsiteX2" fmla="*/ 473094 w 2838565"/>
                      <a:gd name="connsiteY2" fmla="*/ 0 h 3470255"/>
                      <a:gd name="connsiteX3" fmla="*/ 473094 w 2838565"/>
                      <a:gd name="connsiteY3" fmla="*/ 0 h 3470255"/>
                      <a:gd name="connsiteX4" fmla="*/ 1182735 w 2838565"/>
                      <a:gd name="connsiteY4" fmla="*/ 0 h 3470255"/>
                      <a:gd name="connsiteX5" fmla="*/ 2365461 w 2838565"/>
                      <a:gd name="connsiteY5" fmla="*/ 0 h 3470255"/>
                      <a:gd name="connsiteX6" fmla="*/ 2838565 w 2838565"/>
                      <a:gd name="connsiteY6" fmla="*/ 473104 h 3470255"/>
                      <a:gd name="connsiteX7" fmla="*/ 2838565 w 2838565"/>
                      <a:gd name="connsiteY7" fmla="*/ 578376 h 3470255"/>
                      <a:gd name="connsiteX8" fmla="*/ 2838565 w 2838565"/>
                      <a:gd name="connsiteY8" fmla="*/ 578376 h 3470255"/>
                      <a:gd name="connsiteX9" fmla="*/ 2838565 w 2838565"/>
                      <a:gd name="connsiteY9" fmla="*/ 1445940 h 3470255"/>
                      <a:gd name="connsiteX10" fmla="*/ 2838565 w 2838565"/>
                      <a:gd name="connsiteY10" fmla="*/ 2997151 h 3470255"/>
                      <a:gd name="connsiteX11" fmla="*/ 2365461 w 2838565"/>
                      <a:gd name="connsiteY11" fmla="*/ 3470255 h 3470255"/>
                      <a:gd name="connsiteX12" fmla="*/ 1182735 w 2838565"/>
                      <a:gd name="connsiteY12" fmla="*/ 3470255 h 3470255"/>
                      <a:gd name="connsiteX13" fmla="*/ 473094 w 2838565"/>
                      <a:gd name="connsiteY13" fmla="*/ 3470255 h 3470255"/>
                      <a:gd name="connsiteX14" fmla="*/ 473094 w 2838565"/>
                      <a:gd name="connsiteY14" fmla="*/ 3470255 h 3470255"/>
                      <a:gd name="connsiteX15" fmla="*/ 473104 w 2838565"/>
                      <a:gd name="connsiteY15" fmla="*/ 3470255 h 3470255"/>
                      <a:gd name="connsiteX16" fmla="*/ 0 w 2838565"/>
                      <a:gd name="connsiteY16" fmla="*/ 2997151 h 3470255"/>
                      <a:gd name="connsiteX17" fmla="*/ 0 w 2838565"/>
                      <a:gd name="connsiteY17" fmla="*/ 1445940 h 3470255"/>
                      <a:gd name="connsiteX18" fmla="*/ -1797237 w 2838565"/>
                      <a:gd name="connsiteY18" fmla="*/ 1476142 h 3470255"/>
                      <a:gd name="connsiteX19" fmla="*/ 0 w 2838565"/>
                      <a:gd name="connsiteY19" fmla="*/ 578376 h 3470255"/>
                      <a:gd name="connsiteX20" fmla="*/ 0 w 2838565"/>
                      <a:gd name="connsiteY20" fmla="*/ 473104 h 3470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38565" h="3470255" fill="none" extrusionOk="0">
                        <a:moveTo>
                          <a:pt x="0" y="473104"/>
                        </a:moveTo>
                        <a:cubicBezTo>
                          <a:pt x="-25509" y="252312"/>
                          <a:pt x="175048" y="1961"/>
                          <a:pt x="473104" y="0"/>
                        </a:cubicBezTo>
                        <a:cubicBezTo>
                          <a:pt x="473101" y="-1"/>
                          <a:pt x="473096" y="0"/>
                          <a:pt x="473094" y="0"/>
                        </a:cubicBezTo>
                        <a:lnTo>
                          <a:pt x="473094" y="0"/>
                        </a:lnTo>
                        <a:cubicBezTo>
                          <a:pt x="811805" y="16165"/>
                          <a:pt x="976620" y="17550"/>
                          <a:pt x="1182735" y="0"/>
                        </a:cubicBezTo>
                        <a:cubicBezTo>
                          <a:pt x="1418243" y="-10624"/>
                          <a:pt x="1864094" y="23381"/>
                          <a:pt x="2365461" y="0"/>
                        </a:cubicBezTo>
                        <a:cubicBezTo>
                          <a:pt x="2611401" y="30810"/>
                          <a:pt x="2826237" y="195459"/>
                          <a:pt x="2838565" y="473104"/>
                        </a:cubicBezTo>
                        <a:cubicBezTo>
                          <a:pt x="2829370" y="524818"/>
                          <a:pt x="2837179" y="531664"/>
                          <a:pt x="2838565" y="578376"/>
                        </a:cubicBezTo>
                        <a:lnTo>
                          <a:pt x="2838565" y="578376"/>
                        </a:lnTo>
                        <a:cubicBezTo>
                          <a:pt x="2912767" y="684321"/>
                          <a:pt x="2910277" y="1326648"/>
                          <a:pt x="2838565" y="1445940"/>
                        </a:cubicBezTo>
                        <a:cubicBezTo>
                          <a:pt x="2772677" y="1810482"/>
                          <a:pt x="2827465" y="2495121"/>
                          <a:pt x="2838565" y="2997151"/>
                        </a:cubicBezTo>
                        <a:cubicBezTo>
                          <a:pt x="2849007" y="3250596"/>
                          <a:pt x="2631175" y="3462571"/>
                          <a:pt x="2365461" y="3470255"/>
                        </a:cubicBezTo>
                        <a:cubicBezTo>
                          <a:pt x="1802851" y="3557052"/>
                          <a:pt x="1603764" y="3400144"/>
                          <a:pt x="1182735" y="3470255"/>
                        </a:cubicBezTo>
                        <a:cubicBezTo>
                          <a:pt x="1022937" y="3484129"/>
                          <a:pt x="588654" y="3530560"/>
                          <a:pt x="473094" y="3470255"/>
                        </a:cubicBezTo>
                        <a:lnTo>
                          <a:pt x="473094" y="3470255"/>
                        </a:lnTo>
                        <a:cubicBezTo>
                          <a:pt x="473099" y="3470256"/>
                          <a:pt x="473101" y="3470255"/>
                          <a:pt x="473104" y="3470255"/>
                        </a:cubicBezTo>
                        <a:cubicBezTo>
                          <a:pt x="253773" y="3482289"/>
                          <a:pt x="-7659" y="3233470"/>
                          <a:pt x="0" y="2997151"/>
                        </a:cubicBezTo>
                        <a:cubicBezTo>
                          <a:pt x="70360" y="2246972"/>
                          <a:pt x="-123933" y="2006057"/>
                          <a:pt x="0" y="1445940"/>
                        </a:cubicBezTo>
                        <a:cubicBezTo>
                          <a:pt x="-734527" y="1323681"/>
                          <a:pt x="-1265106" y="1446391"/>
                          <a:pt x="-1797237" y="1476142"/>
                        </a:cubicBezTo>
                        <a:cubicBezTo>
                          <a:pt x="-1143133" y="1011241"/>
                          <a:pt x="-419574" y="671416"/>
                          <a:pt x="0" y="578376"/>
                        </a:cubicBezTo>
                        <a:cubicBezTo>
                          <a:pt x="-2184" y="551939"/>
                          <a:pt x="-8176" y="514999"/>
                          <a:pt x="0" y="473104"/>
                        </a:cubicBezTo>
                        <a:close/>
                      </a:path>
                      <a:path w="2838565" h="3470255" stroke="0" extrusionOk="0">
                        <a:moveTo>
                          <a:pt x="0" y="473104"/>
                        </a:moveTo>
                        <a:cubicBezTo>
                          <a:pt x="-26706" y="195343"/>
                          <a:pt x="191332" y="7688"/>
                          <a:pt x="473104" y="0"/>
                        </a:cubicBezTo>
                        <a:cubicBezTo>
                          <a:pt x="473101" y="1"/>
                          <a:pt x="473096" y="-1"/>
                          <a:pt x="473094" y="0"/>
                        </a:cubicBezTo>
                        <a:lnTo>
                          <a:pt x="473094" y="0"/>
                        </a:lnTo>
                        <a:cubicBezTo>
                          <a:pt x="736033" y="-1526"/>
                          <a:pt x="853831" y="52250"/>
                          <a:pt x="1182735" y="0"/>
                        </a:cubicBezTo>
                        <a:cubicBezTo>
                          <a:pt x="1624701" y="-61166"/>
                          <a:pt x="1987528" y="34483"/>
                          <a:pt x="2365461" y="0"/>
                        </a:cubicBezTo>
                        <a:cubicBezTo>
                          <a:pt x="2656289" y="3504"/>
                          <a:pt x="2858498" y="170794"/>
                          <a:pt x="2838565" y="473104"/>
                        </a:cubicBezTo>
                        <a:cubicBezTo>
                          <a:pt x="2836005" y="509215"/>
                          <a:pt x="2846092" y="530937"/>
                          <a:pt x="2838565" y="578376"/>
                        </a:cubicBezTo>
                        <a:lnTo>
                          <a:pt x="2838565" y="578376"/>
                        </a:lnTo>
                        <a:cubicBezTo>
                          <a:pt x="2804857" y="874459"/>
                          <a:pt x="2875745" y="1208141"/>
                          <a:pt x="2838565" y="1445940"/>
                        </a:cubicBezTo>
                        <a:cubicBezTo>
                          <a:pt x="2862370" y="2155634"/>
                          <a:pt x="2734688" y="2749315"/>
                          <a:pt x="2838565" y="2997151"/>
                        </a:cubicBezTo>
                        <a:cubicBezTo>
                          <a:pt x="2795121" y="3251412"/>
                          <a:pt x="2663218" y="3500080"/>
                          <a:pt x="2365461" y="3470255"/>
                        </a:cubicBezTo>
                        <a:cubicBezTo>
                          <a:pt x="2138099" y="3417376"/>
                          <a:pt x="1773961" y="3439504"/>
                          <a:pt x="1182735" y="3470255"/>
                        </a:cubicBezTo>
                        <a:cubicBezTo>
                          <a:pt x="926175" y="3455468"/>
                          <a:pt x="559540" y="3452850"/>
                          <a:pt x="473094" y="3470255"/>
                        </a:cubicBezTo>
                        <a:lnTo>
                          <a:pt x="473094" y="3470255"/>
                        </a:lnTo>
                        <a:cubicBezTo>
                          <a:pt x="473099" y="3470255"/>
                          <a:pt x="473103" y="3470255"/>
                          <a:pt x="473104" y="3470255"/>
                        </a:cubicBezTo>
                        <a:cubicBezTo>
                          <a:pt x="194217" y="3473145"/>
                          <a:pt x="-11462" y="3250530"/>
                          <a:pt x="0" y="2997151"/>
                        </a:cubicBezTo>
                        <a:cubicBezTo>
                          <a:pt x="103591" y="2760193"/>
                          <a:pt x="-114069" y="2086385"/>
                          <a:pt x="0" y="1445940"/>
                        </a:cubicBezTo>
                        <a:cubicBezTo>
                          <a:pt x="-848322" y="1480862"/>
                          <a:pt x="-1226038" y="1564843"/>
                          <a:pt x="-1797237" y="1476142"/>
                        </a:cubicBezTo>
                        <a:cubicBezTo>
                          <a:pt x="-1036052" y="1168184"/>
                          <a:pt x="-835769" y="975959"/>
                          <a:pt x="0" y="578376"/>
                        </a:cubicBezTo>
                        <a:cubicBezTo>
                          <a:pt x="4726" y="562939"/>
                          <a:pt x="4944" y="503183"/>
                          <a:pt x="0" y="473104"/>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2" name="TextBox 501">
            <a:extLst>
              <a:ext uri="{FF2B5EF4-FFF2-40B4-BE49-F238E27FC236}">
                <a16:creationId xmlns:a16="http://schemas.microsoft.com/office/drawing/2014/main" id="{7475D66C-340B-4C1B-8028-29CDCE5061C2}"/>
              </a:ext>
            </a:extLst>
          </p:cNvPr>
          <p:cNvSpPr txBox="1"/>
          <p:nvPr/>
        </p:nvSpPr>
        <p:spPr>
          <a:xfrm>
            <a:off x="8550973" y="5012571"/>
            <a:ext cx="2996675" cy="646331"/>
          </a:xfrm>
          <a:prstGeom prst="rect">
            <a:avLst/>
          </a:prstGeom>
          <a:noFill/>
        </p:spPr>
        <p:txBody>
          <a:bodyPr wrap="square" rtlCol="0">
            <a:spAutoFit/>
          </a:bodyPr>
          <a:lstStyle/>
          <a:p>
            <a:pPr algn="ctr"/>
            <a:r>
              <a:rPr lang="en-US" i="1" dirty="0">
                <a:solidFill>
                  <a:schemeClr val="bg1"/>
                </a:solidFill>
              </a:rPr>
              <a:t>better at discriminating  implicit patterns</a:t>
            </a:r>
            <a:endParaRPr lang="en-GB" i="1" dirty="0">
              <a:solidFill>
                <a:schemeClr val="bg1"/>
              </a:solidFill>
            </a:endParaRPr>
          </a:p>
        </p:txBody>
      </p:sp>
      <p:pic>
        <p:nvPicPr>
          <p:cNvPr id="10" name="Picture 9" descr="Shape&#10;&#10;Description automatically generated">
            <a:extLst>
              <a:ext uri="{FF2B5EF4-FFF2-40B4-BE49-F238E27FC236}">
                <a16:creationId xmlns:a16="http://schemas.microsoft.com/office/drawing/2014/main" id="{FEB0646D-0B50-4A5A-A5E0-5AFB3E4C117F}"/>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8807730" y="2830385"/>
            <a:ext cx="1102984" cy="947101"/>
          </a:xfrm>
          <a:prstGeom prst="rect">
            <a:avLst/>
          </a:prstGeom>
        </p:spPr>
      </p:pic>
      <p:pic>
        <p:nvPicPr>
          <p:cNvPr id="503" name="Picture 502" descr="Shape, arrow&#10;&#10;Description automatically generated">
            <a:extLst>
              <a:ext uri="{FF2B5EF4-FFF2-40B4-BE49-F238E27FC236}">
                <a16:creationId xmlns:a16="http://schemas.microsoft.com/office/drawing/2014/main" id="{FBDC9337-A30A-4542-B250-F3D9F16674A7}"/>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10192221" y="4027220"/>
            <a:ext cx="1094217" cy="778870"/>
          </a:xfrm>
          <a:prstGeom prst="rect">
            <a:avLst/>
          </a:prstGeom>
        </p:spPr>
      </p:pic>
      <p:sp>
        <p:nvSpPr>
          <p:cNvPr id="504" name="TextBox 503">
            <a:extLst>
              <a:ext uri="{FF2B5EF4-FFF2-40B4-BE49-F238E27FC236}">
                <a16:creationId xmlns:a16="http://schemas.microsoft.com/office/drawing/2014/main" id="{8F66B534-FCAE-4269-A564-B9418419B6E1}"/>
              </a:ext>
            </a:extLst>
          </p:cNvPr>
          <p:cNvSpPr txBox="1"/>
          <p:nvPr/>
        </p:nvSpPr>
        <p:spPr>
          <a:xfrm>
            <a:off x="8641882" y="4216600"/>
            <a:ext cx="1515587" cy="400110"/>
          </a:xfrm>
          <a:prstGeom prst="rect">
            <a:avLst/>
          </a:prstGeom>
          <a:noFill/>
        </p:spPr>
        <p:txBody>
          <a:bodyPr wrap="square" rtlCol="0">
            <a:spAutoFit/>
          </a:bodyPr>
          <a:lstStyle/>
          <a:p>
            <a:pPr algn="ctr"/>
            <a:r>
              <a:rPr lang="en-US" sz="2000" i="1" dirty="0">
                <a:solidFill>
                  <a:srgbClr val="C00000"/>
                </a:solidFill>
              </a:rPr>
              <a:t>punching</a:t>
            </a:r>
            <a:endParaRPr lang="en-GB" sz="2000" i="1" dirty="0">
              <a:solidFill>
                <a:srgbClr val="C00000"/>
              </a:solidFill>
            </a:endParaRPr>
          </a:p>
        </p:txBody>
      </p:sp>
      <p:sp>
        <p:nvSpPr>
          <p:cNvPr id="505" name="Oval 504">
            <a:extLst>
              <a:ext uri="{FF2B5EF4-FFF2-40B4-BE49-F238E27FC236}">
                <a16:creationId xmlns:a16="http://schemas.microsoft.com/office/drawing/2014/main" id="{448D3737-1F66-4DF3-A3A5-4F35B593F567}"/>
              </a:ext>
            </a:extLst>
          </p:cNvPr>
          <p:cNvSpPr/>
          <p:nvPr/>
        </p:nvSpPr>
        <p:spPr>
          <a:xfrm>
            <a:off x="10628585" y="4013953"/>
            <a:ext cx="388883" cy="188148"/>
          </a:xfrm>
          <a:prstGeom prst="ellipse">
            <a:avLst/>
          </a:prstGeom>
          <a:noFill/>
          <a:ln w="190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6" name="Oval 505">
            <a:extLst>
              <a:ext uri="{FF2B5EF4-FFF2-40B4-BE49-F238E27FC236}">
                <a16:creationId xmlns:a16="http://schemas.microsoft.com/office/drawing/2014/main" id="{7940BFF2-18A1-4BA3-804F-F0C5D5B41452}"/>
              </a:ext>
            </a:extLst>
          </p:cNvPr>
          <p:cNvSpPr/>
          <p:nvPr/>
        </p:nvSpPr>
        <p:spPr>
          <a:xfrm>
            <a:off x="9230695" y="2891003"/>
            <a:ext cx="496183" cy="286220"/>
          </a:xfrm>
          <a:prstGeom prst="ellipse">
            <a:avLst/>
          </a:prstGeom>
          <a:noFill/>
          <a:ln w="190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7" name="TextBox 506">
            <a:extLst>
              <a:ext uri="{FF2B5EF4-FFF2-40B4-BE49-F238E27FC236}">
                <a16:creationId xmlns:a16="http://schemas.microsoft.com/office/drawing/2014/main" id="{16AD39E1-8A89-4962-A2BE-955BBB557E91}"/>
              </a:ext>
            </a:extLst>
          </p:cNvPr>
          <p:cNvSpPr txBox="1"/>
          <p:nvPr/>
        </p:nvSpPr>
        <p:spPr>
          <a:xfrm>
            <a:off x="9910714" y="3064845"/>
            <a:ext cx="1515587" cy="400110"/>
          </a:xfrm>
          <a:prstGeom prst="rect">
            <a:avLst/>
          </a:prstGeom>
          <a:noFill/>
        </p:spPr>
        <p:txBody>
          <a:bodyPr wrap="square" rtlCol="0">
            <a:spAutoFit/>
          </a:bodyPr>
          <a:lstStyle/>
          <a:p>
            <a:pPr algn="ctr"/>
            <a:r>
              <a:rPr lang="en-US" sz="2000" i="1" dirty="0">
                <a:solidFill>
                  <a:srgbClr val="C00000"/>
                </a:solidFill>
              </a:rPr>
              <a:t>pushing</a:t>
            </a:r>
            <a:endParaRPr lang="en-GB" sz="2000" i="1" dirty="0">
              <a:solidFill>
                <a:srgbClr val="C00000"/>
              </a:solidFill>
            </a:endParaRPr>
          </a:p>
        </p:txBody>
      </p:sp>
      <p:pic>
        <p:nvPicPr>
          <p:cNvPr id="9" name="Picture 8">
            <a:extLst>
              <a:ext uri="{FF2B5EF4-FFF2-40B4-BE49-F238E27FC236}">
                <a16:creationId xmlns:a16="http://schemas.microsoft.com/office/drawing/2014/main" id="{00B3F5FF-80B8-4610-B52B-8C87A65F5928}"/>
              </a:ext>
            </a:extLst>
          </p:cNvPr>
          <p:cNvPicPr>
            <a:picLocks noChangeAspect="1"/>
          </p:cNvPicPr>
          <p:nvPr/>
        </p:nvPicPr>
        <p:blipFill>
          <a:blip r:embed="rId28"/>
          <a:stretch>
            <a:fillRect/>
          </a:stretch>
        </p:blipFill>
        <p:spPr>
          <a:xfrm>
            <a:off x="8471862" y="2009367"/>
            <a:ext cx="3019425" cy="485775"/>
          </a:xfrm>
          <a:prstGeom prst="rect">
            <a:avLst/>
          </a:prstGeom>
        </p:spPr>
      </p:pic>
      <p:pic>
        <p:nvPicPr>
          <p:cNvPr id="162" name="Picture 4">
            <a:extLst>
              <a:ext uri="{FF2B5EF4-FFF2-40B4-BE49-F238E27FC236}">
                <a16:creationId xmlns:a16="http://schemas.microsoft.com/office/drawing/2014/main" id="{327E7615-3F85-485A-B691-553542C00180}"/>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354334" y="287302"/>
            <a:ext cx="2568312" cy="1236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210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35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6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6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6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6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6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7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7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7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7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7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7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7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7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7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8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8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8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8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8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8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8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8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88"/>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89"/>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90"/>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91"/>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92"/>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93"/>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394"/>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395"/>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396"/>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397"/>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398"/>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399"/>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400"/>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401"/>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402"/>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403"/>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404"/>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405"/>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406"/>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407"/>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408"/>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409"/>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410"/>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411"/>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412"/>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413"/>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414"/>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415"/>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416"/>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417"/>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418"/>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419"/>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420"/>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421"/>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422"/>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423"/>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424"/>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425"/>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426"/>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427"/>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428"/>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429"/>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445"/>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447"/>
                                        </p:tgtEl>
                                        <p:attrNameLst>
                                          <p:attrName>style.visibility</p:attrName>
                                        </p:attrNameLst>
                                      </p:cBhvr>
                                      <p:to>
                                        <p:strVal val="visible"/>
                                      </p:to>
                                    </p:set>
                                  </p:childTnLst>
                                </p:cTn>
                              </p:par>
                              <p:par>
                                <p:cTn id="155" presetID="1" presetClass="entr" presetSubtype="0" fill="hold" nodeType="withEffect">
                                  <p:stCondLst>
                                    <p:cond delay="0"/>
                                  </p:stCondLst>
                                  <p:childTnLst>
                                    <p:set>
                                      <p:cBhvr>
                                        <p:cTn id="156" dur="1" fill="hold">
                                          <p:stCondLst>
                                            <p:cond delay="0"/>
                                          </p:stCondLst>
                                        </p:cTn>
                                        <p:tgtEl>
                                          <p:spTgt spid="448"/>
                                        </p:tgtEl>
                                        <p:attrNameLst>
                                          <p:attrName>style.visibility</p:attrName>
                                        </p:attrNameLst>
                                      </p:cBhvr>
                                      <p:to>
                                        <p:strVal val="visible"/>
                                      </p:to>
                                    </p:set>
                                  </p:childTnLst>
                                </p:cTn>
                              </p:par>
                              <p:par>
                                <p:cTn id="157" presetID="1" presetClass="entr" presetSubtype="0" fill="hold" nodeType="withEffect">
                                  <p:stCondLst>
                                    <p:cond delay="0"/>
                                  </p:stCondLst>
                                  <p:childTnLst>
                                    <p:set>
                                      <p:cBhvr>
                                        <p:cTn id="158" dur="1" fill="hold">
                                          <p:stCondLst>
                                            <p:cond delay="0"/>
                                          </p:stCondLst>
                                        </p:cTn>
                                        <p:tgtEl>
                                          <p:spTgt spid="449"/>
                                        </p:tgtEl>
                                        <p:attrNameLst>
                                          <p:attrName>style.visibility</p:attrName>
                                        </p:attrNameLst>
                                      </p:cBhvr>
                                      <p:to>
                                        <p:strVal val="visible"/>
                                      </p:to>
                                    </p:set>
                                  </p:childTnLst>
                                </p:cTn>
                              </p:par>
                              <p:par>
                                <p:cTn id="159" presetID="1" presetClass="entr" presetSubtype="0" fill="hold" nodeType="withEffect">
                                  <p:stCondLst>
                                    <p:cond delay="0"/>
                                  </p:stCondLst>
                                  <p:childTnLst>
                                    <p:set>
                                      <p:cBhvr>
                                        <p:cTn id="160" dur="1" fill="hold">
                                          <p:stCondLst>
                                            <p:cond delay="0"/>
                                          </p:stCondLst>
                                        </p:cTn>
                                        <p:tgtEl>
                                          <p:spTgt spid="450"/>
                                        </p:tgtEl>
                                        <p:attrNameLst>
                                          <p:attrName>style.visibility</p:attrName>
                                        </p:attrNameLst>
                                      </p:cBhvr>
                                      <p:to>
                                        <p:strVal val="visible"/>
                                      </p:to>
                                    </p:set>
                                  </p:childTnLst>
                                </p:cTn>
                              </p:par>
                              <p:par>
                                <p:cTn id="161" presetID="1" presetClass="entr" presetSubtype="0" fill="hold" nodeType="withEffect">
                                  <p:stCondLst>
                                    <p:cond delay="0"/>
                                  </p:stCondLst>
                                  <p:childTnLst>
                                    <p:set>
                                      <p:cBhvr>
                                        <p:cTn id="162" dur="1" fill="hold">
                                          <p:stCondLst>
                                            <p:cond delay="0"/>
                                          </p:stCondLst>
                                        </p:cTn>
                                        <p:tgtEl>
                                          <p:spTgt spid="451"/>
                                        </p:tgtEl>
                                        <p:attrNameLst>
                                          <p:attrName>style.visibility</p:attrName>
                                        </p:attrNameLst>
                                      </p:cBhvr>
                                      <p:to>
                                        <p:strVal val="visible"/>
                                      </p:to>
                                    </p:set>
                                  </p:childTnLst>
                                </p:cTn>
                              </p:par>
                              <p:par>
                                <p:cTn id="163" presetID="1" presetClass="entr" presetSubtype="0" fill="hold" nodeType="withEffect">
                                  <p:stCondLst>
                                    <p:cond delay="0"/>
                                  </p:stCondLst>
                                  <p:childTnLst>
                                    <p:set>
                                      <p:cBhvr>
                                        <p:cTn id="164" dur="1" fill="hold">
                                          <p:stCondLst>
                                            <p:cond delay="0"/>
                                          </p:stCondLst>
                                        </p:cTn>
                                        <p:tgtEl>
                                          <p:spTgt spid="452"/>
                                        </p:tgtEl>
                                        <p:attrNameLst>
                                          <p:attrName>style.visibility</p:attrName>
                                        </p:attrNameLst>
                                      </p:cBhvr>
                                      <p:to>
                                        <p:strVal val="visible"/>
                                      </p:to>
                                    </p:set>
                                  </p:childTnLst>
                                </p:cTn>
                              </p:par>
                              <p:par>
                                <p:cTn id="165" presetID="1" presetClass="entr" presetSubtype="0" fill="hold" nodeType="withEffect">
                                  <p:stCondLst>
                                    <p:cond delay="0"/>
                                  </p:stCondLst>
                                  <p:childTnLst>
                                    <p:set>
                                      <p:cBhvr>
                                        <p:cTn id="166" dur="1" fill="hold">
                                          <p:stCondLst>
                                            <p:cond delay="0"/>
                                          </p:stCondLst>
                                        </p:cTn>
                                        <p:tgtEl>
                                          <p:spTgt spid="453"/>
                                        </p:tgtEl>
                                        <p:attrNameLst>
                                          <p:attrName>style.visibility</p:attrName>
                                        </p:attrNameLst>
                                      </p:cBhvr>
                                      <p:to>
                                        <p:strVal val="visible"/>
                                      </p:to>
                                    </p:set>
                                  </p:childTnLst>
                                </p:cTn>
                              </p:par>
                              <p:par>
                                <p:cTn id="167" presetID="1" presetClass="entr" presetSubtype="0" fill="hold" nodeType="withEffect">
                                  <p:stCondLst>
                                    <p:cond delay="0"/>
                                  </p:stCondLst>
                                  <p:childTnLst>
                                    <p:set>
                                      <p:cBhvr>
                                        <p:cTn id="168" dur="1" fill="hold">
                                          <p:stCondLst>
                                            <p:cond delay="0"/>
                                          </p:stCondLst>
                                        </p:cTn>
                                        <p:tgtEl>
                                          <p:spTgt spid="454"/>
                                        </p:tgtEl>
                                        <p:attrNameLst>
                                          <p:attrName>style.visibility</p:attrName>
                                        </p:attrNameLst>
                                      </p:cBhvr>
                                      <p:to>
                                        <p:strVal val="visible"/>
                                      </p:to>
                                    </p:set>
                                  </p:childTnLst>
                                </p:cTn>
                              </p:par>
                              <p:par>
                                <p:cTn id="169" presetID="1" presetClass="entr" presetSubtype="0" fill="hold" nodeType="withEffect">
                                  <p:stCondLst>
                                    <p:cond delay="0"/>
                                  </p:stCondLst>
                                  <p:childTnLst>
                                    <p:set>
                                      <p:cBhvr>
                                        <p:cTn id="170" dur="1" fill="hold">
                                          <p:stCondLst>
                                            <p:cond delay="0"/>
                                          </p:stCondLst>
                                        </p:cTn>
                                        <p:tgtEl>
                                          <p:spTgt spid="455"/>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456"/>
                                        </p:tgtEl>
                                        <p:attrNameLst>
                                          <p:attrName>style.visibility</p:attrName>
                                        </p:attrNameLst>
                                      </p:cBhvr>
                                      <p:to>
                                        <p:strVal val="visible"/>
                                      </p:to>
                                    </p:set>
                                  </p:childTnLst>
                                </p:cTn>
                              </p:par>
                              <p:par>
                                <p:cTn id="173" presetID="1" presetClass="entr" presetSubtype="0" fill="hold" nodeType="withEffect">
                                  <p:stCondLst>
                                    <p:cond delay="0"/>
                                  </p:stCondLst>
                                  <p:childTnLst>
                                    <p:set>
                                      <p:cBhvr>
                                        <p:cTn id="174" dur="1" fill="hold">
                                          <p:stCondLst>
                                            <p:cond delay="0"/>
                                          </p:stCondLst>
                                        </p:cTn>
                                        <p:tgtEl>
                                          <p:spTgt spid="457"/>
                                        </p:tgtEl>
                                        <p:attrNameLst>
                                          <p:attrName>style.visibility</p:attrName>
                                        </p:attrNameLst>
                                      </p:cBhvr>
                                      <p:to>
                                        <p:strVal val="visible"/>
                                      </p:to>
                                    </p:set>
                                  </p:childTnLst>
                                </p:cTn>
                              </p:par>
                              <p:par>
                                <p:cTn id="175" presetID="1" presetClass="entr" presetSubtype="0" fill="hold" nodeType="withEffect">
                                  <p:stCondLst>
                                    <p:cond delay="0"/>
                                  </p:stCondLst>
                                  <p:childTnLst>
                                    <p:set>
                                      <p:cBhvr>
                                        <p:cTn id="176" dur="1" fill="hold">
                                          <p:stCondLst>
                                            <p:cond delay="0"/>
                                          </p:stCondLst>
                                        </p:cTn>
                                        <p:tgtEl>
                                          <p:spTgt spid="458"/>
                                        </p:tgtEl>
                                        <p:attrNameLst>
                                          <p:attrName>style.visibility</p:attrName>
                                        </p:attrNameLst>
                                      </p:cBhvr>
                                      <p:to>
                                        <p:strVal val="visible"/>
                                      </p:to>
                                    </p:set>
                                  </p:childTnLst>
                                </p:cTn>
                              </p:par>
                              <p:par>
                                <p:cTn id="177" presetID="1" presetClass="entr" presetSubtype="0" fill="hold" nodeType="withEffect">
                                  <p:stCondLst>
                                    <p:cond delay="0"/>
                                  </p:stCondLst>
                                  <p:childTnLst>
                                    <p:set>
                                      <p:cBhvr>
                                        <p:cTn id="178" dur="1" fill="hold">
                                          <p:stCondLst>
                                            <p:cond delay="0"/>
                                          </p:stCondLst>
                                        </p:cTn>
                                        <p:tgtEl>
                                          <p:spTgt spid="459"/>
                                        </p:tgtEl>
                                        <p:attrNameLst>
                                          <p:attrName>style.visibility</p:attrName>
                                        </p:attrNameLst>
                                      </p:cBhvr>
                                      <p:to>
                                        <p:strVal val="visible"/>
                                      </p:to>
                                    </p:set>
                                  </p:childTnLst>
                                </p:cTn>
                              </p:par>
                              <p:par>
                                <p:cTn id="179" presetID="1" presetClass="entr" presetSubtype="0" fill="hold" nodeType="withEffect">
                                  <p:stCondLst>
                                    <p:cond delay="0"/>
                                  </p:stCondLst>
                                  <p:childTnLst>
                                    <p:set>
                                      <p:cBhvr>
                                        <p:cTn id="180" dur="1" fill="hold">
                                          <p:stCondLst>
                                            <p:cond delay="0"/>
                                          </p:stCondLst>
                                        </p:cTn>
                                        <p:tgtEl>
                                          <p:spTgt spid="460"/>
                                        </p:tgtEl>
                                        <p:attrNameLst>
                                          <p:attrName>style.visibility</p:attrName>
                                        </p:attrNameLst>
                                      </p:cBhvr>
                                      <p:to>
                                        <p:strVal val="visible"/>
                                      </p:to>
                                    </p:set>
                                  </p:childTnLst>
                                </p:cTn>
                              </p:par>
                              <p:par>
                                <p:cTn id="181" presetID="1" presetClass="entr" presetSubtype="0" fill="hold" nodeType="withEffect">
                                  <p:stCondLst>
                                    <p:cond delay="0"/>
                                  </p:stCondLst>
                                  <p:childTnLst>
                                    <p:set>
                                      <p:cBhvr>
                                        <p:cTn id="182" dur="1" fill="hold">
                                          <p:stCondLst>
                                            <p:cond delay="0"/>
                                          </p:stCondLst>
                                        </p:cTn>
                                        <p:tgtEl>
                                          <p:spTgt spid="461"/>
                                        </p:tgtEl>
                                        <p:attrNameLst>
                                          <p:attrName>style.visibility</p:attrName>
                                        </p:attrNameLst>
                                      </p:cBhvr>
                                      <p:to>
                                        <p:strVal val="visible"/>
                                      </p:to>
                                    </p:set>
                                  </p:childTnLst>
                                </p:cTn>
                              </p:par>
                              <p:par>
                                <p:cTn id="183" presetID="1" presetClass="entr" presetSubtype="0" fill="hold" nodeType="withEffect">
                                  <p:stCondLst>
                                    <p:cond delay="0"/>
                                  </p:stCondLst>
                                  <p:childTnLst>
                                    <p:set>
                                      <p:cBhvr>
                                        <p:cTn id="184" dur="1" fill="hold">
                                          <p:stCondLst>
                                            <p:cond delay="0"/>
                                          </p:stCondLst>
                                        </p:cTn>
                                        <p:tgtEl>
                                          <p:spTgt spid="462"/>
                                        </p:tgtEl>
                                        <p:attrNameLst>
                                          <p:attrName>style.visibility</p:attrName>
                                        </p:attrNameLst>
                                      </p:cBhvr>
                                      <p:to>
                                        <p:strVal val="visible"/>
                                      </p:to>
                                    </p:set>
                                  </p:childTnLst>
                                </p:cTn>
                              </p:par>
                              <p:par>
                                <p:cTn id="185" presetID="1" presetClass="entr" presetSubtype="0" fill="hold" nodeType="withEffect">
                                  <p:stCondLst>
                                    <p:cond delay="0"/>
                                  </p:stCondLst>
                                  <p:childTnLst>
                                    <p:set>
                                      <p:cBhvr>
                                        <p:cTn id="186" dur="1" fill="hold">
                                          <p:stCondLst>
                                            <p:cond delay="0"/>
                                          </p:stCondLst>
                                        </p:cTn>
                                        <p:tgtEl>
                                          <p:spTgt spid="463"/>
                                        </p:tgtEl>
                                        <p:attrNameLst>
                                          <p:attrName>style.visibility</p:attrName>
                                        </p:attrNameLst>
                                      </p:cBhvr>
                                      <p:to>
                                        <p:strVal val="visible"/>
                                      </p:to>
                                    </p:set>
                                  </p:childTnLst>
                                </p:cTn>
                              </p:par>
                              <p:par>
                                <p:cTn id="187" presetID="1" presetClass="entr" presetSubtype="0" fill="hold" nodeType="withEffect">
                                  <p:stCondLst>
                                    <p:cond delay="0"/>
                                  </p:stCondLst>
                                  <p:childTnLst>
                                    <p:set>
                                      <p:cBhvr>
                                        <p:cTn id="188" dur="1" fill="hold">
                                          <p:stCondLst>
                                            <p:cond delay="0"/>
                                          </p:stCondLst>
                                        </p:cTn>
                                        <p:tgtEl>
                                          <p:spTgt spid="465"/>
                                        </p:tgtEl>
                                        <p:attrNameLst>
                                          <p:attrName>style.visibility</p:attrName>
                                        </p:attrNameLst>
                                      </p:cBhvr>
                                      <p:to>
                                        <p:strVal val="visible"/>
                                      </p:to>
                                    </p:set>
                                  </p:childTnLst>
                                </p:cTn>
                              </p:par>
                              <p:par>
                                <p:cTn id="189" presetID="1" presetClass="entr" presetSubtype="0" fill="hold" nodeType="withEffect">
                                  <p:stCondLst>
                                    <p:cond delay="0"/>
                                  </p:stCondLst>
                                  <p:childTnLst>
                                    <p:set>
                                      <p:cBhvr>
                                        <p:cTn id="190" dur="1" fill="hold">
                                          <p:stCondLst>
                                            <p:cond delay="0"/>
                                          </p:stCondLst>
                                        </p:cTn>
                                        <p:tgtEl>
                                          <p:spTgt spid="466"/>
                                        </p:tgtEl>
                                        <p:attrNameLst>
                                          <p:attrName>style.visibility</p:attrName>
                                        </p:attrNameLst>
                                      </p:cBhvr>
                                      <p:to>
                                        <p:strVal val="visible"/>
                                      </p:to>
                                    </p:set>
                                  </p:childTnLst>
                                </p:cTn>
                              </p:par>
                              <p:par>
                                <p:cTn id="191" presetID="1" presetClass="entr" presetSubtype="0" fill="hold" nodeType="withEffect">
                                  <p:stCondLst>
                                    <p:cond delay="0"/>
                                  </p:stCondLst>
                                  <p:childTnLst>
                                    <p:set>
                                      <p:cBhvr>
                                        <p:cTn id="192" dur="1" fill="hold">
                                          <p:stCondLst>
                                            <p:cond delay="0"/>
                                          </p:stCondLst>
                                        </p:cTn>
                                        <p:tgtEl>
                                          <p:spTgt spid="467"/>
                                        </p:tgtEl>
                                        <p:attrNameLst>
                                          <p:attrName>style.visibility</p:attrName>
                                        </p:attrNameLst>
                                      </p:cBhvr>
                                      <p:to>
                                        <p:strVal val="visible"/>
                                      </p:to>
                                    </p:set>
                                  </p:childTnLst>
                                </p:cTn>
                              </p:par>
                              <p:par>
                                <p:cTn id="193" presetID="1" presetClass="entr" presetSubtype="0" fill="hold" nodeType="withEffect">
                                  <p:stCondLst>
                                    <p:cond delay="0"/>
                                  </p:stCondLst>
                                  <p:childTnLst>
                                    <p:set>
                                      <p:cBhvr>
                                        <p:cTn id="194" dur="1" fill="hold">
                                          <p:stCondLst>
                                            <p:cond delay="0"/>
                                          </p:stCondLst>
                                        </p:cTn>
                                        <p:tgtEl>
                                          <p:spTgt spid="468"/>
                                        </p:tgtEl>
                                        <p:attrNameLst>
                                          <p:attrName>style.visibility</p:attrName>
                                        </p:attrNameLst>
                                      </p:cBhvr>
                                      <p:to>
                                        <p:strVal val="visible"/>
                                      </p:to>
                                    </p:set>
                                  </p:childTnLst>
                                </p:cTn>
                              </p:par>
                              <p:par>
                                <p:cTn id="195" presetID="1" presetClass="entr" presetSubtype="0" fill="hold" grpId="0" nodeType="withEffect">
                                  <p:stCondLst>
                                    <p:cond delay="0"/>
                                  </p:stCondLst>
                                  <p:childTnLst>
                                    <p:set>
                                      <p:cBhvr>
                                        <p:cTn id="196" dur="1" fill="hold">
                                          <p:stCondLst>
                                            <p:cond delay="0"/>
                                          </p:stCondLst>
                                        </p:cTn>
                                        <p:tgtEl>
                                          <p:spTgt spid="469"/>
                                        </p:tgtEl>
                                        <p:attrNameLst>
                                          <p:attrName>style.visibility</p:attrName>
                                        </p:attrNameLst>
                                      </p:cBhvr>
                                      <p:to>
                                        <p:strVal val="visible"/>
                                      </p:to>
                                    </p:set>
                                  </p:childTnLst>
                                </p:cTn>
                              </p:par>
                              <p:par>
                                <p:cTn id="197" presetID="1" presetClass="entr" presetSubtype="0" fill="hold" nodeType="withEffect">
                                  <p:stCondLst>
                                    <p:cond delay="0"/>
                                  </p:stCondLst>
                                  <p:childTnLst>
                                    <p:set>
                                      <p:cBhvr>
                                        <p:cTn id="198" dur="1" fill="hold">
                                          <p:stCondLst>
                                            <p:cond delay="0"/>
                                          </p:stCondLst>
                                        </p:cTn>
                                        <p:tgtEl>
                                          <p:spTgt spid="470"/>
                                        </p:tgtEl>
                                        <p:attrNameLst>
                                          <p:attrName>style.visibility</p:attrName>
                                        </p:attrNameLst>
                                      </p:cBhvr>
                                      <p:to>
                                        <p:strVal val="visible"/>
                                      </p:to>
                                    </p:set>
                                  </p:childTnLst>
                                </p:cTn>
                              </p:par>
                              <p:par>
                                <p:cTn id="199" presetID="1" presetClass="entr" presetSubtype="0" fill="hold" grpId="0" nodeType="withEffect">
                                  <p:stCondLst>
                                    <p:cond delay="0"/>
                                  </p:stCondLst>
                                  <p:childTnLst>
                                    <p:set>
                                      <p:cBhvr>
                                        <p:cTn id="200" dur="1" fill="hold">
                                          <p:stCondLst>
                                            <p:cond delay="0"/>
                                          </p:stCondLst>
                                        </p:cTn>
                                        <p:tgtEl>
                                          <p:spTgt spid="471"/>
                                        </p:tgtEl>
                                        <p:attrNameLst>
                                          <p:attrName>style.visibility</p:attrName>
                                        </p:attrNameLst>
                                      </p:cBhvr>
                                      <p:to>
                                        <p:strVal val="visible"/>
                                      </p:to>
                                    </p:set>
                                  </p:childTnLst>
                                </p:cTn>
                              </p:par>
                              <p:par>
                                <p:cTn id="201" presetID="1" presetClass="entr" presetSubtype="0" fill="hold" nodeType="withEffect">
                                  <p:stCondLst>
                                    <p:cond delay="0"/>
                                  </p:stCondLst>
                                  <p:childTnLst>
                                    <p:set>
                                      <p:cBhvr>
                                        <p:cTn id="202" dur="1" fill="hold">
                                          <p:stCondLst>
                                            <p:cond delay="0"/>
                                          </p:stCondLst>
                                        </p:cTn>
                                        <p:tgtEl>
                                          <p:spTgt spid="472"/>
                                        </p:tgtEl>
                                        <p:attrNameLst>
                                          <p:attrName>style.visibility</p:attrName>
                                        </p:attrNameLst>
                                      </p:cBhvr>
                                      <p:to>
                                        <p:strVal val="visible"/>
                                      </p:to>
                                    </p:set>
                                  </p:childTnLst>
                                </p:cTn>
                              </p:par>
                              <p:par>
                                <p:cTn id="203" presetID="1" presetClass="entr" presetSubtype="0" fill="hold" grpId="0" nodeType="withEffect">
                                  <p:stCondLst>
                                    <p:cond delay="0"/>
                                  </p:stCondLst>
                                  <p:childTnLst>
                                    <p:set>
                                      <p:cBhvr>
                                        <p:cTn id="204" dur="1" fill="hold">
                                          <p:stCondLst>
                                            <p:cond delay="0"/>
                                          </p:stCondLst>
                                        </p:cTn>
                                        <p:tgtEl>
                                          <p:spTgt spid="473"/>
                                        </p:tgtEl>
                                        <p:attrNameLst>
                                          <p:attrName>style.visibility</p:attrName>
                                        </p:attrNameLst>
                                      </p:cBhvr>
                                      <p:to>
                                        <p:strVal val="visible"/>
                                      </p:to>
                                    </p:set>
                                  </p:childTnLst>
                                </p:cTn>
                              </p:par>
                              <p:par>
                                <p:cTn id="205" presetID="1" presetClass="entr" presetSubtype="0" fill="hold" nodeType="withEffect">
                                  <p:stCondLst>
                                    <p:cond delay="0"/>
                                  </p:stCondLst>
                                  <p:childTnLst>
                                    <p:set>
                                      <p:cBhvr>
                                        <p:cTn id="206" dur="1" fill="hold">
                                          <p:stCondLst>
                                            <p:cond delay="0"/>
                                          </p:stCondLst>
                                        </p:cTn>
                                        <p:tgtEl>
                                          <p:spTgt spid="474"/>
                                        </p:tgtEl>
                                        <p:attrNameLst>
                                          <p:attrName>style.visibility</p:attrName>
                                        </p:attrNameLst>
                                      </p:cBhvr>
                                      <p:to>
                                        <p:strVal val="visible"/>
                                      </p:to>
                                    </p:set>
                                  </p:childTnLst>
                                </p:cTn>
                              </p:par>
                              <p:par>
                                <p:cTn id="207" presetID="1" presetClass="entr" presetSubtype="0" fill="hold" grpId="0" nodeType="withEffect">
                                  <p:stCondLst>
                                    <p:cond delay="0"/>
                                  </p:stCondLst>
                                  <p:childTnLst>
                                    <p:set>
                                      <p:cBhvr>
                                        <p:cTn id="208" dur="1" fill="hold">
                                          <p:stCondLst>
                                            <p:cond delay="0"/>
                                          </p:stCondLst>
                                        </p:cTn>
                                        <p:tgtEl>
                                          <p:spTgt spid="475"/>
                                        </p:tgtEl>
                                        <p:attrNameLst>
                                          <p:attrName>style.visibility</p:attrName>
                                        </p:attrNameLst>
                                      </p:cBhvr>
                                      <p:to>
                                        <p:strVal val="visible"/>
                                      </p:to>
                                    </p:set>
                                  </p:childTnLst>
                                </p:cTn>
                              </p:par>
                              <p:par>
                                <p:cTn id="209" presetID="1" presetClass="entr" presetSubtype="0" fill="hold" nodeType="withEffect">
                                  <p:stCondLst>
                                    <p:cond delay="0"/>
                                  </p:stCondLst>
                                  <p:childTnLst>
                                    <p:set>
                                      <p:cBhvr>
                                        <p:cTn id="210" dur="1" fill="hold">
                                          <p:stCondLst>
                                            <p:cond delay="0"/>
                                          </p:stCondLst>
                                        </p:cTn>
                                        <p:tgtEl>
                                          <p:spTgt spid="476"/>
                                        </p:tgtEl>
                                        <p:attrNameLst>
                                          <p:attrName>style.visibility</p:attrName>
                                        </p:attrNameLst>
                                      </p:cBhvr>
                                      <p:to>
                                        <p:strVal val="visible"/>
                                      </p:to>
                                    </p:set>
                                  </p:childTnLst>
                                </p:cTn>
                              </p:par>
                              <p:par>
                                <p:cTn id="211" presetID="1" presetClass="entr" presetSubtype="0" fill="hold" nodeType="withEffect">
                                  <p:stCondLst>
                                    <p:cond delay="0"/>
                                  </p:stCondLst>
                                  <p:childTnLst>
                                    <p:set>
                                      <p:cBhvr>
                                        <p:cTn id="212" dur="1" fill="hold">
                                          <p:stCondLst>
                                            <p:cond delay="0"/>
                                          </p:stCondLst>
                                        </p:cTn>
                                        <p:tgtEl>
                                          <p:spTgt spid="477"/>
                                        </p:tgtEl>
                                        <p:attrNameLst>
                                          <p:attrName>style.visibility</p:attrName>
                                        </p:attrNameLst>
                                      </p:cBhvr>
                                      <p:to>
                                        <p:strVal val="visible"/>
                                      </p:to>
                                    </p:set>
                                  </p:childTnLst>
                                </p:cTn>
                              </p:par>
                              <p:par>
                                <p:cTn id="213" presetID="1" presetClass="entr" presetSubtype="0" fill="hold" nodeType="withEffect">
                                  <p:stCondLst>
                                    <p:cond delay="0"/>
                                  </p:stCondLst>
                                  <p:childTnLst>
                                    <p:set>
                                      <p:cBhvr>
                                        <p:cTn id="214" dur="1" fill="hold">
                                          <p:stCondLst>
                                            <p:cond delay="0"/>
                                          </p:stCondLst>
                                        </p:cTn>
                                        <p:tgtEl>
                                          <p:spTgt spid="478"/>
                                        </p:tgtEl>
                                        <p:attrNameLst>
                                          <p:attrName>style.visibility</p:attrName>
                                        </p:attrNameLst>
                                      </p:cBhvr>
                                      <p:to>
                                        <p:strVal val="visible"/>
                                      </p:to>
                                    </p:set>
                                  </p:childTnLst>
                                </p:cTn>
                              </p:par>
                              <p:par>
                                <p:cTn id="215" presetID="1" presetClass="entr" presetSubtype="0" fill="hold" nodeType="withEffect">
                                  <p:stCondLst>
                                    <p:cond delay="0"/>
                                  </p:stCondLst>
                                  <p:childTnLst>
                                    <p:set>
                                      <p:cBhvr>
                                        <p:cTn id="216" dur="1" fill="hold">
                                          <p:stCondLst>
                                            <p:cond delay="0"/>
                                          </p:stCondLst>
                                        </p:cTn>
                                        <p:tgtEl>
                                          <p:spTgt spid="479"/>
                                        </p:tgtEl>
                                        <p:attrNameLst>
                                          <p:attrName>style.visibility</p:attrName>
                                        </p:attrNameLst>
                                      </p:cBhvr>
                                      <p:to>
                                        <p:strVal val="visible"/>
                                      </p:to>
                                    </p:set>
                                  </p:childTnLst>
                                </p:cTn>
                              </p:par>
                              <p:par>
                                <p:cTn id="217" presetID="1" presetClass="entr" presetSubtype="0" fill="hold" nodeType="withEffect">
                                  <p:stCondLst>
                                    <p:cond delay="0"/>
                                  </p:stCondLst>
                                  <p:childTnLst>
                                    <p:set>
                                      <p:cBhvr>
                                        <p:cTn id="218" dur="1" fill="hold">
                                          <p:stCondLst>
                                            <p:cond delay="0"/>
                                          </p:stCondLst>
                                        </p:cTn>
                                        <p:tgtEl>
                                          <p:spTgt spid="480"/>
                                        </p:tgtEl>
                                        <p:attrNameLst>
                                          <p:attrName>style.visibility</p:attrName>
                                        </p:attrNameLst>
                                      </p:cBhvr>
                                      <p:to>
                                        <p:strVal val="visible"/>
                                      </p:to>
                                    </p:set>
                                  </p:childTnLst>
                                </p:cTn>
                              </p:par>
                              <p:par>
                                <p:cTn id="219" presetID="1" presetClass="entr" presetSubtype="0" fill="hold" nodeType="withEffect">
                                  <p:stCondLst>
                                    <p:cond delay="0"/>
                                  </p:stCondLst>
                                  <p:childTnLst>
                                    <p:set>
                                      <p:cBhvr>
                                        <p:cTn id="220" dur="1" fill="hold">
                                          <p:stCondLst>
                                            <p:cond delay="0"/>
                                          </p:stCondLst>
                                        </p:cTn>
                                        <p:tgtEl>
                                          <p:spTgt spid="481"/>
                                        </p:tgtEl>
                                        <p:attrNameLst>
                                          <p:attrName>style.visibility</p:attrName>
                                        </p:attrNameLst>
                                      </p:cBhvr>
                                      <p:to>
                                        <p:strVal val="visible"/>
                                      </p:to>
                                    </p:set>
                                  </p:childTnLst>
                                </p:cTn>
                              </p:par>
                              <p:par>
                                <p:cTn id="221" presetID="1" presetClass="entr" presetSubtype="0" fill="hold" nodeType="withEffect">
                                  <p:stCondLst>
                                    <p:cond delay="0"/>
                                  </p:stCondLst>
                                  <p:childTnLst>
                                    <p:set>
                                      <p:cBhvr>
                                        <p:cTn id="222" dur="1" fill="hold">
                                          <p:stCondLst>
                                            <p:cond delay="0"/>
                                          </p:stCondLst>
                                        </p:cTn>
                                        <p:tgtEl>
                                          <p:spTgt spid="486"/>
                                        </p:tgtEl>
                                        <p:attrNameLst>
                                          <p:attrName>style.visibility</p:attrName>
                                        </p:attrNameLst>
                                      </p:cBhvr>
                                      <p:to>
                                        <p:strVal val="visible"/>
                                      </p:to>
                                    </p:set>
                                  </p:childTnLst>
                                </p:cTn>
                              </p:par>
                              <p:par>
                                <p:cTn id="223" presetID="1" presetClass="entr" presetSubtype="0" fill="hold" nodeType="withEffect">
                                  <p:stCondLst>
                                    <p:cond delay="0"/>
                                  </p:stCondLst>
                                  <p:childTnLst>
                                    <p:set>
                                      <p:cBhvr>
                                        <p:cTn id="224" dur="1" fill="hold">
                                          <p:stCondLst>
                                            <p:cond delay="0"/>
                                          </p:stCondLst>
                                        </p:cTn>
                                        <p:tgtEl>
                                          <p:spTgt spid="487"/>
                                        </p:tgtEl>
                                        <p:attrNameLst>
                                          <p:attrName>style.visibility</p:attrName>
                                        </p:attrNameLst>
                                      </p:cBhvr>
                                      <p:to>
                                        <p:strVal val="visible"/>
                                      </p:to>
                                    </p:set>
                                  </p:childTnLst>
                                </p:cTn>
                              </p:par>
                              <p:par>
                                <p:cTn id="225" presetID="1" presetClass="entr" presetSubtype="0" fill="hold" grpId="0" nodeType="withEffect">
                                  <p:stCondLst>
                                    <p:cond delay="0"/>
                                  </p:stCondLst>
                                  <p:childTnLst>
                                    <p:set>
                                      <p:cBhvr>
                                        <p:cTn id="226" dur="1" fill="hold">
                                          <p:stCondLst>
                                            <p:cond delay="0"/>
                                          </p:stCondLst>
                                        </p:cTn>
                                        <p:tgtEl>
                                          <p:spTgt spid="240"/>
                                        </p:tgtEl>
                                        <p:attrNameLst>
                                          <p:attrName>style.visibility</p:attrName>
                                        </p:attrNameLst>
                                      </p:cBhvr>
                                      <p:to>
                                        <p:strVal val="visible"/>
                                      </p:to>
                                    </p:set>
                                  </p:childTnLst>
                                </p:cTn>
                              </p:par>
                              <p:par>
                                <p:cTn id="227" presetID="1" presetClass="entr" presetSubtype="0" fill="hold" grpId="0" nodeType="withEffect">
                                  <p:stCondLst>
                                    <p:cond delay="0"/>
                                  </p:stCondLst>
                                  <p:childTnLst>
                                    <p:set>
                                      <p:cBhvr>
                                        <p:cTn id="228" dur="1" fill="hold">
                                          <p:stCondLst>
                                            <p:cond delay="0"/>
                                          </p:stCondLst>
                                        </p:cTn>
                                        <p:tgtEl>
                                          <p:spTgt spid="241"/>
                                        </p:tgtEl>
                                        <p:attrNameLst>
                                          <p:attrName>style.visibility</p:attrName>
                                        </p:attrNameLst>
                                      </p:cBhvr>
                                      <p:to>
                                        <p:strVal val="visible"/>
                                      </p:to>
                                    </p:set>
                                  </p:childTnLst>
                                </p:cTn>
                              </p:par>
                              <p:par>
                                <p:cTn id="229" presetID="1" presetClass="entr" presetSubtype="0" fill="hold" grpId="0" nodeType="withEffect">
                                  <p:stCondLst>
                                    <p:cond delay="0"/>
                                  </p:stCondLst>
                                  <p:childTnLst>
                                    <p:set>
                                      <p:cBhvr>
                                        <p:cTn id="230" dur="1" fill="hold">
                                          <p:stCondLst>
                                            <p:cond delay="0"/>
                                          </p:stCondLst>
                                        </p:cTn>
                                        <p:tgtEl>
                                          <p:spTgt spid="244"/>
                                        </p:tgtEl>
                                        <p:attrNameLst>
                                          <p:attrName>style.visibility</p:attrName>
                                        </p:attrNameLst>
                                      </p:cBhvr>
                                      <p:to>
                                        <p:strVal val="visible"/>
                                      </p:to>
                                    </p:set>
                                  </p:childTnLst>
                                </p:cTn>
                              </p:par>
                              <p:par>
                                <p:cTn id="231" presetID="1" presetClass="entr" presetSubtype="0" fill="hold" nodeType="withEffect">
                                  <p:stCondLst>
                                    <p:cond delay="0"/>
                                  </p:stCondLst>
                                  <p:childTnLst>
                                    <p:set>
                                      <p:cBhvr>
                                        <p:cTn id="232" dur="1" fill="hold">
                                          <p:stCondLst>
                                            <p:cond delay="0"/>
                                          </p:stCondLst>
                                        </p:cTn>
                                        <p:tgtEl>
                                          <p:spTgt spid="246"/>
                                        </p:tgtEl>
                                        <p:attrNameLst>
                                          <p:attrName>style.visibility</p:attrName>
                                        </p:attrNameLst>
                                      </p:cBhvr>
                                      <p:to>
                                        <p:strVal val="visible"/>
                                      </p:to>
                                    </p:set>
                                  </p:childTnLst>
                                </p:cTn>
                              </p:par>
                              <p:par>
                                <p:cTn id="233" presetID="1" presetClass="entr" presetSubtype="0" fill="hold" grpId="0" nodeType="withEffect">
                                  <p:stCondLst>
                                    <p:cond delay="0"/>
                                  </p:stCondLst>
                                  <p:childTnLst>
                                    <p:set>
                                      <p:cBhvr>
                                        <p:cTn id="234" dur="1" fill="hold">
                                          <p:stCondLst>
                                            <p:cond delay="0"/>
                                          </p:stCondLst>
                                        </p:cTn>
                                        <p:tgtEl>
                                          <p:spTgt spid="247"/>
                                        </p:tgtEl>
                                        <p:attrNameLst>
                                          <p:attrName>style.visibility</p:attrName>
                                        </p:attrNameLst>
                                      </p:cBhvr>
                                      <p:to>
                                        <p:strVal val="visible"/>
                                      </p:to>
                                    </p:set>
                                  </p:childTnLst>
                                </p:cTn>
                              </p:par>
                              <p:par>
                                <p:cTn id="235" presetID="1" presetClass="entr" presetSubtype="0" fill="hold" grpId="0" nodeType="withEffect">
                                  <p:stCondLst>
                                    <p:cond delay="0"/>
                                  </p:stCondLst>
                                  <p:childTnLst>
                                    <p:set>
                                      <p:cBhvr>
                                        <p:cTn id="236" dur="1" fill="hold">
                                          <p:stCondLst>
                                            <p:cond delay="0"/>
                                          </p:stCondLst>
                                        </p:cTn>
                                        <p:tgtEl>
                                          <p:spTgt spid="495"/>
                                        </p:tgtEl>
                                        <p:attrNameLst>
                                          <p:attrName>style.visibility</p:attrName>
                                        </p:attrNameLst>
                                      </p:cBhvr>
                                      <p:to>
                                        <p:strVal val="visible"/>
                                      </p:to>
                                    </p:set>
                                  </p:childTnLst>
                                </p:cTn>
                              </p:par>
                              <p:par>
                                <p:cTn id="237" presetID="1" presetClass="entr" presetSubtype="0" fill="hold" grpId="0" nodeType="withEffect">
                                  <p:stCondLst>
                                    <p:cond delay="0"/>
                                  </p:stCondLst>
                                  <p:childTnLst>
                                    <p:set>
                                      <p:cBhvr>
                                        <p:cTn id="238" dur="1" fill="hold">
                                          <p:stCondLst>
                                            <p:cond delay="0"/>
                                          </p:stCondLst>
                                        </p:cTn>
                                        <p:tgtEl>
                                          <p:spTgt spid="496"/>
                                        </p:tgtEl>
                                        <p:attrNameLst>
                                          <p:attrName>style.visibility</p:attrName>
                                        </p:attrNameLst>
                                      </p:cBhvr>
                                      <p:to>
                                        <p:strVal val="visible"/>
                                      </p:to>
                                    </p:set>
                                  </p:childTnLst>
                                </p:cTn>
                              </p:par>
                              <p:par>
                                <p:cTn id="239" presetID="1" presetClass="entr" presetSubtype="0" fill="hold" nodeType="withEffect">
                                  <p:stCondLst>
                                    <p:cond delay="0"/>
                                  </p:stCondLst>
                                  <p:childTnLst>
                                    <p:set>
                                      <p:cBhvr>
                                        <p:cTn id="240" dur="1" fill="hold">
                                          <p:stCondLst>
                                            <p:cond delay="0"/>
                                          </p:stCondLst>
                                        </p:cTn>
                                        <p:tgtEl>
                                          <p:spTgt spid="497"/>
                                        </p:tgtEl>
                                        <p:attrNameLst>
                                          <p:attrName>style.visibility</p:attrName>
                                        </p:attrNameLst>
                                      </p:cBhvr>
                                      <p:to>
                                        <p:strVal val="visible"/>
                                      </p:to>
                                    </p:set>
                                  </p:childTnLst>
                                </p:cTn>
                              </p:par>
                              <p:par>
                                <p:cTn id="241" presetID="1" presetClass="entr" presetSubtype="0" fill="hold" nodeType="withEffect">
                                  <p:stCondLst>
                                    <p:cond delay="0"/>
                                  </p:stCondLst>
                                  <p:childTnLst>
                                    <p:set>
                                      <p:cBhvr>
                                        <p:cTn id="242" dur="1" fill="hold">
                                          <p:stCondLst>
                                            <p:cond delay="0"/>
                                          </p:stCondLst>
                                        </p:cTn>
                                        <p:tgtEl>
                                          <p:spTgt spid="499"/>
                                        </p:tgtEl>
                                        <p:attrNameLst>
                                          <p:attrName>style.visibility</p:attrName>
                                        </p:attrNameLst>
                                      </p:cBhvr>
                                      <p:to>
                                        <p:strVal val="visible"/>
                                      </p:to>
                                    </p:set>
                                  </p:childTnLst>
                                </p:cTn>
                              </p:par>
                              <p:par>
                                <p:cTn id="243" presetID="1" presetClass="entr" presetSubtype="0" fill="hold" grpId="0" nodeType="withEffect">
                                  <p:stCondLst>
                                    <p:cond delay="0"/>
                                  </p:stCondLst>
                                  <p:childTnLst>
                                    <p:set>
                                      <p:cBhvr>
                                        <p:cTn id="244" dur="1" fill="hold">
                                          <p:stCondLst>
                                            <p:cond delay="0"/>
                                          </p:stCondLst>
                                        </p:cTn>
                                        <p:tgtEl>
                                          <p:spTgt spid="500"/>
                                        </p:tgtEl>
                                        <p:attrNameLst>
                                          <p:attrName>style.visibility</p:attrName>
                                        </p:attrNameLst>
                                      </p:cBhvr>
                                      <p:to>
                                        <p:strVal val="visible"/>
                                      </p:to>
                                    </p:set>
                                  </p:childTnLst>
                                </p:cTn>
                              </p:par>
                              <p:par>
                                <p:cTn id="245" presetID="1" presetClass="entr" presetSubtype="0" fill="hold" grpId="0" nodeType="withEffect">
                                  <p:stCondLst>
                                    <p:cond delay="0"/>
                                  </p:stCondLst>
                                  <p:childTnLst>
                                    <p:set>
                                      <p:cBhvr>
                                        <p:cTn id="246" dur="1" fill="hold">
                                          <p:stCondLst>
                                            <p:cond delay="0"/>
                                          </p:stCondLst>
                                        </p:cTn>
                                        <p:tgtEl>
                                          <p:spTgt spid="4"/>
                                        </p:tgtEl>
                                        <p:attrNameLst>
                                          <p:attrName>style.visibility</p:attrName>
                                        </p:attrNameLst>
                                      </p:cBhvr>
                                      <p:to>
                                        <p:strVal val="visible"/>
                                      </p:to>
                                    </p:set>
                                  </p:childTnLst>
                                </p:cTn>
                              </p:par>
                              <p:par>
                                <p:cTn id="247" presetID="1" presetClass="entr" presetSubtype="0" fill="hold" grpId="0" nodeType="withEffect">
                                  <p:stCondLst>
                                    <p:cond delay="0"/>
                                  </p:stCondLst>
                                  <p:childTnLst>
                                    <p:set>
                                      <p:cBhvr>
                                        <p:cTn id="248" dur="1" fill="hold">
                                          <p:stCondLst>
                                            <p:cond delay="0"/>
                                          </p:stCondLst>
                                        </p:cTn>
                                        <p:tgtEl>
                                          <p:spTgt spid="7"/>
                                        </p:tgtEl>
                                        <p:attrNameLst>
                                          <p:attrName>style.visibility</p:attrName>
                                        </p:attrNameLst>
                                      </p:cBhvr>
                                      <p:to>
                                        <p:strVal val="visible"/>
                                      </p:to>
                                    </p:set>
                                  </p:childTnLst>
                                </p:cTn>
                              </p:par>
                              <p:par>
                                <p:cTn id="249" presetID="1" presetClass="entr" presetSubtype="0" fill="hold" grpId="0" nodeType="withEffect">
                                  <p:stCondLst>
                                    <p:cond delay="0"/>
                                  </p:stCondLst>
                                  <p:childTnLst>
                                    <p:set>
                                      <p:cBhvr>
                                        <p:cTn id="250" dur="1" fill="hold">
                                          <p:stCondLst>
                                            <p:cond delay="0"/>
                                          </p:stCondLst>
                                        </p:cTn>
                                        <p:tgtEl>
                                          <p:spTgt spid="8"/>
                                        </p:tgtEl>
                                        <p:attrNameLst>
                                          <p:attrName>style.visibility</p:attrName>
                                        </p:attrNameLst>
                                      </p:cBhvr>
                                      <p:to>
                                        <p:strVal val="visible"/>
                                      </p:to>
                                    </p:set>
                                  </p:childTnLst>
                                </p:cTn>
                              </p:par>
                              <p:par>
                                <p:cTn id="251" presetID="1" presetClass="entr" presetSubtype="0" fill="hold" grpId="0" nodeType="withEffect">
                                  <p:stCondLst>
                                    <p:cond delay="0"/>
                                  </p:stCondLst>
                                  <p:childTnLst>
                                    <p:set>
                                      <p:cBhvr>
                                        <p:cTn id="252" dur="1" fill="hold">
                                          <p:stCondLst>
                                            <p:cond delay="0"/>
                                          </p:stCondLst>
                                        </p:cTn>
                                        <p:tgtEl>
                                          <p:spTgt spid="484"/>
                                        </p:tgtEl>
                                        <p:attrNameLst>
                                          <p:attrName>style.visibility</p:attrName>
                                        </p:attrNameLst>
                                      </p:cBhvr>
                                      <p:to>
                                        <p:strVal val="visible"/>
                                      </p:to>
                                    </p:set>
                                  </p:childTnLst>
                                </p:cTn>
                              </p:par>
                              <p:par>
                                <p:cTn id="253" presetID="1" presetClass="entr" presetSubtype="0" fill="hold" grpId="0" nodeType="withEffect">
                                  <p:stCondLst>
                                    <p:cond delay="0"/>
                                  </p:stCondLst>
                                  <p:childTnLst>
                                    <p:set>
                                      <p:cBhvr>
                                        <p:cTn id="254" dur="1" fill="hold">
                                          <p:stCondLst>
                                            <p:cond delay="0"/>
                                          </p:stCondLst>
                                        </p:cTn>
                                        <p:tgtEl>
                                          <p:spTgt spid="483"/>
                                        </p:tgtEl>
                                        <p:attrNameLst>
                                          <p:attrName>style.visibility</p:attrName>
                                        </p:attrNameLst>
                                      </p:cBhvr>
                                      <p:to>
                                        <p:strVal val="visible"/>
                                      </p:to>
                                    </p:set>
                                  </p:childTnLst>
                                </p:cTn>
                              </p:par>
                              <p:par>
                                <p:cTn id="255" presetID="1" presetClass="entr" presetSubtype="0" fill="hold" grpId="0" nodeType="withEffect">
                                  <p:stCondLst>
                                    <p:cond delay="0"/>
                                  </p:stCondLst>
                                  <p:childTnLst>
                                    <p:set>
                                      <p:cBhvr>
                                        <p:cTn id="256" dur="1" fill="hold">
                                          <p:stCondLst>
                                            <p:cond delay="0"/>
                                          </p:stCondLst>
                                        </p:cTn>
                                        <p:tgtEl>
                                          <p:spTgt spid="485"/>
                                        </p:tgtEl>
                                        <p:attrNameLst>
                                          <p:attrName>style.visibility</p:attrName>
                                        </p:attrNameLst>
                                      </p:cBhvr>
                                      <p:to>
                                        <p:strVal val="visible"/>
                                      </p:to>
                                    </p:set>
                                  </p:childTnLst>
                                </p:cTn>
                              </p:par>
                              <p:par>
                                <p:cTn id="257" presetID="1" presetClass="entr" presetSubtype="0" fill="hold" nodeType="withEffect">
                                  <p:stCondLst>
                                    <p:cond delay="0"/>
                                  </p:stCondLst>
                                  <p:childTnLst>
                                    <p:set>
                                      <p:cBhvr>
                                        <p:cTn id="258" dur="1" fill="hold">
                                          <p:stCondLst>
                                            <p:cond delay="0"/>
                                          </p:stCondLst>
                                        </p:cTn>
                                        <p:tgtEl>
                                          <p:spTgt spid="353"/>
                                        </p:tgtEl>
                                        <p:attrNameLst>
                                          <p:attrName>style.visibility</p:attrName>
                                        </p:attrNameLst>
                                      </p:cBhvr>
                                      <p:to>
                                        <p:strVal val="visible"/>
                                      </p:to>
                                    </p:set>
                                  </p:childTnLst>
                                </p:cTn>
                              </p:par>
                              <p:par>
                                <p:cTn id="259" presetID="1" presetClass="entr" presetSubtype="0" fill="hold" nodeType="withEffect">
                                  <p:stCondLst>
                                    <p:cond delay="0"/>
                                  </p:stCondLst>
                                  <p:childTnLst>
                                    <p:set>
                                      <p:cBhvr>
                                        <p:cTn id="260" dur="1" fill="hold">
                                          <p:stCondLst>
                                            <p:cond delay="0"/>
                                          </p:stCondLst>
                                        </p:cTn>
                                        <p:tgtEl>
                                          <p:spTgt spid="354"/>
                                        </p:tgtEl>
                                        <p:attrNameLst>
                                          <p:attrName>style.visibility</p:attrName>
                                        </p:attrNameLst>
                                      </p:cBhvr>
                                      <p:to>
                                        <p:strVal val="visible"/>
                                      </p:to>
                                    </p:set>
                                  </p:childTnLst>
                                </p:cTn>
                              </p:par>
                              <p:par>
                                <p:cTn id="261" presetID="1" presetClass="entr" presetSubtype="0" fill="hold" nodeType="withEffect">
                                  <p:stCondLst>
                                    <p:cond delay="0"/>
                                  </p:stCondLst>
                                  <p:childTnLst>
                                    <p:set>
                                      <p:cBhvr>
                                        <p:cTn id="262" dur="1" fill="hold">
                                          <p:stCondLst>
                                            <p:cond delay="0"/>
                                          </p:stCondLst>
                                        </p:cTn>
                                        <p:tgtEl>
                                          <p:spTgt spid="355"/>
                                        </p:tgtEl>
                                        <p:attrNameLst>
                                          <p:attrName>style.visibility</p:attrName>
                                        </p:attrNameLst>
                                      </p:cBhvr>
                                      <p:to>
                                        <p:strVal val="visible"/>
                                      </p:to>
                                    </p:set>
                                  </p:childTnLst>
                                </p:cTn>
                              </p:par>
                            </p:childTnLst>
                          </p:cTn>
                        </p:par>
                      </p:childTnLst>
                    </p:cTn>
                  </p:par>
                  <p:par>
                    <p:cTn id="263" fill="hold">
                      <p:stCondLst>
                        <p:cond delay="indefinite"/>
                      </p:stCondLst>
                      <p:childTnLst>
                        <p:par>
                          <p:cTn id="264" fill="hold">
                            <p:stCondLst>
                              <p:cond delay="0"/>
                            </p:stCondLst>
                            <p:childTnLst>
                              <p:par>
                                <p:cTn id="265" presetID="1" presetClass="entr" presetSubtype="0" fill="hold" grpId="0" nodeType="clickEffect">
                                  <p:stCondLst>
                                    <p:cond delay="0"/>
                                  </p:stCondLst>
                                  <p:childTnLst>
                                    <p:set>
                                      <p:cBhvr>
                                        <p:cTn id="266" dur="1" fill="hold">
                                          <p:stCondLst>
                                            <p:cond delay="0"/>
                                          </p:stCondLst>
                                        </p:cTn>
                                        <p:tgtEl>
                                          <p:spTgt spid="358"/>
                                        </p:tgtEl>
                                        <p:attrNameLst>
                                          <p:attrName>style.visibility</p:attrName>
                                        </p:attrNameLst>
                                      </p:cBhvr>
                                      <p:to>
                                        <p:strVal val="visible"/>
                                      </p:to>
                                    </p:set>
                                  </p:childTnLst>
                                </p:cTn>
                              </p:par>
                              <p:par>
                                <p:cTn id="267" presetID="1" presetClass="entr" presetSubtype="0" fill="hold" grpId="0" nodeType="withEffect">
                                  <p:stCondLst>
                                    <p:cond delay="0"/>
                                  </p:stCondLst>
                                  <p:childTnLst>
                                    <p:set>
                                      <p:cBhvr>
                                        <p:cTn id="268" dur="1" fill="hold">
                                          <p:stCondLst>
                                            <p:cond delay="0"/>
                                          </p:stCondLst>
                                        </p:cTn>
                                        <p:tgtEl>
                                          <p:spTgt spid="359"/>
                                        </p:tgtEl>
                                        <p:attrNameLst>
                                          <p:attrName>style.visibility</p:attrName>
                                        </p:attrNameLst>
                                      </p:cBhvr>
                                      <p:to>
                                        <p:strVal val="visible"/>
                                      </p:to>
                                    </p:set>
                                  </p:childTnLst>
                                </p:cTn>
                              </p:par>
                              <p:par>
                                <p:cTn id="269" presetID="1" presetClass="entr" presetSubtype="0" fill="hold" grpId="0" nodeType="withEffect">
                                  <p:stCondLst>
                                    <p:cond delay="0"/>
                                  </p:stCondLst>
                                  <p:childTnLst>
                                    <p:set>
                                      <p:cBhvr>
                                        <p:cTn id="270" dur="1" fill="hold">
                                          <p:stCondLst>
                                            <p:cond delay="0"/>
                                          </p:stCondLst>
                                        </p:cTn>
                                        <p:tgtEl>
                                          <p:spTgt spid="360"/>
                                        </p:tgtEl>
                                        <p:attrNameLst>
                                          <p:attrName>style.visibility</p:attrName>
                                        </p:attrNameLst>
                                      </p:cBhvr>
                                      <p:to>
                                        <p:strVal val="visible"/>
                                      </p:to>
                                    </p:set>
                                  </p:childTnLst>
                                </p:cTn>
                              </p:par>
                              <p:par>
                                <p:cTn id="271" presetID="1" presetClass="entr" presetSubtype="0" fill="hold" grpId="0" nodeType="withEffect">
                                  <p:stCondLst>
                                    <p:cond delay="0"/>
                                  </p:stCondLst>
                                  <p:childTnLst>
                                    <p:set>
                                      <p:cBhvr>
                                        <p:cTn id="272" dur="1" fill="hold">
                                          <p:stCondLst>
                                            <p:cond delay="0"/>
                                          </p:stCondLst>
                                        </p:cTn>
                                        <p:tgtEl>
                                          <p:spTgt spid="430"/>
                                        </p:tgtEl>
                                        <p:attrNameLst>
                                          <p:attrName>style.visibility</p:attrName>
                                        </p:attrNameLst>
                                      </p:cBhvr>
                                      <p:to>
                                        <p:strVal val="visible"/>
                                      </p:to>
                                    </p:set>
                                  </p:childTnLst>
                                </p:cTn>
                              </p:par>
                              <p:par>
                                <p:cTn id="273" presetID="1" presetClass="entr" presetSubtype="0" fill="hold" grpId="0" nodeType="withEffect">
                                  <p:stCondLst>
                                    <p:cond delay="0"/>
                                  </p:stCondLst>
                                  <p:childTnLst>
                                    <p:set>
                                      <p:cBhvr>
                                        <p:cTn id="274" dur="1" fill="hold">
                                          <p:stCondLst>
                                            <p:cond delay="0"/>
                                          </p:stCondLst>
                                        </p:cTn>
                                        <p:tgtEl>
                                          <p:spTgt spid="431"/>
                                        </p:tgtEl>
                                        <p:attrNameLst>
                                          <p:attrName>style.visibility</p:attrName>
                                        </p:attrNameLst>
                                      </p:cBhvr>
                                      <p:to>
                                        <p:strVal val="visible"/>
                                      </p:to>
                                    </p:set>
                                  </p:childTnLst>
                                </p:cTn>
                              </p:par>
                              <p:par>
                                <p:cTn id="275" presetID="1" presetClass="entr" presetSubtype="0" fill="hold" nodeType="withEffect">
                                  <p:stCondLst>
                                    <p:cond delay="0"/>
                                  </p:stCondLst>
                                  <p:childTnLst>
                                    <p:set>
                                      <p:cBhvr>
                                        <p:cTn id="276" dur="1" fill="hold">
                                          <p:stCondLst>
                                            <p:cond delay="0"/>
                                          </p:stCondLst>
                                        </p:cTn>
                                        <p:tgtEl>
                                          <p:spTgt spid="432"/>
                                        </p:tgtEl>
                                        <p:attrNameLst>
                                          <p:attrName>style.visibility</p:attrName>
                                        </p:attrNameLst>
                                      </p:cBhvr>
                                      <p:to>
                                        <p:strVal val="visible"/>
                                      </p:to>
                                    </p:set>
                                  </p:childTnLst>
                                </p:cTn>
                              </p:par>
                              <p:par>
                                <p:cTn id="277" presetID="1" presetClass="entr" presetSubtype="0" fill="hold" grpId="0" nodeType="withEffect">
                                  <p:stCondLst>
                                    <p:cond delay="0"/>
                                  </p:stCondLst>
                                  <p:childTnLst>
                                    <p:set>
                                      <p:cBhvr>
                                        <p:cTn id="278" dur="1" fill="hold">
                                          <p:stCondLst>
                                            <p:cond delay="0"/>
                                          </p:stCondLst>
                                        </p:cTn>
                                        <p:tgtEl>
                                          <p:spTgt spid="433"/>
                                        </p:tgtEl>
                                        <p:attrNameLst>
                                          <p:attrName>style.visibility</p:attrName>
                                        </p:attrNameLst>
                                      </p:cBhvr>
                                      <p:to>
                                        <p:strVal val="visible"/>
                                      </p:to>
                                    </p:set>
                                  </p:childTnLst>
                                </p:cTn>
                              </p:par>
                              <p:par>
                                <p:cTn id="279" presetID="1" presetClass="entr" presetSubtype="0" fill="hold" grpId="0" nodeType="withEffect">
                                  <p:stCondLst>
                                    <p:cond delay="0"/>
                                  </p:stCondLst>
                                  <p:childTnLst>
                                    <p:set>
                                      <p:cBhvr>
                                        <p:cTn id="280" dur="1" fill="hold">
                                          <p:stCondLst>
                                            <p:cond delay="0"/>
                                          </p:stCondLst>
                                        </p:cTn>
                                        <p:tgtEl>
                                          <p:spTgt spid="434"/>
                                        </p:tgtEl>
                                        <p:attrNameLst>
                                          <p:attrName>style.visibility</p:attrName>
                                        </p:attrNameLst>
                                      </p:cBhvr>
                                      <p:to>
                                        <p:strVal val="visible"/>
                                      </p:to>
                                    </p:set>
                                  </p:childTnLst>
                                </p:cTn>
                              </p:par>
                              <p:par>
                                <p:cTn id="281" presetID="1" presetClass="entr" presetSubtype="0" fill="hold" nodeType="withEffect">
                                  <p:stCondLst>
                                    <p:cond delay="0"/>
                                  </p:stCondLst>
                                  <p:childTnLst>
                                    <p:set>
                                      <p:cBhvr>
                                        <p:cTn id="282" dur="1" fill="hold">
                                          <p:stCondLst>
                                            <p:cond delay="0"/>
                                          </p:stCondLst>
                                        </p:cTn>
                                        <p:tgtEl>
                                          <p:spTgt spid="435"/>
                                        </p:tgtEl>
                                        <p:attrNameLst>
                                          <p:attrName>style.visibility</p:attrName>
                                        </p:attrNameLst>
                                      </p:cBhvr>
                                      <p:to>
                                        <p:strVal val="visible"/>
                                      </p:to>
                                    </p:set>
                                  </p:childTnLst>
                                </p:cTn>
                              </p:par>
                              <p:par>
                                <p:cTn id="283" presetID="1" presetClass="entr" presetSubtype="0" fill="hold" nodeType="withEffect">
                                  <p:stCondLst>
                                    <p:cond delay="0"/>
                                  </p:stCondLst>
                                  <p:childTnLst>
                                    <p:set>
                                      <p:cBhvr>
                                        <p:cTn id="284" dur="1" fill="hold">
                                          <p:stCondLst>
                                            <p:cond delay="0"/>
                                          </p:stCondLst>
                                        </p:cTn>
                                        <p:tgtEl>
                                          <p:spTgt spid="436"/>
                                        </p:tgtEl>
                                        <p:attrNameLst>
                                          <p:attrName>style.visibility</p:attrName>
                                        </p:attrNameLst>
                                      </p:cBhvr>
                                      <p:to>
                                        <p:strVal val="visible"/>
                                      </p:to>
                                    </p:set>
                                  </p:childTnLst>
                                </p:cTn>
                              </p:par>
                              <p:par>
                                <p:cTn id="285" presetID="1" presetClass="entr" presetSubtype="0" fill="hold" nodeType="withEffect">
                                  <p:stCondLst>
                                    <p:cond delay="0"/>
                                  </p:stCondLst>
                                  <p:childTnLst>
                                    <p:set>
                                      <p:cBhvr>
                                        <p:cTn id="286" dur="1" fill="hold">
                                          <p:stCondLst>
                                            <p:cond delay="0"/>
                                          </p:stCondLst>
                                        </p:cTn>
                                        <p:tgtEl>
                                          <p:spTgt spid="437"/>
                                        </p:tgtEl>
                                        <p:attrNameLst>
                                          <p:attrName>style.visibility</p:attrName>
                                        </p:attrNameLst>
                                      </p:cBhvr>
                                      <p:to>
                                        <p:strVal val="visible"/>
                                      </p:to>
                                    </p:set>
                                  </p:childTnLst>
                                </p:cTn>
                              </p:par>
                              <p:par>
                                <p:cTn id="287" presetID="1" presetClass="entr" presetSubtype="0" fill="hold" nodeType="withEffect">
                                  <p:stCondLst>
                                    <p:cond delay="0"/>
                                  </p:stCondLst>
                                  <p:childTnLst>
                                    <p:set>
                                      <p:cBhvr>
                                        <p:cTn id="288" dur="1" fill="hold">
                                          <p:stCondLst>
                                            <p:cond delay="0"/>
                                          </p:stCondLst>
                                        </p:cTn>
                                        <p:tgtEl>
                                          <p:spTgt spid="438"/>
                                        </p:tgtEl>
                                        <p:attrNameLst>
                                          <p:attrName>style.visibility</p:attrName>
                                        </p:attrNameLst>
                                      </p:cBhvr>
                                      <p:to>
                                        <p:strVal val="visible"/>
                                      </p:to>
                                    </p:set>
                                  </p:childTnLst>
                                </p:cTn>
                              </p:par>
                              <p:par>
                                <p:cTn id="289" presetID="1" presetClass="entr" presetSubtype="0" fill="hold" nodeType="withEffect">
                                  <p:stCondLst>
                                    <p:cond delay="0"/>
                                  </p:stCondLst>
                                  <p:childTnLst>
                                    <p:set>
                                      <p:cBhvr>
                                        <p:cTn id="290" dur="1" fill="hold">
                                          <p:stCondLst>
                                            <p:cond delay="0"/>
                                          </p:stCondLst>
                                        </p:cTn>
                                        <p:tgtEl>
                                          <p:spTgt spid="439"/>
                                        </p:tgtEl>
                                        <p:attrNameLst>
                                          <p:attrName>style.visibility</p:attrName>
                                        </p:attrNameLst>
                                      </p:cBhvr>
                                      <p:to>
                                        <p:strVal val="visible"/>
                                      </p:to>
                                    </p:set>
                                  </p:childTnLst>
                                </p:cTn>
                              </p:par>
                              <p:par>
                                <p:cTn id="291" presetID="1" presetClass="entr" presetSubtype="0" fill="hold" nodeType="withEffect">
                                  <p:stCondLst>
                                    <p:cond delay="0"/>
                                  </p:stCondLst>
                                  <p:childTnLst>
                                    <p:set>
                                      <p:cBhvr>
                                        <p:cTn id="292" dur="1" fill="hold">
                                          <p:stCondLst>
                                            <p:cond delay="0"/>
                                          </p:stCondLst>
                                        </p:cTn>
                                        <p:tgtEl>
                                          <p:spTgt spid="440"/>
                                        </p:tgtEl>
                                        <p:attrNameLst>
                                          <p:attrName>style.visibility</p:attrName>
                                        </p:attrNameLst>
                                      </p:cBhvr>
                                      <p:to>
                                        <p:strVal val="visible"/>
                                      </p:to>
                                    </p:set>
                                  </p:childTnLst>
                                </p:cTn>
                              </p:par>
                              <p:par>
                                <p:cTn id="293" presetID="1" presetClass="entr" presetSubtype="0" fill="hold" nodeType="withEffect">
                                  <p:stCondLst>
                                    <p:cond delay="0"/>
                                  </p:stCondLst>
                                  <p:childTnLst>
                                    <p:set>
                                      <p:cBhvr>
                                        <p:cTn id="294" dur="1" fill="hold">
                                          <p:stCondLst>
                                            <p:cond delay="0"/>
                                          </p:stCondLst>
                                        </p:cTn>
                                        <p:tgtEl>
                                          <p:spTgt spid="441"/>
                                        </p:tgtEl>
                                        <p:attrNameLst>
                                          <p:attrName>style.visibility</p:attrName>
                                        </p:attrNameLst>
                                      </p:cBhvr>
                                      <p:to>
                                        <p:strVal val="visible"/>
                                      </p:to>
                                    </p:set>
                                  </p:childTnLst>
                                </p:cTn>
                              </p:par>
                              <p:par>
                                <p:cTn id="295" presetID="1" presetClass="entr" presetSubtype="0" fill="hold" grpId="0" nodeType="withEffect">
                                  <p:stCondLst>
                                    <p:cond delay="0"/>
                                  </p:stCondLst>
                                  <p:childTnLst>
                                    <p:set>
                                      <p:cBhvr>
                                        <p:cTn id="296" dur="1" fill="hold">
                                          <p:stCondLst>
                                            <p:cond delay="0"/>
                                          </p:stCondLst>
                                        </p:cTn>
                                        <p:tgtEl>
                                          <p:spTgt spid="446"/>
                                        </p:tgtEl>
                                        <p:attrNameLst>
                                          <p:attrName>style.visibility</p:attrName>
                                        </p:attrNameLst>
                                      </p:cBhvr>
                                      <p:to>
                                        <p:strVal val="visible"/>
                                      </p:to>
                                    </p:set>
                                  </p:childTnLst>
                                </p:cTn>
                              </p:par>
                              <p:par>
                                <p:cTn id="297" presetID="1" presetClass="entr" presetSubtype="0" fill="hold" nodeType="withEffect">
                                  <p:stCondLst>
                                    <p:cond delay="0"/>
                                  </p:stCondLst>
                                  <p:childTnLst>
                                    <p:set>
                                      <p:cBhvr>
                                        <p:cTn id="298" dur="1" fill="hold">
                                          <p:stCondLst>
                                            <p:cond delay="0"/>
                                          </p:stCondLst>
                                        </p:cTn>
                                        <p:tgtEl>
                                          <p:spTgt spid="482"/>
                                        </p:tgtEl>
                                        <p:attrNameLst>
                                          <p:attrName>style.visibility</p:attrName>
                                        </p:attrNameLst>
                                      </p:cBhvr>
                                      <p:to>
                                        <p:strVal val="visible"/>
                                      </p:to>
                                    </p:set>
                                  </p:childTnLst>
                                </p:cTn>
                              </p:par>
                              <p:par>
                                <p:cTn id="299" presetID="1" presetClass="entr" presetSubtype="0" fill="hold" nodeType="withEffect">
                                  <p:stCondLst>
                                    <p:cond delay="0"/>
                                  </p:stCondLst>
                                  <p:childTnLst>
                                    <p:set>
                                      <p:cBhvr>
                                        <p:cTn id="300" dur="1" fill="hold">
                                          <p:stCondLst>
                                            <p:cond delay="0"/>
                                          </p:stCondLst>
                                        </p:cTn>
                                        <p:tgtEl>
                                          <p:spTgt spid="488"/>
                                        </p:tgtEl>
                                        <p:attrNameLst>
                                          <p:attrName>style.visibility</p:attrName>
                                        </p:attrNameLst>
                                      </p:cBhvr>
                                      <p:to>
                                        <p:strVal val="visible"/>
                                      </p:to>
                                    </p:set>
                                  </p:childTnLst>
                                </p:cTn>
                              </p:par>
                              <p:par>
                                <p:cTn id="301" presetID="1" presetClass="entr" presetSubtype="0" fill="hold" nodeType="withEffect">
                                  <p:stCondLst>
                                    <p:cond delay="0"/>
                                  </p:stCondLst>
                                  <p:childTnLst>
                                    <p:set>
                                      <p:cBhvr>
                                        <p:cTn id="302" dur="1" fill="hold">
                                          <p:stCondLst>
                                            <p:cond delay="0"/>
                                          </p:stCondLst>
                                        </p:cTn>
                                        <p:tgtEl>
                                          <p:spTgt spid="489"/>
                                        </p:tgtEl>
                                        <p:attrNameLst>
                                          <p:attrName>style.visibility</p:attrName>
                                        </p:attrNameLst>
                                      </p:cBhvr>
                                      <p:to>
                                        <p:strVal val="visible"/>
                                      </p:to>
                                    </p:set>
                                  </p:childTnLst>
                                </p:cTn>
                              </p:par>
                              <p:par>
                                <p:cTn id="303" presetID="1" presetClass="entr" presetSubtype="0" fill="hold" nodeType="withEffect">
                                  <p:stCondLst>
                                    <p:cond delay="0"/>
                                  </p:stCondLst>
                                  <p:childTnLst>
                                    <p:set>
                                      <p:cBhvr>
                                        <p:cTn id="304" dur="1" fill="hold">
                                          <p:stCondLst>
                                            <p:cond delay="0"/>
                                          </p:stCondLst>
                                        </p:cTn>
                                        <p:tgtEl>
                                          <p:spTgt spid="9"/>
                                        </p:tgtEl>
                                        <p:attrNameLst>
                                          <p:attrName>style.visibility</p:attrName>
                                        </p:attrNameLst>
                                      </p:cBhvr>
                                      <p:to>
                                        <p:strVal val="visible"/>
                                      </p:to>
                                    </p:set>
                                  </p:childTnLst>
                                </p:cTn>
                              </p:par>
                            </p:childTnLst>
                          </p:cTn>
                        </p:par>
                      </p:childTnLst>
                    </p:cTn>
                  </p:par>
                  <p:par>
                    <p:cTn id="305" fill="hold">
                      <p:stCondLst>
                        <p:cond delay="indefinite"/>
                      </p:stCondLst>
                      <p:childTnLst>
                        <p:par>
                          <p:cTn id="306" fill="hold">
                            <p:stCondLst>
                              <p:cond delay="0"/>
                            </p:stCondLst>
                            <p:childTnLst>
                              <p:par>
                                <p:cTn id="307" presetID="1" presetClass="entr" presetSubtype="0" fill="hold" grpId="0" nodeType="clickEffect">
                                  <p:stCondLst>
                                    <p:cond delay="0"/>
                                  </p:stCondLst>
                                  <p:childTnLst>
                                    <p:set>
                                      <p:cBhvr>
                                        <p:cTn id="308" dur="1" fill="hold">
                                          <p:stCondLst>
                                            <p:cond delay="0"/>
                                          </p:stCondLst>
                                        </p:cTn>
                                        <p:tgtEl>
                                          <p:spTgt spid="501"/>
                                        </p:tgtEl>
                                        <p:attrNameLst>
                                          <p:attrName>style.visibility</p:attrName>
                                        </p:attrNameLst>
                                      </p:cBhvr>
                                      <p:to>
                                        <p:strVal val="visible"/>
                                      </p:to>
                                    </p:set>
                                  </p:childTnLst>
                                </p:cTn>
                              </p:par>
                              <p:par>
                                <p:cTn id="309" presetID="1" presetClass="entr" presetSubtype="0" fill="hold" grpId="0" nodeType="withEffect">
                                  <p:stCondLst>
                                    <p:cond delay="0"/>
                                  </p:stCondLst>
                                  <p:childTnLst>
                                    <p:set>
                                      <p:cBhvr>
                                        <p:cTn id="310" dur="1" fill="hold">
                                          <p:stCondLst>
                                            <p:cond delay="0"/>
                                          </p:stCondLst>
                                        </p:cTn>
                                        <p:tgtEl>
                                          <p:spTgt spid="502"/>
                                        </p:tgtEl>
                                        <p:attrNameLst>
                                          <p:attrName>style.visibility</p:attrName>
                                        </p:attrNameLst>
                                      </p:cBhvr>
                                      <p:to>
                                        <p:strVal val="visible"/>
                                      </p:to>
                                    </p:set>
                                  </p:childTnLst>
                                </p:cTn>
                              </p:par>
                              <p:par>
                                <p:cTn id="311" presetID="1" presetClass="entr" presetSubtype="0" fill="hold" nodeType="withEffect">
                                  <p:stCondLst>
                                    <p:cond delay="0"/>
                                  </p:stCondLst>
                                  <p:childTnLst>
                                    <p:set>
                                      <p:cBhvr>
                                        <p:cTn id="312" dur="1" fill="hold">
                                          <p:stCondLst>
                                            <p:cond delay="0"/>
                                          </p:stCondLst>
                                        </p:cTn>
                                        <p:tgtEl>
                                          <p:spTgt spid="10"/>
                                        </p:tgtEl>
                                        <p:attrNameLst>
                                          <p:attrName>style.visibility</p:attrName>
                                        </p:attrNameLst>
                                      </p:cBhvr>
                                      <p:to>
                                        <p:strVal val="visible"/>
                                      </p:to>
                                    </p:set>
                                  </p:childTnLst>
                                </p:cTn>
                              </p:par>
                              <p:par>
                                <p:cTn id="313" presetID="1" presetClass="entr" presetSubtype="0" fill="hold" nodeType="withEffect">
                                  <p:stCondLst>
                                    <p:cond delay="0"/>
                                  </p:stCondLst>
                                  <p:childTnLst>
                                    <p:set>
                                      <p:cBhvr>
                                        <p:cTn id="314" dur="1" fill="hold">
                                          <p:stCondLst>
                                            <p:cond delay="0"/>
                                          </p:stCondLst>
                                        </p:cTn>
                                        <p:tgtEl>
                                          <p:spTgt spid="503"/>
                                        </p:tgtEl>
                                        <p:attrNameLst>
                                          <p:attrName>style.visibility</p:attrName>
                                        </p:attrNameLst>
                                      </p:cBhvr>
                                      <p:to>
                                        <p:strVal val="visible"/>
                                      </p:to>
                                    </p:set>
                                  </p:childTnLst>
                                </p:cTn>
                              </p:par>
                              <p:par>
                                <p:cTn id="315" presetID="1" presetClass="entr" presetSubtype="0" fill="hold" grpId="0" nodeType="withEffect">
                                  <p:stCondLst>
                                    <p:cond delay="0"/>
                                  </p:stCondLst>
                                  <p:childTnLst>
                                    <p:set>
                                      <p:cBhvr>
                                        <p:cTn id="316" dur="1" fill="hold">
                                          <p:stCondLst>
                                            <p:cond delay="0"/>
                                          </p:stCondLst>
                                        </p:cTn>
                                        <p:tgtEl>
                                          <p:spTgt spid="504"/>
                                        </p:tgtEl>
                                        <p:attrNameLst>
                                          <p:attrName>style.visibility</p:attrName>
                                        </p:attrNameLst>
                                      </p:cBhvr>
                                      <p:to>
                                        <p:strVal val="visible"/>
                                      </p:to>
                                    </p:set>
                                  </p:childTnLst>
                                </p:cTn>
                              </p:par>
                              <p:par>
                                <p:cTn id="317" presetID="1" presetClass="entr" presetSubtype="0" fill="hold" grpId="0" nodeType="withEffect">
                                  <p:stCondLst>
                                    <p:cond delay="0"/>
                                  </p:stCondLst>
                                  <p:childTnLst>
                                    <p:set>
                                      <p:cBhvr>
                                        <p:cTn id="318" dur="1" fill="hold">
                                          <p:stCondLst>
                                            <p:cond delay="0"/>
                                          </p:stCondLst>
                                        </p:cTn>
                                        <p:tgtEl>
                                          <p:spTgt spid="505"/>
                                        </p:tgtEl>
                                        <p:attrNameLst>
                                          <p:attrName>style.visibility</p:attrName>
                                        </p:attrNameLst>
                                      </p:cBhvr>
                                      <p:to>
                                        <p:strVal val="visible"/>
                                      </p:to>
                                    </p:set>
                                  </p:childTnLst>
                                </p:cTn>
                              </p:par>
                              <p:par>
                                <p:cTn id="319" presetID="1" presetClass="entr" presetSubtype="0" fill="hold" grpId="0" nodeType="withEffect">
                                  <p:stCondLst>
                                    <p:cond delay="0"/>
                                  </p:stCondLst>
                                  <p:childTnLst>
                                    <p:set>
                                      <p:cBhvr>
                                        <p:cTn id="320" dur="1" fill="hold">
                                          <p:stCondLst>
                                            <p:cond delay="0"/>
                                          </p:stCondLst>
                                        </p:cTn>
                                        <p:tgtEl>
                                          <p:spTgt spid="506"/>
                                        </p:tgtEl>
                                        <p:attrNameLst>
                                          <p:attrName>style.visibility</p:attrName>
                                        </p:attrNameLst>
                                      </p:cBhvr>
                                      <p:to>
                                        <p:strVal val="visible"/>
                                      </p:to>
                                    </p:set>
                                  </p:childTnLst>
                                </p:cTn>
                              </p:par>
                              <p:par>
                                <p:cTn id="321" presetID="1" presetClass="entr" presetSubtype="0" fill="hold" grpId="0" nodeType="withEffect">
                                  <p:stCondLst>
                                    <p:cond delay="0"/>
                                  </p:stCondLst>
                                  <p:childTnLst>
                                    <p:set>
                                      <p:cBhvr>
                                        <p:cTn id="322" dur="1" fill="hold">
                                          <p:stCondLst>
                                            <p:cond delay="0"/>
                                          </p:stCondLst>
                                        </p:cTn>
                                        <p:tgtEl>
                                          <p:spTgt spid="5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40" grpId="0"/>
      <p:bldP spid="241" grpId="0" animBg="1"/>
      <p:bldP spid="244" grpId="0"/>
      <p:bldP spid="247" grpId="0" animBg="1"/>
      <p:bldP spid="356" grpId="0"/>
      <p:bldP spid="357" grpId="0" animBg="1"/>
      <p:bldP spid="358" grpId="0" animBg="1"/>
      <p:bldP spid="359" grpId="0" animBg="1"/>
      <p:bldP spid="360" grpId="0" animBg="1"/>
      <p:bldP spid="366" grpId="0"/>
      <p:bldP spid="367" grpId="0"/>
      <p:bldP spid="368" grpId="0"/>
      <p:bldP spid="370" grpId="0"/>
      <p:bldP spid="371" grpId="0"/>
      <p:bldP spid="408" grpId="0" animBg="1"/>
      <p:bldP spid="409" grpId="0" animBg="1"/>
      <p:bldP spid="410" grpId="0" animBg="1"/>
      <p:bldP spid="414" grpId="0" animBg="1"/>
      <p:bldP spid="415" grpId="0" animBg="1"/>
      <p:bldP spid="417" grpId="0"/>
      <p:bldP spid="418" grpId="0" animBg="1"/>
      <p:bldP spid="419" grpId="0" animBg="1"/>
      <p:bldP spid="420" grpId="0" animBg="1"/>
      <p:bldP spid="421" grpId="0"/>
      <p:bldP spid="422" grpId="0"/>
      <p:bldP spid="423" grpId="0"/>
      <p:bldP spid="424" grpId="0"/>
      <p:bldP spid="425" grpId="0"/>
      <p:bldP spid="426" grpId="0"/>
      <p:bldP spid="427" grpId="0"/>
      <p:bldP spid="428" grpId="0"/>
      <p:bldP spid="429" grpId="0"/>
      <p:bldP spid="430" grpId="0" animBg="1"/>
      <p:bldP spid="431" grpId="0"/>
      <p:bldP spid="433" grpId="0"/>
      <p:bldP spid="434" grpId="0"/>
      <p:bldP spid="445" grpId="0"/>
      <p:bldP spid="446" grpId="0"/>
      <p:bldP spid="447" grpId="0"/>
      <p:bldP spid="456" grpId="0"/>
      <p:bldP spid="469" grpId="0"/>
      <p:bldP spid="471" grpId="0"/>
      <p:bldP spid="473" grpId="0"/>
      <p:bldP spid="475" grpId="0"/>
      <p:bldP spid="483" grpId="0"/>
      <p:bldP spid="484" grpId="0"/>
      <p:bldP spid="485" grpId="0"/>
      <p:bldP spid="495" grpId="0" animBg="1"/>
      <p:bldP spid="496" grpId="0"/>
      <p:bldP spid="500" grpId="0"/>
      <p:bldP spid="4" grpId="0"/>
      <p:bldP spid="7" grpId="0"/>
      <p:bldP spid="8" grpId="0"/>
      <p:bldP spid="501" grpId="0" animBg="1"/>
      <p:bldP spid="502" grpId="0"/>
      <p:bldP spid="504" grpId="0"/>
      <p:bldP spid="505" grpId="0" animBg="1"/>
      <p:bldP spid="506" grpId="0" animBg="1"/>
      <p:bldP spid="50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0DCB09-B8F6-4621-8DCB-A1BA3EE51CF7}"/>
              </a:ext>
            </a:extLst>
          </p:cNvPr>
          <p:cNvSpPr>
            <a:spLocks noGrp="1"/>
          </p:cNvSpPr>
          <p:nvPr>
            <p:ph idx="1"/>
          </p:nvPr>
        </p:nvSpPr>
        <p:spPr/>
        <p:txBody>
          <a:bodyPr/>
          <a:lstStyle/>
          <a:p>
            <a:r>
              <a:rPr lang="en-US" b="1" dirty="0">
                <a:solidFill>
                  <a:schemeClr val="bg2"/>
                </a:solidFill>
              </a:rPr>
              <a:t>Overall framework</a:t>
            </a:r>
          </a:p>
          <a:p>
            <a:endParaRPr lang="en-US" dirty="0"/>
          </a:p>
          <a:p>
            <a:endParaRPr lang="en-GB" dirty="0"/>
          </a:p>
        </p:txBody>
      </p:sp>
      <p:sp>
        <p:nvSpPr>
          <p:cNvPr id="3" name="Title 2">
            <a:extLst>
              <a:ext uri="{FF2B5EF4-FFF2-40B4-BE49-F238E27FC236}">
                <a16:creationId xmlns:a16="http://schemas.microsoft.com/office/drawing/2014/main" id="{90562A16-8374-4646-BFAD-DDE560298C67}"/>
              </a:ext>
            </a:extLst>
          </p:cNvPr>
          <p:cNvSpPr>
            <a:spLocks noGrp="1"/>
          </p:cNvSpPr>
          <p:nvPr>
            <p:ph type="title"/>
          </p:nvPr>
        </p:nvSpPr>
        <p:spPr/>
        <p:txBody>
          <a:bodyPr/>
          <a:lstStyle/>
          <a:p>
            <a:r>
              <a:rPr lang="en-US" sz="4800" dirty="0"/>
              <a:t>Methodology</a:t>
            </a:r>
            <a:endParaRPr lang="en-GB" sz="4800" dirty="0"/>
          </a:p>
        </p:txBody>
      </p:sp>
      <p:sp>
        <p:nvSpPr>
          <p:cNvPr id="6" name="Slide Number Placeholder 5">
            <a:extLst>
              <a:ext uri="{FF2B5EF4-FFF2-40B4-BE49-F238E27FC236}">
                <a16:creationId xmlns:a16="http://schemas.microsoft.com/office/drawing/2014/main" id="{94B04C3C-2DF0-4A11-8492-77235D22B431}"/>
              </a:ext>
            </a:extLst>
          </p:cNvPr>
          <p:cNvSpPr>
            <a:spLocks noGrp="1"/>
          </p:cNvSpPr>
          <p:nvPr>
            <p:ph type="sldNum" sz="quarter" idx="15"/>
          </p:nvPr>
        </p:nvSpPr>
        <p:spPr/>
        <p:txBody>
          <a:bodyPr/>
          <a:lstStyle/>
          <a:p>
            <a:fld id="{03C53208-37B1-4C2B-82C1-C02C6BAB97A7}" type="slidenum">
              <a:rPr lang="en-GB" smtClean="0"/>
              <a:t>6</a:t>
            </a:fld>
            <a:endParaRPr lang="en-GB"/>
          </a:p>
        </p:txBody>
      </p:sp>
      <p:sp>
        <p:nvSpPr>
          <p:cNvPr id="5" name="Rectangle 4">
            <a:extLst>
              <a:ext uri="{FF2B5EF4-FFF2-40B4-BE49-F238E27FC236}">
                <a16:creationId xmlns:a16="http://schemas.microsoft.com/office/drawing/2014/main" id="{8F83F4FF-194D-41BF-919D-D116DFA11ED5}"/>
              </a:ext>
            </a:extLst>
          </p:cNvPr>
          <p:cNvSpPr/>
          <p:nvPr/>
        </p:nvSpPr>
        <p:spPr>
          <a:xfrm>
            <a:off x="0" y="6571996"/>
            <a:ext cx="9091448" cy="338554"/>
          </a:xfrm>
          <a:prstGeom prst="rect">
            <a:avLst/>
          </a:prstGeom>
        </p:spPr>
        <p:txBody>
          <a:bodyPr wrap="square">
            <a:spAutoFit/>
          </a:bodyPr>
          <a:lstStyle/>
          <a:p>
            <a:r>
              <a:rPr lang="en-US" sz="1600" i="1" dirty="0">
                <a:solidFill>
                  <a:schemeClr val="bg1"/>
                </a:solidFill>
                <a:latin typeface="Times New Roman" panose="02020603050405020304" pitchFamily="18" charset="0"/>
                <a:cs typeface="Times New Roman" panose="02020603050405020304" pitchFamily="18" charset="0"/>
              </a:rPr>
              <a:t>A Two-Stream Recurrent Network for </a:t>
            </a:r>
            <a:r>
              <a:rPr lang="en-GB" sz="1600" i="1" dirty="0">
                <a:solidFill>
                  <a:schemeClr val="bg1"/>
                </a:solidFill>
                <a:latin typeface="Times New Roman" panose="02020603050405020304" pitchFamily="18" charset="0"/>
                <a:cs typeface="Times New Roman" panose="02020603050405020304" pitchFamily="18" charset="0"/>
              </a:rPr>
              <a:t>Skeleton-based Human Interaction Recognition, ICPR2020</a:t>
            </a:r>
            <a:endParaRPr lang="en-GB" sz="1600" i="1" dirty="0">
              <a:solidFill>
                <a:schemeClr val="bg1"/>
              </a:solidFill>
            </a:endParaRPr>
          </a:p>
        </p:txBody>
      </p:sp>
      <p:pic>
        <p:nvPicPr>
          <p:cNvPr id="11" name="Picture 10">
            <a:extLst>
              <a:ext uri="{FF2B5EF4-FFF2-40B4-BE49-F238E27FC236}">
                <a16:creationId xmlns:a16="http://schemas.microsoft.com/office/drawing/2014/main" id="{AA801620-70ED-4DA2-AB20-674BE0D6178C}"/>
              </a:ext>
            </a:extLst>
          </p:cNvPr>
          <p:cNvPicPr>
            <a:picLocks noChangeAspect="1"/>
          </p:cNvPicPr>
          <p:nvPr/>
        </p:nvPicPr>
        <p:blipFill>
          <a:blip r:embed="rId3"/>
          <a:stretch>
            <a:fillRect/>
          </a:stretch>
        </p:blipFill>
        <p:spPr>
          <a:xfrm>
            <a:off x="416013" y="5889927"/>
            <a:ext cx="6657453" cy="269298"/>
          </a:xfrm>
          <a:prstGeom prst="rect">
            <a:avLst/>
          </a:prstGeom>
        </p:spPr>
      </p:pic>
      <p:sp>
        <p:nvSpPr>
          <p:cNvPr id="13" name="Rectangle: Rounded Corners 12">
            <a:extLst>
              <a:ext uri="{FF2B5EF4-FFF2-40B4-BE49-F238E27FC236}">
                <a16:creationId xmlns:a16="http://schemas.microsoft.com/office/drawing/2014/main" id="{44F23C49-E3FC-42CD-B8F4-5D9B985BC314}"/>
              </a:ext>
            </a:extLst>
          </p:cNvPr>
          <p:cNvSpPr/>
          <p:nvPr/>
        </p:nvSpPr>
        <p:spPr>
          <a:xfrm>
            <a:off x="7535920" y="1766263"/>
            <a:ext cx="3742556" cy="4272707"/>
          </a:xfrm>
          <a:prstGeom prst="roundRect">
            <a:avLst>
              <a:gd name="adj" fmla="val 8781"/>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14F89E64-5FEA-4077-A162-D9A5CC1D241C}"/>
              </a:ext>
            </a:extLst>
          </p:cNvPr>
          <p:cNvSpPr txBox="1"/>
          <p:nvPr/>
        </p:nvSpPr>
        <p:spPr>
          <a:xfrm>
            <a:off x="7619483" y="1934607"/>
            <a:ext cx="3616952" cy="738664"/>
          </a:xfrm>
          <a:prstGeom prst="rect">
            <a:avLst/>
          </a:prstGeom>
          <a:noFill/>
        </p:spPr>
        <p:txBody>
          <a:bodyPr wrap="none" rtlCol="0">
            <a:spAutoFit/>
          </a:bodyPr>
          <a:lstStyle/>
          <a:p>
            <a:pPr marL="342900" indent="-342900" algn="l">
              <a:buFont typeface="Arial" panose="020B0604020202020204" pitchFamily="34" charset="0"/>
              <a:buChar char="•"/>
            </a:pPr>
            <a:r>
              <a:rPr lang="en-US" sz="2400" dirty="0">
                <a:solidFill>
                  <a:schemeClr val="bg1"/>
                </a:solidFill>
              </a:rPr>
              <a:t>Late Fusion</a:t>
            </a:r>
          </a:p>
          <a:p>
            <a:r>
              <a:rPr lang="en-GB" dirty="0">
                <a:solidFill>
                  <a:schemeClr val="bg1"/>
                </a:solidFill>
              </a:rPr>
              <a:t>      Principle of Maximum Entropy</a:t>
            </a:r>
            <a:endParaRPr lang="en-GB" sz="2400" dirty="0">
              <a:solidFill>
                <a:schemeClr val="bg1"/>
              </a:solidFill>
            </a:endParaRPr>
          </a:p>
        </p:txBody>
      </p:sp>
      <p:graphicFrame>
        <p:nvGraphicFramePr>
          <p:cNvPr id="652" name="Chart 651">
            <a:extLst>
              <a:ext uri="{FF2B5EF4-FFF2-40B4-BE49-F238E27FC236}">
                <a16:creationId xmlns:a16="http://schemas.microsoft.com/office/drawing/2014/main" id="{BA27F54E-284F-42E3-ADF7-9872F006829B}"/>
              </a:ext>
            </a:extLst>
          </p:cNvPr>
          <p:cNvGraphicFramePr>
            <a:graphicFrameLocks/>
          </p:cNvGraphicFramePr>
          <p:nvPr>
            <p:extLst>
              <p:ext uri="{D42A27DB-BD31-4B8C-83A1-F6EECF244321}">
                <p14:modId xmlns:p14="http://schemas.microsoft.com/office/powerpoint/2010/main" val="2179021797"/>
              </p:ext>
            </p:extLst>
          </p:nvPr>
        </p:nvGraphicFramePr>
        <p:xfrm>
          <a:off x="9695794" y="2587883"/>
          <a:ext cx="1277362" cy="118584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53" name="Chart 652">
            <a:extLst>
              <a:ext uri="{FF2B5EF4-FFF2-40B4-BE49-F238E27FC236}">
                <a16:creationId xmlns:a16="http://schemas.microsoft.com/office/drawing/2014/main" id="{937BE365-9999-41AF-B431-742BEE7CBCBF}"/>
              </a:ext>
            </a:extLst>
          </p:cNvPr>
          <p:cNvGraphicFramePr>
            <a:graphicFrameLocks/>
          </p:cNvGraphicFramePr>
          <p:nvPr>
            <p:extLst>
              <p:ext uri="{D42A27DB-BD31-4B8C-83A1-F6EECF244321}">
                <p14:modId xmlns:p14="http://schemas.microsoft.com/office/powerpoint/2010/main" val="3298663648"/>
              </p:ext>
            </p:extLst>
          </p:nvPr>
        </p:nvGraphicFramePr>
        <p:xfrm>
          <a:off x="7882761" y="2585299"/>
          <a:ext cx="1277363" cy="1185848"/>
        </p:xfrm>
        <a:graphic>
          <a:graphicData uri="http://schemas.openxmlformats.org/drawingml/2006/chart">
            <c:chart xmlns:c="http://schemas.openxmlformats.org/drawingml/2006/chart" xmlns:r="http://schemas.openxmlformats.org/officeDocument/2006/relationships" r:id="rId5"/>
          </a:graphicData>
        </a:graphic>
      </p:graphicFrame>
      <p:pic>
        <p:nvPicPr>
          <p:cNvPr id="654" name="Picture 653" descr="A picture containing ware&#10;&#10;Description automatically generated">
            <a:extLst>
              <a:ext uri="{FF2B5EF4-FFF2-40B4-BE49-F238E27FC236}">
                <a16:creationId xmlns:a16="http://schemas.microsoft.com/office/drawing/2014/main" id="{E68A21F9-303F-41F7-968F-FB1F9E2874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24689" y="2854908"/>
            <a:ext cx="304800" cy="304800"/>
          </a:xfrm>
          <a:prstGeom prst="rect">
            <a:avLst/>
          </a:prstGeom>
        </p:spPr>
      </p:pic>
      <p:pic>
        <p:nvPicPr>
          <p:cNvPr id="655" name="Picture 654" descr="A picture containing drawing&#10;&#10;Description automatically generated">
            <a:extLst>
              <a:ext uri="{FF2B5EF4-FFF2-40B4-BE49-F238E27FC236}">
                <a16:creationId xmlns:a16="http://schemas.microsoft.com/office/drawing/2014/main" id="{381743A1-DA95-41BF-9FEB-0032C6CECE1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23250" y="2854908"/>
            <a:ext cx="304800" cy="304800"/>
          </a:xfrm>
          <a:prstGeom prst="rect">
            <a:avLst/>
          </a:prstGeom>
        </p:spPr>
      </p:pic>
      <p:graphicFrame>
        <p:nvGraphicFramePr>
          <p:cNvPr id="656" name="Chart 655">
            <a:extLst>
              <a:ext uri="{FF2B5EF4-FFF2-40B4-BE49-F238E27FC236}">
                <a16:creationId xmlns:a16="http://schemas.microsoft.com/office/drawing/2014/main" id="{AFCC304B-1D15-487C-840C-1530554B5BF6}"/>
              </a:ext>
            </a:extLst>
          </p:cNvPr>
          <p:cNvGraphicFramePr>
            <a:graphicFrameLocks/>
          </p:cNvGraphicFramePr>
          <p:nvPr>
            <p:extLst>
              <p:ext uri="{D42A27DB-BD31-4B8C-83A1-F6EECF244321}">
                <p14:modId xmlns:p14="http://schemas.microsoft.com/office/powerpoint/2010/main" val="1908609174"/>
              </p:ext>
            </p:extLst>
          </p:nvPr>
        </p:nvGraphicFramePr>
        <p:xfrm>
          <a:off x="8777089" y="3828670"/>
          <a:ext cx="1277363" cy="1321933"/>
        </p:xfrm>
        <a:graphic>
          <a:graphicData uri="http://schemas.openxmlformats.org/drawingml/2006/chart">
            <c:chart xmlns:c="http://schemas.openxmlformats.org/drawingml/2006/chart" xmlns:r="http://schemas.openxmlformats.org/officeDocument/2006/relationships" r:id="rId8"/>
          </a:graphicData>
        </a:graphic>
      </p:graphicFrame>
      <p:sp>
        <p:nvSpPr>
          <p:cNvPr id="15" name="Left Brace 14">
            <a:extLst>
              <a:ext uri="{FF2B5EF4-FFF2-40B4-BE49-F238E27FC236}">
                <a16:creationId xmlns:a16="http://schemas.microsoft.com/office/drawing/2014/main" id="{3B872BAE-69DE-42DA-8CC2-1BBD80969D46}"/>
              </a:ext>
            </a:extLst>
          </p:cNvPr>
          <p:cNvSpPr/>
          <p:nvPr/>
        </p:nvSpPr>
        <p:spPr>
          <a:xfrm rot="16200000">
            <a:off x="9226254" y="2823797"/>
            <a:ext cx="403411" cy="2102726"/>
          </a:xfrm>
          <a:prstGeom prst="leftBrace">
            <a:avLst>
              <a:gd name="adj1" fmla="val 0"/>
              <a:gd name="adj2" fmla="val 50000"/>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 name="TextBox 15">
            <a:extLst>
              <a:ext uri="{FF2B5EF4-FFF2-40B4-BE49-F238E27FC236}">
                <a16:creationId xmlns:a16="http://schemas.microsoft.com/office/drawing/2014/main" id="{DDBFD623-B1F2-4E36-9115-E9FC0F542FD9}"/>
              </a:ext>
            </a:extLst>
          </p:cNvPr>
          <p:cNvSpPr txBox="1"/>
          <p:nvPr/>
        </p:nvSpPr>
        <p:spPr>
          <a:xfrm>
            <a:off x="7723267" y="5254162"/>
            <a:ext cx="3513168" cy="707886"/>
          </a:xfrm>
          <a:prstGeom prst="rect">
            <a:avLst/>
          </a:prstGeom>
          <a:noFill/>
        </p:spPr>
        <p:txBody>
          <a:bodyPr wrap="square" rtlCol="0">
            <a:spAutoFit/>
          </a:bodyPr>
          <a:lstStyle/>
          <a:p>
            <a:pPr algn="ctr"/>
            <a:r>
              <a:rPr lang="en-US" sz="2000" i="1" dirty="0">
                <a:solidFill>
                  <a:schemeClr val="accent6">
                    <a:lumMod val="75000"/>
                  </a:schemeClr>
                </a:solidFill>
              </a:rPr>
              <a:t>Larger entropy indicates a discriminative classification.</a:t>
            </a:r>
            <a:endParaRPr lang="en-GB" sz="2000" i="1" dirty="0">
              <a:solidFill>
                <a:schemeClr val="accent6">
                  <a:lumMod val="75000"/>
                </a:schemeClr>
              </a:solidFill>
            </a:endParaRPr>
          </a:p>
        </p:txBody>
      </p:sp>
      <p:pic>
        <p:nvPicPr>
          <p:cNvPr id="17" name="Picture 16">
            <a:extLst>
              <a:ext uri="{FF2B5EF4-FFF2-40B4-BE49-F238E27FC236}">
                <a16:creationId xmlns:a16="http://schemas.microsoft.com/office/drawing/2014/main" id="{987FA071-533A-4414-8B94-707A46687341}"/>
              </a:ext>
            </a:extLst>
          </p:cNvPr>
          <p:cNvPicPr>
            <a:picLocks noChangeAspect="1"/>
          </p:cNvPicPr>
          <p:nvPr/>
        </p:nvPicPr>
        <p:blipFill>
          <a:blip r:embed="rId9"/>
          <a:stretch>
            <a:fillRect/>
          </a:stretch>
        </p:blipFill>
        <p:spPr>
          <a:xfrm>
            <a:off x="469001" y="2152661"/>
            <a:ext cx="6683571" cy="3584866"/>
          </a:xfrm>
          <a:prstGeom prst="rect">
            <a:avLst/>
          </a:prstGeom>
        </p:spPr>
      </p:pic>
      <p:sp>
        <p:nvSpPr>
          <p:cNvPr id="18" name="TextBox 17">
            <a:extLst>
              <a:ext uri="{FF2B5EF4-FFF2-40B4-BE49-F238E27FC236}">
                <a16:creationId xmlns:a16="http://schemas.microsoft.com/office/drawing/2014/main" id="{70B8B5B3-5CA5-4946-950E-582A4A53D8D8}"/>
              </a:ext>
            </a:extLst>
          </p:cNvPr>
          <p:cNvSpPr txBox="1"/>
          <p:nvPr/>
        </p:nvSpPr>
        <p:spPr>
          <a:xfrm rot="5400000">
            <a:off x="6229717" y="3837372"/>
            <a:ext cx="611818" cy="215444"/>
          </a:xfrm>
          <a:prstGeom prst="rect">
            <a:avLst/>
          </a:prstGeom>
          <a:solidFill>
            <a:schemeClr val="tx1"/>
          </a:solidFill>
        </p:spPr>
        <p:txBody>
          <a:bodyPr wrap="square" lIns="0" tIns="0" rIns="0" bIns="0" rtlCol="0">
            <a:spAutoFit/>
          </a:bodyPr>
          <a:lstStyle/>
          <a:p>
            <a:pPr algn="ctr"/>
            <a:r>
              <a:rPr lang="en-US" sz="1400" b="1" dirty="0">
                <a:solidFill>
                  <a:srgbClr val="C00000"/>
                </a:solidFill>
                <a:latin typeface="Times New Roman" panose="02020603050405020304" pitchFamily="18" charset="0"/>
                <a:cs typeface="Times New Roman" panose="02020603050405020304" pitchFamily="18" charset="0"/>
              </a:rPr>
              <a:t>Fusion</a:t>
            </a:r>
            <a:endParaRPr lang="en-GB" sz="1400" b="1" dirty="0">
              <a:solidFill>
                <a:srgbClr val="C00000"/>
              </a:solidFill>
              <a:latin typeface="Times New Roman" panose="02020603050405020304" pitchFamily="18" charset="0"/>
              <a:cs typeface="Times New Roman" panose="02020603050405020304" pitchFamily="18" charset="0"/>
            </a:endParaRPr>
          </a:p>
        </p:txBody>
      </p:sp>
      <p:pic>
        <p:nvPicPr>
          <p:cNvPr id="19" name="Picture 4">
            <a:extLst>
              <a:ext uri="{FF2B5EF4-FFF2-40B4-BE49-F238E27FC236}">
                <a16:creationId xmlns:a16="http://schemas.microsoft.com/office/drawing/2014/main" id="{B94AB290-9877-4EC4-A9CA-2BFE9637BBE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54334" y="287302"/>
            <a:ext cx="2568312" cy="1236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459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5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5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5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5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5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3" grpId="0" animBg="1"/>
      <p:bldP spid="14" grpId="0"/>
      <p:bldGraphic spid="652" grpId="0">
        <p:bldAsOne/>
      </p:bldGraphic>
      <p:bldGraphic spid="653" grpId="0">
        <p:bldAsOne/>
      </p:bldGraphic>
      <p:bldGraphic spid="656" grpId="0">
        <p:bldAsOne/>
      </p:bldGraphic>
      <p:bldP spid="15" grpId="0" animBg="1"/>
      <p:bldP spid="16" grpId="0"/>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69C4623D-B2DF-4F11-B4C3-00D223519F5A}"/>
              </a:ext>
            </a:extLst>
          </p:cNvPr>
          <p:cNvPicPr>
            <a:picLocks noChangeAspect="1"/>
          </p:cNvPicPr>
          <p:nvPr/>
        </p:nvPicPr>
        <p:blipFill>
          <a:blip r:embed="rId3"/>
          <a:stretch>
            <a:fillRect/>
          </a:stretch>
        </p:blipFill>
        <p:spPr>
          <a:xfrm>
            <a:off x="7060304" y="2516145"/>
            <a:ext cx="1148609" cy="940448"/>
          </a:xfrm>
          <a:prstGeom prst="rect">
            <a:avLst/>
          </a:prstGeom>
        </p:spPr>
      </p:pic>
      <p:pic>
        <p:nvPicPr>
          <p:cNvPr id="21" name="Picture 20">
            <a:extLst>
              <a:ext uri="{FF2B5EF4-FFF2-40B4-BE49-F238E27FC236}">
                <a16:creationId xmlns:a16="http://schemas.microsoft.com/office/drawing/2014/main" id="{08780088-AFC7-4567-B627-BC1AF3DC7440}"/>
              </a:ext>
            </a:extLst>
          </p:cNvPr>
          <p:cNvPicPr>
            <a:picLocks noChangeAspect="1"/>
          </p:cNvPicPr>
          <p:nvPr/>
        </p:nvPicPr>
        <p:blipFill>
          <a:blip r:embed="rId4"/>
          <a:stretch>
            <a:fillRect/>
          </a:stretch>
        </p:blipFill>
        <p:spPr>
          <a:xfrm>
            <a:off x="7131069" y="2592967"/>
            <a:ext cx="1143755" cy="944978"/>
          </a:xfrm>
          <a:prstGeom prst="rect">
            <a:avLst/>
          </a:prstGeom>
        </p:spPr>
      </p:pic>
      <p:sp>
        <p:nvSpPr>
          <p:cNvPr id="2" name="Content Placeholder 1">
            <a:extLst>
              <a:ext uri="{FF2B5EF4-FFF2-40B4-BE49-F238E27FC236}">
                <a16:creationId xmlns:a16="http://schemas.microsoft.com/office/drawing/2014/main" id="{3C0DCB09-B8F6-4621-8DCB-A1BA3EE51CF7}"/>
              </a:ext>
            </a:extLst>
          </p:cNvPr>
          <p:cNvSpPr>
            <a:spLocks noGrp="1"/>
          </p:cNvSpPr>
          <p:nvPr>
            <p:ph idx="1"/>
          </p:nvPr>
        </p:nvSpPr>
        <p:spPr/>
        <p:txBody>
          <a:bodyPr/>
          <a:lstStyle/>
          <a:p>
            <a:r>
              <a:rPr lang="en-US" sz="2800" b="1" dirty="0">
                <a:solidFill>
                  <a:schemeClr val="bg2"/>
                </a:solidFill>
              </a:rPr>
              <a:t>SBU Interaction Dataset </a:t>
            </a:r>
          </a:p>
          <a:p>
            <a:pPr lvl="1"/>
            <a:r>
              <a:rPr lang="en-US" sz="2000" b="1" dirty="0">
                <a:solidFill>
                  <a:schemeClr val="bg1"/>
                </a:solidFill>
              </a:rPr>
              <a:t>3D Skeleton Video</a:t>
            </a:r>
          </a:p>
          <a:p>
            <a:endParaRPr lang="en-US" dirty="0"/>
          </a:p>
          <a:p>
            <a:endParaRPr lang="en-GB" dirty="0"/>
          </a:p>
        </p:txBody>
      </p:sp>
      <p:sp>
        <p:nvSpPr>
          <p:cNvPr id="3" name="Title 2">
            <a:extLst>
              <a:ext uri="{FF2B5EF4-FFF2-40B4-BE49-F238E27FC236}">
                <a16:creationId xmlns:a16="http://schemas.microsoft.com/office/drawing/2014/main" id="{90562A16-8374-4646-BFAD-DDE560298C67}"/>
              </a:ext>
            </a:extLst>
          </p:cNvPr>
          <p:cNvSpPr>
            <a:spLocks noGrp="1"/>
          </p:cNvSpPr>
          <p:nvPr>
            <p:ph type="title"/>
          </p:nvPr>
        </p:nvSpPr>
        <p:spPr/>
        <p:txBody>
          <a:bodyPr/>
          <a:lstStyle/>
          <a:p>
            <a:r>
              <a:rPr lang="en-US" sz="4800" dirty="0"/>
              <a:t>Experiments</a:t>
            </a:r>
            <a:endParaRPr lang="en-GB" sz="4800" dirty="0"/>
          </a:p>
        </p:txBody>
      </p:sp>
      <p:sp>
        <p:nvSpPr>
          <p:cNvPr id="6" name="Slide Number Placeholder 5">
            <a:extLst>
              <a:ext uri="{FF2B5EF4-FFF2-40B4-BE49-F238E27FC236}">
                <a16:creationId xmlns:a16="http://schemas.microsoft.com/office/drawing/2014/main" id="{94B04C3C-2DF0-4A11-8492-77235D22B431}"/>
              </a:ext>
            </a:extLst>
          </p:cNvPr>
          <p:cNvSpPr>
            <a:spLocks noGrp="1"/>
          </p:cNvSpPr>
          <p:nvPr>
            <p:ph type="sldNum" sz="quarter" idx="15"/>
          </p:nvPr>
        </p:nvSpPr>
        <p:spPr/>
        <p:txBody>
          <a:bodyPr/>
          <a:lstStyle/>
          <a:p>
            <a:fld id="{03C53208-37B1-4C2B-82C1-C02C6BAB97A7}" type="slidenum">
              <a:rPr lang="en-GB" smtClean="0"/>
              <a:t>7</a:t>
            </a:fld>
            <a:endParaRPr lang="en-GB"/>
          </a:p>
        </p:txBody>
      </p:sp>
      <p:sp>
        <p:nvSpPr>
          <p:cNvPr id="5" name="Rectangle 4">
            <a:extLst>
              <a:ext uri="{FF2B5EF4-FFF2-40B4-BE49-F238E27FC236}">
                <a16:creationId xmlns:a16="http://schemas.microsoft.com/office/drawing/2014/main" id="{8F83F4FF-194D-41BF-919D-D116DFA11ED5}"/>
              </a:ext>
            </a:extLst>
          </p:cNvPr>
          <p:cNvSpPr/>
          <p:nvPr/>
        </p:nvSpPr>
        <p:spPr>
          <a:xfrm>
            <a:off x="0" y="6571996"/>
            <a:ext cx="9091448" cy="338554"/>
          </a:xfrm>
          <a:prstGeom prst="rect">
            <a:avLst/>
          </a:prstGeom>
        </p:spPr>
        <p:txBody>
          <a:bodyPr wrap="square">
            <a:spAutoFit/>
          </a:bodyPr>
          <a:lstStyle/>
          <a:p>
            <a:r>
              <a:rPr lang="en-US" sz="1600" i="1" dirty="0">
                <a:solidFill>
                  <a:schemeClr val="bg1"/>
                </a:solidFill>
                <a:latin typeface="Times New Roman" panose="02020603050405020304" pitchFamily="18" charset="0"/>
                <a:cs typeface="Times New Roman" panose="02020603050405020304" pitchFamily="18" charset="0"/>
              </a:rPr>
              <a:t>A Two-Stream Recurrent Network for </a:t>
            </a:r>
            <a:r>
              <a:rPr lang="en-GB" sz="1600" i="1" dirty="0">
                <a:solidFill>
                  <a:schemeClr val="bg1"/>
                </a:solidFill>
                <a:latin typeface="Times New Roman" panose="02020603050405020304" pitchFamily="18" charset="0"/>
                <a:cs typeface="Times New Roman" panose="02020603050405020304" pitchFamily="18" charset="0"/>
              </a:rPr>
              <a:t>Skeleton-based Human Interaction Recognition, ICPR2020</a:t>
            </a:r>
            <a:endParaRPr lang="en-GB" sz="1600" i="1" dirty="0">
              <a:solidFill>
                <a:schemeClr val="bg1"/>
              </a:solidFill>
            </a:endParaRPr>
          </a:p>
        </p:txBody>
      </p:sp>
      <p:pic>
        <p:nvPicPr>
          <p:cNvPr id="4" name="Picture 3">
            <a:extLst>
              <a:ext uri="{FF2B5EF4-FFF2-40B4-BE49-F238E27FC236}">
                <a16:creationId xmlns:a16="http://schemas.microsoft.com/office/drawing/2014/main" id="{3410B3BA-DB89-4893-93C8-27F0A5F62D3D}"/>
              </a:ext>
            </a:extLst>
          </p:cNvPr>
          <p:cNvPicPr>
            <a:picLocks noChangeAspect="1"/>
          </p:cNvPicPr>
          <p:nvPr/>
        </p:nvPicPr>
        <p:blipFill>
          <a:blip r:embed="rId5"/>
          <a:stretch>
            <a:fillRect/>
          </a:stretch>
        </p:blipFill>
        <p:spPr>
          <a:xfrm>
            <a:off x="1374140" y="3606976"/>
            <a:ext cx="3535958" cy="2969778"/>
          </a:xfrm>
          <a:prstGeom prst="rect">
            <a:avLst/>
          </a:prstGeom>
        </p:spPr>
      </p:pic>
      <p:pic>
        <p:nvPicPr>
          <p:cNvPr id="7" name="Picture 6">
            <a:extLst>
              <a:ext uri="{FF2B5EF4-FFF2-40B4-BE49-F238E27FC236}">
                <a16:creationId xmlns:a16="http://schemas.microsoft.com/office/drawing/2014/main" id="{B24F41D6-B65F-412A-828D-67C251B5B38F}"/>
              </a:ext>
            </a:extLst>
          </p:cNvPr>
          <p:cNvPicPr>
            <a:picLocks noChangeAspect="1"/>
          </p:cNvPicPr>
          <p:nvPr/>
        </p:nvPicPr>
        <p:blipFill>
          <a:blip r:embed="rId6"/>
          <a:stretch>
            <a:fillRect/>
          </a:stretch>
        </p:blipFill>
        <p:spPr>
          <a:xfrm>
            <a:off x="6844541" y="3760854"/>
            <a:ext cx="4173430" cy="2513820"/>
          </a:xfrm>
          <a:prstGeom prst="rect">
            <a:avLst/>
          </a:prstGeom>
        </p:spPr>
      </p:pic>
      <p:sp>
        <p:nvSpPr>
          <p:cNvPr id="9" name="Rectangle: Rounded Corners 8">
            <a:extLst>
              <a:ext uri="{FF2B5EF4-FFF2-40B4-BE49-F238E27FC236}">
                <a16:creationId xmlns:a16="http://schemas.microsoft.com/office/drawing/2014/main" id="{5554A969-620C-457F-AF7F-03C8CBF4F672}"/>
              </a:ext>
            </a:extLst>
          </p:cNvPr>
          <p:cNvSpPr/>
          <p:nvPr/>
        </p:nvSpPr>
        <p:spPr>
          <a:xfrm flipV="1">
            <a:off x="4080913" y="5893007"/>
            <a:ext cx="648817" cy="588579"/>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Rounded Corners 21">
            <a:extLst>
              <a:ext uri="{FF2B5EF4-FFF2-40B4-BE49-F238E27FC236}">
                <a16:creationId xmlns:a16="http://schemas.microsoft.com/office/drawing/2014/main" id="{ECF1456C-5B79-4E02-99EE-1E38317687E2}"/>
              </a:ext>
            </a:extLst>
          </p:cNvPr>
          <p:cNvSpPr/>
          <p:nvPr/>
        </p:nvSpPr>
        <p:spPr>
          <a:xfrm>
            <a:off x="10097877" y="5528442"/>
            <a:ext cx="670051" cy="653089"/>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Rounded Corners 22">
            <a:extLst>
              <a:ext uri="{FF2B5EF4-FFF2-40B4-BE49-F238E27FC236}">
                <a16:creationId xmlns:a16="http://schemas.microsoft.com/office/drawing/2014/main" id="{B9E8CD3D-A537-4FEB-BAEA-5BB6554E9DEC}"/>
              </a:ext>
            </a:extLst>
          </p:cNvPr>
          <p:cNvSpPr/>
          <p:nvPr/>
        </p:nvSpPr>
        <p:spPr>
          <a:xfrm>
            <a:off x="7177469" y="5654034"/>
            <a:ext cx="961696" cy="39316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Content Placeholder 1">
            <a:extLst>
              <a:ext uri="{FF2B5EF4-FFF2-40B4-BE49-F238E27FC236}">
                <a16:creationId xmlns:a16="http://schemas.microsoft.com/office/drawing/2014/main" id="{ADC81DE8-FE0A-4F0C-9398-702A6CF657B0}"/>
              </a:ext>
            </a:extLst>
          </p:cNvPr>
          <p:cNvSpPr txBox="1">
            <a:spLocks/>
          </p:cNvSpPr>
          <p:nvPr/>
        </p:nvSpPr>
        <p:spPr>
          <a:xfrm>
            <a:off x="6204532" y="1524000"/>
            <a:ext cx="4983403" cy="4572000"/>
          </a:xfrm>
          <a:prstGeom prst="rect">
            <a:avLst/>
          </a:prstGeom>
        </p:spPr>
        <p:txBody>
          <a:bodyPr vert="horz">
            <a:normAutofit/>
          </a:bodyPr>
          <a:lstStyle>
            <a:lvl1pPr marL="274313" indent="-274313" algn="l" rtl="0" eaLnBrk="1" latinLnBrk="0" hangingPunct="1">
              <a:spcBef>
                <a:spcPts val="600"/>
              </a:spcBef>
              <a:buClr>
                <a:schemeClr val="accent2"/>
              </a:buClr>
              <a:buSzPct val="85000"/>
              <a:buFont typeface="Wingdings 2"/>
              <a:buChar char=""/>
              <a:defRPr kumimoji="0" sz="2600" kern="1200">
                <a:solidFill>
                  <a:schemeClr val="bg1">
                    <a:lumMod val="85000"/>
                    <a:lumOff val="15000"/>
                  </a:schemeClr>
                </a:solidFill>
                <a:latin typeface="+mn-lt"/>
                <a:ea typeface="+mn-ea"/>
                <a:cs typeface="+mn-cs"/>
              </a:defRPr>
            </a:lvl1pPr>
            <a:lvl2pPr marL="640064" indent="-274313" algn="l" rtl="0" eaLnBrk="1" latinLnBrk="0" hangingPunct="1">
              <a:spcBef>
                <a:spcPts val="300"/>
              </a:spcBef>
              <a:buClr>
                <a:schemeClr val="accent2">
                  <a:shade val="75000"/>
                </a:schemeClr>
              </a:buClr>
              <a:buSzPct val="85000"/>
              <a:buFont typeface="Wingdings 2"/>
              <a:buChar char=""/>
              <a:defRPr kumimoji="0" sz="2400" kern="1200">
                <a:solidFill>
                  <a:schemeClr val="tx2">
                    <a:lumMod val="25000"/>
                  </a:schemeClr>
                </a:solidFill>
                <a:latin typeface="+mn-lt"/>
                <a:ea typeface="+mn-ea"/>
                <a:cs typeface="+mn-cs"/>
              </a:defRPr>
            </a:lvl2pPr>
            <a:lvl3pPr marL="1005815" indent="-228594" algn="l" rtl="0" eaLnBrk="1" latinLnBrk="0" hangingPunct="1">
              <a:spcBef>
                <a:spcPts val="300"/>
              </a:spcBef>
              <a:buClr>
                <a:schemeClr val="accent2">
                  <a:shade val="50000"/>
                </a:schemeClr>
              </a:buClr>
              <a:buSzPct val="85000"/>
              <a:buFont typeface="Wingdings 2"/>
              <a:buChar char=""/>
              <a:defRPr kumimoji="0" sz="2100" kern="1200">
                <a:solidFill>
                  <a:schemeClr val="tx2">
                    <a:lumMod val="25000"/>
                  </a:schemeClr>
                </a:solidFill>
                <a:latin typeface="+mn-lt"/>
                <a:ea typeface="+mn-ea"/>
                <a:cs typeface="+mn-cs"/>
              </a:defRPr>
            </a:lvl3pPr>
            <a:lvl4pPr marL="1280128" indent="-228594"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2">
                    <a:lumMod val="25000"/>
                  </a:schemeClr>
                </a:solidFill>
                <a:latin typeface="+mn-lt"/>
                <a:ea typeface="+mn-ea"/>
                <a:cs typeface="+mn-cs"/>
              </a:defRPr>
            </a:lvl4pPr>
            <a:lvl5pPr marL="1554441" indent="-228594"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2">
                    <a:lumMod val="25000"/>
                  </a:schemeClr>
                </a:solidFill>
                <a:latin typeface="+mn-lt"/>
                <a:ea typeface="+mn-ea"/>
                <a:cs typeface="+mn-cs"/>
              </a:defRPr>
            </a:lvl5pPr>
            <a:lvl6pPr marL="1828754" indent="-228594"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30" indent="-182876"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5943" indent="-182876"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256" indent="-182876"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r>
              <a:rPr lang="en-US" sz="2800" b="1" dirty="0">
                <a:solidFill>
                  <a:schemeClr val="bg2"/>
                </a:solidFill>
              </a:rPr>
              <a:t>UT Interaction Dataset</a:t>
            </a:r>
            <a:endParaRPr lang="en-GB" sz="2800" b="1" dirty="0">
              <a:solidFill>
                <a:schemeClr val="bg2"/>
              </a:solidFill>
            </a:endParaRPr>
          </a:p>
          <a:p>
            <a:pPr lvl="1"/>
            <a:r>
              <a:rPr lang="en-US" sz="2000" b="1" dirty="0">
                <a:solidFill>
                  <a:schemeClr val="bg1"/>
                </a:solidFill>
              </a:rPr>
              <a:t>2D Key joints in RGB Video</a:t>
            </a:r>
          </a:p>
          <a:p>
            <a:endParaRPr lang="en-US" dirty="0"/>
          </a:p>
          <a:p>
            <a:endParaRPr lang="en-GB" dirty="0"/>
          </a:p>
        </p:txBody>
      </p:sp>
      <p:pic>
        <p:nvPicPr>
          <p:cNvPr id="30" name="Picture 29">
            <a:extLst>
              <a:ext uri="{FF2B5EF4-FFF2-40B4-BE49-F238E27FC236}">
                <a16:creationId xmlns:a16="http://schemas.microsoft.com/office/drawing/2014/main" id="{8D812888-C205-4047-88EA-BCA0B8398FDA}"/>
              </a:ext>
            </a:extLst>
          </p:cNvPr>
          <p:cNvPicPr>
            <a:picLocks noChangeAspect="1"/>
          </p:cNvPicPr>
          <p:nvPr/>
        </p:nvPicPr>
        <p:blipFill>
          <a:blip r:embed="rId7"/>
          <a:stretch>
            <a:fillRect/>
          </a:stretch>
        </p:blipFill>
        <p:spPr>
          <a:xfrm>
            <a:off x="7240656" y="2657768"/>
            <a:ext cx="1148609" cy="944977"/>
          </a:xfrm>
          <a:prstGeom prst="rect">
            <a:avLst/>
          </a:prstGeom>
        </p:spPr>
      </p:pic>
      <p:pic>
        <p:nvPicPr>
          <p:cNvPr id="33" name="Picture 32">
            <a:extLst>
              <a:ext uri="{FF2B5EF4-FFF2-40B4-BE49-F238E27FC236}">
                <a16:creationId xmlns:a16="http://schemas.microsoft.com/office/drawing/2014/main" id="{533175E2-165A-4989-B702-BB226CFB4A9A}"/>
              </a:ext>
            </a:extLst>
          </p:cNvPr>
          <p:cNvPicPr>
            <a:picLocks noChangeAspect="1"/>
          </p:cNvPicPr>
          <p:nvPr/>
        </p:nvPicPr>
        <p:blipFill>
          <a:blip r:embed="rId3"/>
          <a:stretch>
            <a:fillRect/>
          </a:stretch>
        </p:blipFill>
        <p:spPr>
          <a:xfrm>
            <a:off x="9240248" y="2511848"/>
            <a:ext cx="1148609" cy="940448"/>
          </a:xfrm>
          <a:prstGeom prst="rect">
            <a:avLst/>
          </a:prstGeom>
        </p:spPr>
      </p:pic>
      <p:pic>
        <p:nvPicPr>
          <p:cNvPr id="34" name="Picture 33">
            <a:extLst>
              <a:ext uri="{FF2B5EF4-FFF2-40B4-BE49-F238E27FC236}">
                <a16:creationId xmlns:a16="http://schemas.microsoft.com/office/drawing/2014/main" id="{FEC8CD60-62A3-4AB0-8176-DCEE1DE2D0E8}"/>
              </a:ext>
            </a:extLst>
          </p:cNvPr>
          <p:cNvPicPr>
            <a:picLocks noChangeAspect="1"/>
          </p:cNvPicPr>
          <p:nvPr/>
        </p:nvPicPr>
        <p:blipFill>
          <a:blip r:embed="rId4"/>
          <a:stretch>
            <a:fillRect/>
          </a:stretch>
        </p:blipFill>
        <p:spPr>
          <a:xfrm>
            <a:off x="9311013" y="2588670"/>
            <a:ext cx="1143755" cy="944978"/>
          </a:xfrm>
          <a:prstGeom prst="rect">
            <a:avLst/>
          </a:prstGeom>
        </p:spPr>
      </p:pic>
      <p:pic>
        <p:nvPicPr>
          <p:cNvPr id="19" name="Picture 18" descr="A picture containing kite, outdoor, child, little&#10;&#10;Description automatically generated">
            <a:extLst>
              <a:ext uri="{FF2B5EF4-FFF2-40B4-BE49-F238E27FC236}">
                <a16:creationId xmlns:a16="http://schemas.microsoft.com/office/drawing/2014/main" id="{5C81DA45-AAC7-4B21-9612-B8C77023D29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01258" y="2659719"/>
            <a:ext cx="1148610" cy="944977"/>
          </a:xfrm>
          <a:prstGeom prst="rect">
            <a:avLst/>
          </a:prstGeom>
        </p:spPr>
      </p:pic>
      <p:sp>
        <p:nvSpPr>
          <p:cNvPr id="26" name="Arrow: Right 25">
            <a:extLst>
              <a:ext uri="{FF2B5EF4-FFF2-40B4-BE49-F238E27FC236}">
                <a16:creationId xmlns:a16="http://schemas.microsoft.com/office/drawing/2014/main" id="{C261A220-500C-4854-A99D-C686CF776CF6}"/>
              </a:ext>
            </a:extLst>
          </p:cNvPr>
          <p:cNvSpPr/>
          <p:nvPr/>
        </p:nvSpPr>
        <p:spPr>
          <a:xfrm>
            <a:off x="8528243" y="2934856"/>
            <a:ext cx="597564" cy="283779"/>
          </a:xfrm>
          <a:prstGeom prst="rightArrow">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9" name="Straight Arrow Connector 48">
            <a:extLst>
              <a:ext uri="{FF2B5EF4-FFF2-40B4-BE49-F238E27FC236}">
                <a16:creationId xmlns:a16="http://schemas.microsoft.com/office/drawing/2014/main" id="{781E89C5-365F-4497-83A0-1583EEEA01C8}"/>
              </a:ext>
            </a:extLst>
          </p:cNvPr>
          <p:cNvCxnSpPr>
            <a:cxnSpLocks/>
          </p:cNvCxnSpPr>
          <p:nvPr/>
        </p:nvCxnSpPr>
        <p:spPr>
          <a:xfrm flipV="1">
            <a:off x="4057689" y="2396694"/>
            <a:ext cx="0" cy="478944"/>
          </a:xfrm>
          <a:prstGeom prst="straightConnector1">
            <a:avLst/>
          </a:prstGeom>
          <a:noFill/>
          <a:ln w="12700" cap="flat" cmpd="sng" algn="ctr">
            <a:solidFill>
              <a:schemeClr val="tx1">
                <a:lumMod val="85000"/>
              </a:schemeClr>
            </a:solidFill>
            <a:prstDash val="solid"/>
            <a:miter lim="800000"/>
            <a:tailEnd type="triangle"/>
          </a:ln>
          <a:effectLst/>
        </p:spPr>
      </p:cxnSp>
      <p:cxnSp>
        <p:nvCxnSpPr>
          <p:cNvPr id="50" name="Straight Arrow Connector 49">
            <a:extLst>
              <a:ext uri="{FF2B5EF4-FFF2-40B4-BE49-F238E27FC236}">
                <a16:creationId xmlns:a16="http://schemas.microsoft.com/office/drawing/2014/main" id="{B7204306-AC8C-42C8-849B-514612321469}"/>
              </a:ext>
            </a:extLst>
          </p:cNvPr>
          <p:cNvCxnSpPr>
            <a:cxnSpLocks/>
          </p:cNvCxnSpPr>
          <p:nvPr/>
        </p:nvCxnSpPr>
        <p:spPr>
          <a:xfrm flipH="1">
            <a:off x="3822437" y="2864883"/>
            <a:ext cx="235256" cy="258851"/>
          </a:xfrm>
          <a:prstGeom prst="straightConnector1">
            <a:avLst/>
          </a:prstGeom>
          <a:noFill/>
          <a:ln w="12700" cap="flat" cmpd="sng" algn="ctr">
            <a:solidFill>
              <a:schemeClr val="tx1">
                <a:lumMod val="85000"/>
              </a:schemeClr>
            </a:solidFill>
            <a:prstDash val="solid"/>
            <a:miter lim="800000"/>
            <a:tailEnd type="triangle"/>
          </a:ln>
          <a:effectLst/>
        </p:spPr>
      </p:cxnSp>
      <p:cxnSp>
        <p:nvCxnSpPr>
          <p:cNvPr id="51" name="Straight Arrow Connector 50">
            <a:extLst>
              <a:ext uri="{FF2B5EF4-FFF2-40B4-BE49-F238E27FC236}">
                <a16:creationId xmlns:a16="http://schemas.microsoft.com/office/drawing/2014/main" id="{A81ED9AA-733C-4E94-B152-0C98139EA83F}"/>
              </a:ext>
            </a:extLst>
          </p:cNvPr>
          <p:cNvCxnSpPr>
            <a:cxnSpLocks/>
          </p:cNvCxnSpPr>
          <p:nvPr/>
        </p:nvCxnSpPr>
        <p:spPr>
          <a:xfrm>
            <a:off x="4057689" y="2871408"/>
            <a:ext cx="479957" cy="0"/>
          </a:xfrm>
          <a:prstGeom prst="straightConnector1">
            <a:avLst/>
          </a:prstGeom>
          <a:noFill/>
          <a:ln w="12700" cap="flat" cmpd="sng" algn="ctr">
            <a:solidFill>
              <a:schemeClr val="tx1">
                <a:lumMod val="85000"/>
              </a:schemeClr>
            </a:solidFill>
            <a:prstDash val="solid"/>
            <a:miter lim="800000"/>
            <a:tailEnd type="triangle"/>
          </a:ln>
          <a:effectLst/>
        </p:spPr>
      </p:cxnSp>
      <p:cxnSp>
        <p:nvCxnSpPr>
          <p:cNvPr id="58" name="Straight Arrow Connector 57">
            <a:extLst>
              <a:ext uri="{FF2B5EF4-FFF2-40B4-BE49-F238E27FC236}">
                <a16:creationId xmlns:a16="http://schemas.microsoft.com/office/drawing/2014/main" id="{8066587A-3F1C-4C4B-961D-1529D16791F7}"/>
              </a:ext>
            </a:extLst>
          </p:cNvPr>
          <p:cNvCxnSpPr>
            <a:cxnSpLocks/>
          </p:cNvCxnSpPr>
          <p:nvPr/>
        </p:nvCxnSpPr>
        <p:spPr>
          <a:xfrm flipH="1">
            <a:off x="3962633" y="3101145"/>
            <a:ext cx="235256" cy="258851"/>
          </a:xfrm>
          <a:prstGeom prst="straightConnector1">
            <a:avLst/>
          </a:prstGeom>
          <a:noFill/>
          <a:ln w="12700" cap="flat" cmpd="sng" algn="ctr">
            <a:solidFill>
              <a:schemeClr val="tx1">
                <a:lumMod val="50000"/>
              </a:schemeClr>
            </a:solidFill>
            <a:prstDash val="solid"/>
            <a:miter lim="800000"/>
            <a:tailEnd type="triangle"/>
          </a:ln>
          <a:effectLst/>
        </p:spPr>
      </p:cxnSp>
      <p:cxnSp>
        <p:nvCxnSpPr>
          <p:cNvPr id="60" name="Straight Arrow Connector 59">
            <a:extLst>
              <a:ext uri="{FF2B5EF4-FFF2-40B4-BE49-F238E27FC236}">
                <a16:creationId xmlns:a16="http://schemas.microsoft.com/office/drawing/2014/main" id="{A2CE32D8-98E7-4E1A-B708-266480E87CB6}"/>
              </a:ext>
            </a:extLst>
          </p:cNvPr>
          <p:cNvCxnSpPr>
            <a:cxnSpLocks/>
          </p:cNvCxnSpPr>
          <p:nvPr/>
        </p:nvCxnSpPr>
        <p:spPr>
          <a:xfrm>
            <a:off x="4188309" y="3100049"/>
            <a:ext cx="479957" cy="0"/>
          </a:xfrm>
          <a:prstGeom prst="straightConnector1">
            <a:avLst/>
          </a:prstGeom>
          <a:noFill/>
          <a:ln w="12700" cap="flat" cmpd="sng" algn="ctr">
            <a:solidFill>
              <a:schemeClr val="tx1">
                <a:lumMod val="50000"/>
              </a:schemeClr>
            </a:solidFill>
            <a:prstDash val="solid"/>
            <a:miter lim="800000"/>
            <a:tailEnd type="triangle"/>
          </a:ln>
          <a:effectLst/>
        </p:spPr>
      </p:cxnSp>
      <p:cxnSp>
        <p:nvCxnSpPr>
          <p:cNvPr id="64" name="Straight Arrow Connector 63">
            <a:extLst>
              <a:ext uri="{FF2B5EF4-FFF2-40B4-BE49-F238E27FC236}">
                <a16:creationId xmlns:a16="http://schemas.microsoft.com/office/drawing/2014/main" id="{7D22B946-9151-4479-8FEC-0C0E2DD5FFE6}"/>
              </a:ext>
            </a:extLst>
          </p:cNvPr>
          <p:cNvCxnSpPr>
            <a:cxnSpLocks/>
          </p:cNvCxnSpPr>
          <p:nvPr/>
        </p:nvCxnSpPr>
        <p:spPr>
          <a:xfrm flipV="1">
            <a:off x="4197050" y="2630114"/>
            <a:ext cx="0" cy="478944"/>
          </a:xfrm>
          <a:prstGeom prst="straightConnector1">
            <a:avLst/>
          </a:prstGeom>
          <a:noFill/>
          <a:ln w="12700" cap="flat" cmpd="sng" algn="ctr">
            <a:solidFill>
              <a:schemeClr val="tx1">
                <a:lumMod val="50000"/>
              </a:schemeClr>
            </a:solidFill>
            <a:prstDash val="solid"/>
            <a:miter lim="800000"/>
            <a:tailEnd type="triangle"/>
          </a:ln>
          <a:effectLst/>
        </p:spPr>
      </p:cxnSp>
      <p:pic>
        <p:nvPicPr>
          <p:cNvPr id="68" name="Picture 67" descr="Shape, arrow&#10;&#10;Description automatically generated">
            <a:extLst>
              <a:ext uri="{FF2B5EF4-FFF2-40B4-BE49-F238E27FC236}">
                <a16:creationId xmlns:a16="http://schemas.microsoft.com/office/drawing/2014/main" id="{55CB5BF3-E192-4325-ABEB-038ABBA70131}"/>
              </a:ext>
            </a:extLst>
          </p:cNvPr>
          <p:cNvPicPr>
            <a:picLocks noChangeAspect="1"/>
          </p:cNvPicPr>
          <p:nvPr/>
        </p:nvPicPr>
        <p:blipFill>
          <a:blip r:embed="rId9">
            <a:alphaModFix amt="36000"/>
            <a:extLst>
              <a:ext uri="{28A0092B-C50C-407E-A947-70E740481C1C}">
                <a14:useLocalDpi xmlns:a14="http://schemas.microsoft.com/office/drawing/2010/main" val="0"/>
              </a:ext>
            </a:extLst>
          </a:blip>
          <a:stretch>
            <a:fillRect/>
          </a:stretch>
        </p:blipFill>
        <p:spPr>
          <a:xfrm>
            <a:off x="4004305" y="2520274"/>
            <a:ext cx="690544" cy="547839"/>
          </a:xfrm>
          <a:prstGeom prst="rect">
            <a:avLst/>
          </a:prstGeom>
        </p:spPr>
      </p:pic>
      <p:pic>
        <p:nvPicPr>
          <p:cNvPr id="69" name="Picture 68" descr="Shape, arrow&#10;&#10;Description automatically generated">
            <a:extLst>
              <a:ext uri="{FF2B5EF4-FFF2-40B4-BE49-F238E27FC236}">
                <a16:creationId xmlns:a16="http://schemas.microsoft.com/office/drawing/2014/main" id="{033C0D04-12C5-4D14-8F35-6240FF27647E}"/>
              </a:ext>
            </a:extLst>
          </p:cNvPr>
          <p:cNvPicPr>
            <a:picLocks noChangeAspect="1"/>
          </p:cNvPicPr>
          <p:nvPr/>
        </p:nvPicPr>
        <p:blipFill>
          <a:blip r:embed="rId10">
            <a:alphaModFix amt="54000"/>
            <a:extLst>
              <a:ext uri="{28A0092B-C50C-407E-A947-70E740481C1C}">
                <a14:useLocalDpi xmlns:a14="http://schemas.microsoft.com/office/drawing/2010/main" val="0"/>
              </a:ext>
            </a:extLst>
          </a:blip>
          <a:stretch>
            <a:fillRect/>
          </a:stretch>
        </p:blipFill>
        <p:spPr>
          <a:xfrm>
            <a:off x="4137668" y="2750622"/>
            <a:ext cx="656681" cy="528489"/>
          </a:xfrm>
          <a:prstGeom prst="rect">
            <a:avLst/>
          </a:prstGeom>
        </p:spPr>
      </p:pic>
      <p:pic>
        <p:nvPicPr>
          <p:cNvPr id="70" name="Picture 69" descr="Shape, arrow&#10;&#10;Description automatically generated">
            <a:extLst>
              <a:ext uri="{FF2B5EF4-FFF2-40B4-BE49-F238E27FC236}">
                <a16:creationId xmlns:a16="http://schemas.microsoft.com/office/drawing/2014/main" id="{01D985E5-9712-4A62-B95F-2F343208ED8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294992" y="3048541"/>
            <a:ext cx="696590" cy="495837"/>
          </a:xfrm>
          <a:prstGeom prst="rect">
            <a:avLst/>
          </a:prstGeom>
        </p:spPr>
      </p:pic>
      <p:cxnSp>
        <p:nvCxnSpPr>
          <p:cNvPr id="74" name="Straight Arrow Connector 73">
            <a:extLst>
              <a:ext uri="{FF2B5EF4-FFF2-40B4-BE49-F238E27FC236}">
                <a16:creationId xmlns:a16="http://schemas.microsoft.com/office/drawing/2014/main" id="{D4EA5C45-708A-4F9B-841F-47EE9FA08CB4}"/>
              </a:ext>
            </a:extLst>
          </p:cNvPr>
          <p:cNvCxnSpPr>
            <a:cxnSpLocks/>
          </p:cNvCxnSpPr>
          <p:nvPr/>
        </p:nvCxnSpPr>
        <p:spPr>
          <a:xfrm flipH="1">
            <a:off x="4155362" y="3286594"/>
            <a:ext cx="235256" cy="258851"/>
          </a:xfrm>
          <a:prstGeom prst="straightConnector1">
            <a:avLst/>
          </a:prstGeom>
          <a:noFill/>
          <a:ln w="12700" cap="flat" cmpd="sng" algn="ctr">
            <a:solidFill>
              <a:sysClr val="windowText" lastClr="000000"/>
            </a:solidFill>
            <a:prstDash val="solid"/>
            <a:miter lim="800000"/>
            <a:tailEnd type="triangle"/>
          </a:ln>
          <a:effectLst/>
        </p:spPr>
      </p:cxnSp>
      <p:cxnSp>
        <p:nvCxnSpPr>
          <p:cNvPr id="75" name="Straight Arrow Connector 74">
            <a:extLst>
              <a:ext uri="{FF2B5EF4-FFF2-40B4-BE49-F238E27FC236}">
                <a16:creationId xmlns:a16="http://schemas.microsoft.com/office/drawing/2014/main" id="{29976A79-1599-4086-9A2C-E6FB7A701311}"/>
              </a:ext>
            </a:extLst>
          </p:cNvPr>
          <p:cNvCxnSpPr>
            <a:cxnSpLocks/>
          </p:cNvCxnSpPr>
          <p:nvPr/>
        </p:nvCxnSpPr>
        <p:spPr>
          <a:xfrm>
            <a:off x="4381038" y="3285498"/>
            <a:ext cx="479957" cy="0"/>
          </a:xfrm>
          <a:prstGeom prst="straightConnector1">
            <a:avLst/>
          </a:prstGeom>
          <a:noFill/>
          <a:ln w="12700" cap="flat" cmpd="sng" algn="ctr">
            <a:solidFill>
              <a:sysClr val="windowText" lastClr="000000"/>
            </a:solidFill>
            <a:prstDash val="solid"/>
            <a:miter lim="800000"/>
            <a:tailEnd type="triangle"/>
          </a:ln>
          <a:effectLst/>
        </p:spPr>
      </p:cxnSp>
      <p:cxnSp>
        <p:nvCxnSpPr>
          <p:cNvPr id="77" name="Straight Arrow Connector 76">
            <a:extLst>
              <a:ext uri="{FF2B5EF4-FFF2-40B4-BE49-F238E27FC236}">
                <a16:creationId xmlns:a16="http://schemas.microsoft.com/office/drawing/2014/main" id="{79C38939-AC26-46D8-B622-E8E2D00193A6}"/>
              </a:ext>
            </a:extLst>
          </p:cNvPr>
          <p:cNvCxnSpPr>
            <a:cxnSpLocks/>
          </p:cNvCxnSpPr>
          <p:nvPr/>
        </p:nvCxnSpPr>
        <p:spPr>
          <a:xfrm flipV="1">
            <a:off x="4389779" y="2815563"/>
            <a:ext cx="0" cy="478944"/>
          </a:xfrm>
          <a:prstGeom prst="straightConnector1">
            <a:avLst/>
          </a:prstGeom>
          <a:noFill/>
          <a:ln w="12700" cap="flat" cmpd="sng" algn="ctr">
            <a:solidFill>
              <a:sysClr val="windowText" lastClr="000000"/>
            </a:solidFill>
            <a:prstDash val="solid"/>
            <a:miter lim="800000"/>
            <a:tailEnd type="triangle"/>
          </a:ln>
          <a:effectLst/>
        </p:spPr>
      </p:cxnSp>
      <p:sp>
        <p:nvSpPr>
          <p:cNvPr id="79" name="Arrow: Right 78">
            <a:extLst>
              <a:ext uri="{FF2B5EF4-FFF2-40B4-BE49-F238E27FC236}">
                <a16:creationId xmlns:a16="http://schemas.microsoft.com/office/drawing/2014/main" id="{1735D542-3F04-4965-92FA-0675103FD513}"/>
              </a:ext>
            </a:extLst>
          </p:cNvPr>
          <p:cNvSpPr/>
          <p:nvPr/>
        </p:nvSpPr>
        <p:spPr>
          <a:xfrm>
            <a:off x="2991999" y="2906651"/>
            <a:ext cx="597564" cy="283779"/>
          </a:xfrm>
          <a:prstGeom prst="rightArrow">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 name="Picture 34" descr="A picture containing person, person, building, playing&#10;&#10;Description automatically generated">
            <a:extLst>
              <a:ext uri="{FF2B5EF4-FFF2-40B4-BE49-F238E27FC236}">
                <a16:creationId xmlns:a16="http://schemas.microsoft.com/office/drawing/2014/main" id="{6A5998CE-C261-472C-BE60-B222D8E915C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43266" y="2383956"/>
            <a:ext cx="1430165" cy="1072624"/>
          </a:xfrm>
          <a:prstGeom prst="rect">
            <a:avLst/>
          </a:prstGeom>
        </p:spPr>
      </p:pic>
      <p:pic>
        <p:nvPicPr>
          <p:cNvPr id="45" name="Picture 44" descr="A person standing in front of a building&#10;&#10;Description automatically generated">
            <a:extLst>
              <a:ext uri="{FF2B5EF4-FFF2-40B4-BE49-F238E27FC236}">
                <a16:creationId xmlns:a16="http://schemas.microsoft.com/office/drawing/2014/main" id="{275A5A92-8FE0-4AA8-B413-CE7EB602249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292062" y="2453472"/>
            <a:ext cx="1430165" cy="1072624"/>
          </a:xfrm>
          <a:prstGeom prst="rect">
            <a:avLst/>
          </a:prstGeom>
        </p:spPr>
      </p:pic>
      <p:pic>
        <p:nvPicPr>
          <p:cNvPr id="80" name="Picture 79" descr="A picture containing person, person, indoor, playing&#10;&#10;Description automatically generated">
            <a:extLst>
              <a:ext uri="{FF2B5EF4-FFF2-40B4-BE49-F238E27FC236}">
                <a16:creationId xmlns:a16="http://schemas.microsoft.com/office/drawing/2014/main" id="{1279E650-CDC5-4669-8FBF-267BCF92062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370612" y="2512229"/>
            <a:ext cx="1430165" cy="1072624"/>
          </a:xfrm>
          <a:prstGeom prst="rect">
            <a:avLst/>
          </a:prstGeom>
        </p:spPr>
      </p:pic>
      <p:sp>
        <p:nvSpPr>
          <p:cNvPr id="86" name="Rectangle: Rounded Corners 85">
            <a:extLst>
              <a:ext uri="{FF2B5EF4-FFF2-40B4-BE49-F238E27FC236}">
                <a16:creationId xmlns:a16="http://schemas.microsoft.com/office/drawing/2014/main" id="{5557F384-8266-4147-91BB-821164602884}"/>
              </a:ext>
            </a:extLst>
          </p:cNvPr>
          <p:cNvSpPr/>
          <p:nvPr/>
        </p:nvSpPr>
        <p:spPr>
          <a:xfrm>
            <a:off x="6989695" y="5238929"/>
            <a:ext cx="1291286" cy="277606"/>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7" name="Picture 4">
            <a:extLst>
              <a:ext uri="{FF2B5EF4-FFF2-40B4-BE49-F238E27FC236}">
                <a16:creationId xmlns:a16="http://schemas.microsoft.com/office/drawing/2014/main" id="{86863908-6E32-48D4-94C5-764DA9EA746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354334" y="287302"/>
            <a:ext cx="2568312" cy="1236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1167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
                                            <p:txEl>
                                              <p:pRg st="0" end="0"/>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9" grpId="0" animBg="1"/>
      <p:bldP spid="22" grpId="0" animBg="1"/>
      <p:bldP spid="23" grpId="0" animBg="1"/>
      <p:bldP spid="25" grpId="0"/>
      <p:bldP spid="26" grpId="0" animBg="1"/>
      <p:bldP spid="79" grpId="0" animBg="1"/>
      <p:bldP spid="8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0DCB09-B8F6-4621-8DCB-A1BA3EE51CF7}"/>
              </a:ext>
            </a:extLst>
          </p:cNvPr>
          <p:cNvSpPr>
            <a:spLocks noGrp="1"/>
          </p:cNvSpPr>
          <p:nvPr>
            <p:ph idx="1"/>
          </p:nvPr>
        </p:nvSpPr>
        <p:spPr>
          <a:ln>
            <a:noFill/>
          </a:ln>
        </p:spPr>
        <p:txBody>
          <a:bodyPr>
            <a:normAutofit/>
          </a:bodyPr>
          <a:lstStyle/>
          <a:p>
            <a:pPr algn="just"/>
            <a:r>
              <a:rPr lang="en-US" sz="2000" dirty="0"/>
              <a:t>A pairwise joint distance </a:t>
            </a:r>
            <a:r>
              <a:rPr lang="en-US" sz="2000" dirty="0" err="1"/>
              <a:t>BiLSTM</a:t>
            </a:r>
            <a:r>
              <a:rPr lang="en-US" sz="2000" dirty="0"/>
              <a:t> network (PJD-</a:t>
            </a:r>
            <a:r>
              <a:rPr lang="en-US" sz="2000" dirty="0" err="1"/>
              <a:t>BiLSTM</a:t>
            </a:r>
            <a:r>
              <a:rPr lang="en-US" sz="2000" dirty="0"/>
              <a:t>) that models the </a:t>
            </a:r>
            <a:r>
              <a:rPr lang="en-US" sz="2000" i="1" dirty="0">
                <a:solidFill>
                  <a:srgbClr val="0070C0"/>
                </a:solidFill>
              </a:rPr>
              <a:t>explicit interaction patterns </a:t>
            </a:r>
            <a:r>
              <a:rPr lang="en-US" sz="2000" dirty="0"/>
              <a:t>from the discriminative geometric features</a:t>
            </a:r>
            <a:r>
              <a:rPr lang="en-GB" sz="2000" dirty="0"/>
              <a:t>.</a:t>
            </a:r>
          </a:p>
          <a:p>
            <a:endParaRPr lang="en-GB" sz="2000" dirty="0"/>
          </a:p>
          <a:p>
            <a:pPr algn="just"/>
            <a:r>
              <a:rPr lang="en-US" sz="2000" dirty="0"/>
              <a:t>A fully-connected graph convolution </a:t>
            </a:r>
            <a:r>
              <a:rPr lang="en-US" sz="2000" dirty="0" err="1"/>
              <a:t>BiLSTM</a:t>
            </a:r>
            <a:r>
              <a:rPr lang="en-US" sz="2000" dirty="0"/>
              <a:t> network (FCGC-</a:t>
            </a:r>
            <a:r>
              <a:rPr lang="en-US" sz="2000" dirty="0" err="1"/>
              <a:t>BiLSTM</a:t>
            </a:r>
            <a:r>
              <a:rPr lang="en-US" sz="2000" dirty="0"/>
              <a:t>) that quantifies the spatial proximity of interaction from joint positions to extract the </a:t>
            </a:r>
            <a:r>
              <a:rPr lang="en-GB" sz="2000" i="1" dirty="0">
                <a:solidFill>
                  <a:srgbClr val="0070C0"/>
                </a:solidFill>
              </a:rPr>
              <a:t>implicit correlations </a:t>
            </a:r>
            <a:r>
              <a:rPr lang="en-GB" sz="2000" dirty="0"/>
              <a:t>among joints.</a:t>
            </a:r>
          </a:p>
          <a:p>
            <a:endParaRPr lang="en-GB" sz="2000" dirty="0"/>
          </a:p>
          <a:p>
            <a:pPr algn="just"/>
            <a:r>
              <a:rPr lang="en-US" sz="2000" dirty="0"/>
              <a:t> A </a:t>
            </a:r>
            <a:r>
              <a:rPr lang="en-US" sz="2000" i="1" dirty="0">
                <a:solidFill>
                  <a:srgbClr val="0070C0"/>
                </a:solidFill>
              </a:rPr>
              <a:t>late fusion </a:t>
            </a:r>
            <a:r>
              <a:rPr lang="en-US" sz="2000" dirty="0"/>
              <a:t>algorithm is defined to boost the recognition accuracy from probability outputs of both </a:t>
            </a:r>
            <a:r>
              <a:rPr lang="en-GB" sz="2000" dirty="0"/>
              <a:t>streams.</a:t>
            </a:r>
          </a:p>
          <a:p>
            <a:endParaRPr lang="en-GB" sz="2000" dirty="0"/>
          </a:p>
          <a:p>
            <a:pPr algn="just"/>
            <a:r>
              <a:rPr lang="en-GB" sz="2000" dirty="0"/>
              <a:t>State-of-the-art recognition performance on 3D interaction dataset</a:t>
            </a:r>
            <a:r>
              <a:rPr lang="en-US" sz="2000" dirty="0"/>
              <a:t>. Can be easily extended to 2D key joint recognition with comparable results</a:t>
            </a:r>
            <a:r>
              <a:rPr lang="en-GB" sz="2000" dirty="0"/>
              <a:t>.</a:t>
            </a:r>
          </a:p>
        </p:txBody>
      </p:sp>
      <p:sp>
        <p:nvSpPr>
          <p:cNvPr id="3" name="Title 2">
            <a:extLst>
              <a:ext uri="{FF2B5EF4-FFF2-40B4-BE49-F238E27FC236}">
                <a16:creationId xmlns:a16="http://schemas.microsoft.com/office/drawing/2014/main" id="{90562A16-8374-4646-BFAD-DDE560298C67}"/>
              </a:ext>
            </a:extLst>
          </p:cNvPr>
          <p:cNvSpPr>
            <a:spLocks noGrp="1"/>
          </p:cNvSpPr>
          <p:nvPr>
            <p:ph type="title"/>
          </p:nvPr>
        </p:nvSpPr>
        <p:spPr/>
        <p:txBody>
          <a:bodyPr/>
          <a:lstStyle/>
          <a:p>
            <a:r>
              <a:rPr lang="en-US" sz="4800" dirty="0"/>
              <a:t>Summary</a:t>
            </a:r>
            <a:endParaRPr lang="en-GB" sz="4800" dirty="0"/>
          </a:p>
        </p:txBody>
      </p:sp>
      <p:sp>
        <p:nvSpPr>
          <p:cNvPr id="6" name="Slide Number Placeholder 5">
            <a:extLst>
              <a:ext uri="{FF2B5EF4-FFF2-40B4-BE49-F238E27FC236}">
                <a16:creationId xmlns:a16="http://schemas.microsoft.com/office/drawing/2014/main" id="{94B04C3C-2DF0-4A11-8492-77235D22B431}"/>
              </a:ext>
            </a:extLst>
          </p:cNvPr>
          <p:cNvSpPr>
            <a:spLocks noGrp="1"/>
          </p:cNvSpPr>
          <p:nvPr>
            <p:ph type="sldNum" sz="quarter" idx="15"/>
          </p:nvPr>
        </p:nvSpPr>
        <p:spPr/>
        <p:txBody>
          <a:bodyPr/>
          <a:lstStyle/>
          <a:p>
            <a:fld id="{03C53208-37B1-4C2B-82C1-C02C6BAB97A7}" type="slidenum">
              <a:rPr lang="en-GB" smtClean="0"/>
              <a:t>8</a:t>
            </a:fld>
            <a:endParaRPr lang="en-GB"/>
          </a:p>
        </p:txBody>
      </p:sp>
      <p:sp>
        <p:nvSpPr>
          <p:cNvPr id="5" name="Rectangle 4">
            <a:extLst>
              <a:ext uri="{FF2B5EF4-FFF2-40B4-BE49-F238E27FC236}">
                <a16:creationId xmlns:a16="http://schemas.microsoft.com/office/drawing/2014/main" id="{8F83F4FF-194D-41BF-919D-D116DFA11ED5}"/>
              </a:ext>
            </a:extLst>
          </p:cNvPr>
          <p:cNvSpPr/>
          <p:nvPr/>
        </p:nvSpPr>
        <p:spPr>
          <a:xfrm>
            <a:off x="0" y="6571996"/>
            <a:ext cx="9091448" cy="338554"/>
          </a:xfrm>
          <a:prstGeom prst="rect">
            <a:avLst/>
          </a:prstGeom>
        </p:spPr>
        <p:txBody>
          <a:bodyPr wrap="square">
            <a:spAutoFit/>
          </a:bodyPr>
          <a:lstStyle/>
          <a:p>
            <a:r>
              <a:rPr lang="en-US" sz="1600" i="1" dirty="0">
                <a:solidFill>
                  <a:schemeClr val="bg1"/>
                </a:solidFill>
                <a:latin typeface="Times New Roman" panose="02020603050405020304" pitchFamily="18" charset="0"/>
                <a:cs typeface="Times New Roman" panose="02020603050405020304" pitchFamily="18" charset="0"/>
              </a:rPr>
              <a:t>A Two-Stream Recurrent Network for </a:t>
            </a:r>
            <a:r>
              <a:rPr lang="en-GB" sz="1600" i="1" dirty="0">
                <a:solidFill>
                  <a:schemeClr val="bg1"/>
                </a:solidFill>
                <a:latin typeface="Times New Roman" panose="02020603050405020304" pitchFamily="18" charset="0"/>
                <a:cs typeface="Times New Roman" panose="02020603050405020304" pitchFamily="18" charset="0"/>
              </a:rPr>
              <a:t>Skeleton-based Human Interaction Recognition, ICPR2020</a:t>
            </a:r>
            <a:endParaRPr lang="en-GB" sz="1600" i="1" dirty="0">
              <a:solidFill>
                <a:schemeClr val="bg1"/>
              </a:solidFill>
            </a:endParaRPr>
          </a:p>
        </p:txBody>
      </p:sp>
      <p:pic>
        <p:nvPicPr>
          <p:cNvPr id="7" name="Picture 4">
            <a:extLst>
              <a:ext uri="{FF2B5EF4-FFF2-40B4-BE49-F238E27FC236}">
                <a16:creationId xmlns:a16="http://schemas.microsoft.com/office/drawing/2014/main" id="{5C284581-FABA-4216-876B-B6F4EA781B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4334" y="287302"/>
            <a:ext cx="2568312" cy="1236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181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5A594F-560D-4176-8497-F14E436DBE0D}"/>
              </a:ext>
            </a:extLst>
          </p:cNvPr>
          <p:cNvSpPr>
            <a:spLocks noGrp="1"/>
          </p:cNvSpPr>
          <p:nvPr>
            <p:ph type="title"/>
          </p:nvPr>
        </p:nvSpPr>
        <p:spPr/>
        <p:txBody>
          <a:bodyPr/>
          <a:lstStyle/>
          <a:p>
            <a:r>
              <a:rPr lang="en-US" dirty="0"/>
              <a:t>Thank you for watching!</a:t>
            </a:r>
            <a:endParaRPr lang="en-GB" dirty="0"/>
          </a:p>
        </p:txBody>
      </p:sp>
      <p:sp>
        <p:nvSpPr>
          <p:cNvPr id="4" name="TextBox 3">
            <a:extLst>
              <a:ext uri="{FF2B5EF4-FFF2-40B4-BE49-F238E27FC236}">
                <a16:creationId xmlns:a16="http://schemas.microsoft.com/office/drawing/2014/main" id="{35E84348-5988-4D84-92D2-429FAD95B31B}"/>
              </a:ext>
            </a:extLst>
          </p:cNvPr>
          <p:cNvSpPr txBox="1"/>
          <p:nvPr/>
        </p:nvSpPr>
        <p:spPr>
          <a:xfrm>
            <a:off x="742731" y="1933903"/>
            <a:ext cx="10345245" cy="1200329"/>
          </a:xfrm>
          <a:prstGeom prst="rect">
            <a:avLst/>
          </a:prstGeom>
          <a:noFill/>
        </p:spPr>
        <p:txBody>
          <a:bodyPr wrap="square" rtlCol="0">
            <a:spAutoFit/>
          </a:bodyPr>
          <a:lstStyle/>
          <a:p>
            <a:pPr algn="l"/>
            <a:r>
              <a:rPr lang="en-US" sz="2400" dirty="0">
                <a:solidFill>
                  <a:schemeClr val="bg1"/>
                </a:solidFill>
              </a:rPr>
              <a:t>Questions / Comments please contact: </a:t>
            </a:r>
            <a:r>
              <a:rPr lang="en-US" sz="2400" dirty="0">
                <a:solidFill>
                  <a:schemeClr val="bg1"/>
                </a:solidFill>
                <a:hlinkClick r:id="rId2"/>
              </a:rPr>
              <a:t>qianhumen2-c@my.cityu.edu.hk</a:t>
            </a:r>
            <a:endParaRPr lang="en-GB" sz="2400" dirty="0">
              <a:solidFill>
                <a:schemeClr val="bg1"/>
              </a:solidFill>
            </a:endParaRPr>
          </a:p>
          <a:p>
            <a:pPr algn="l"/>
            <a:r>
              <a:rPr lang="en-GB" sz="2400" dirty="0">
                <a:solidFill>
                  <a:schemeClr val="bg1"/>
                </a:solidFill>
              </a:rPr>
              <a:t>Our Team:</a:t>
            </a:r>
          </a:p>
          <a:p>
            <a:pPr algn="l"/>
            <a:endParaRPr lang="en-US" sz="2400" dirty="0">
              <a:solidFill>
                <a:schemeClr val="bg1"/>
              </a:solidFill>
            </a:endParaRPr>
          </a:p>
        </p:txBody>
      </p:sp>
      <p:pic>
        <p:nvPicPr>
          <p:cNvPr id="5" name="Picture 4" descr="A person posing for the camera&#10;&#10;Description automatically generated">
            <a:extLst>
              <a:ext uri="{FF2B5EF4-FFF2-40B4-BE49-F238E27FC236}">
                <a16:creationId xmlns:a16="http://schemas.microsoft.com/office/drawing/2014/main" id="{96D5DBA5-EC84-4BE5-8EAE-2F4C8E8AD97B}"/>
              </a:ext>
            </a:extLst>
          </p:cNvPr>
          <p:cNvPicPr>
            <a:picLocks/>
          </p:cNvPicPr>
          <p:nvPr/>
        </p:nvPicPr>
        <p:blipFill rotWithShape="1">
          <a:blip r:embed="rId3">
            <a:extLst>
              <a:ext uri="{28A0092B-C50C-407E-A947-70E740481C1C}">
                <a14:useLocalDpi xmlns:a14="http://schemas.microsoft.com/office/drawing/2010/main" val="0"/>
              </a:ext>
            </a:extLst>
          </a:blip>
          <a:srcRect r="8549"/>
          <a:stretch/>
        </p:blipFill>
        <p:spPr>
          <a:xfrm>
            <a:off x="4097314" y="3291781"/>
            <a:ext cx="1396800" cy="1396800"/>
          </a:xfrm>
          <a:prstGeom prst="flowChartConnector">
            <a:avLst/>
          </a:prstGeom>
        </p:spPr>
      </p:pic>
      <p:pic>
        <p:nvPicPr>
          <p:cNvPr id="6" name="Picture 5" descr="A person wearing a suit and tie smiling at the camera&#10;&#10;Description automatically generated">
            <a:extLst>
              <a:ext uri="{FF2B5EF4-FFF2-40B4-BE49-F238E27FC236}">
                <a16:creationId xmlns:a16="http://schemas.microsoft.com/office/drawing/2014/main" id="{8984B69A-024E-4DEC-BC49-82DCBF577A67}"/>
              </a:ext>
            </a:extLst>
          </p:cNvPr>
          <p:cNvPicPr preferRelativeResize="0">
            <a:picLocks/>
          </p:cNvPicPr>
          <p:nvPr/>
        </p:nvPicPr>
        <p:blipFill>
          <a:blip r:embed="rId4">
            <a:extLst>
              <a:ext uri="{28A0092B-C50C-407E-A947-70E740481C1C}">
                <a14:useLocalDpi xmlns:a14="http://schemas.microsoft.com/office/drawing/2010/main" val="0"/>
              </a:ext>
            </a:extLst>
          </a:blip>
          <a:stretch>
            <a:fillRect/>
          </a:stretch>
        </p:blipFill>
        <p:spPr>
          <a:xfrm>
            <a:off x="8373781" y="3291781"/>
            <a:ext cx="1396800" cy="1396800"/>
          </a:xfrm>
          <a:prstGeom prst="flowChartConnector">
            <a:avLst/>
          </a:prstGeom>
        </p:spPr>
      </p:pic>
      <p:pic>
        <p:nvPicPr>
          <p:cNvPr id="7" name="Picture 6" descr="A young person wearing a suit and tie&#10;&#10;Description automatically generated">
            <a:extLst>
              <a:ext uri="{FF2B5EF4-FFF2-40B4-BE49-F238E27FC236}">
                <a16:creationId xmlns:a16="http://schemas.microsoft.com/office/drawing/2014/main" id="{7261D77B-10AA-4736-8B8F-D7BD2502575B}"/>
              </a:ext>
            </a:extLst>
          </p:cNvPr>
          <p:cNvPicPr preferRelativeResize="0">
            <a:picLocks/>
          </p:cNvPicPr>
          <p:nvPr/>
        </p:nvPicPr>
        <p:blipFill>
          <a:blip r:embed="rId5">
            <a:extLst>
              <a:ext uri="{28A0092B-C50C-407E-A947-70E740481C1C}">
                <a14:useLocalDpi xmlns:a14="http://schemas.microsoft.com/office/drawing/2010/main" val="0"/>
              </a:ext>
            </a:extLst>
          </a:blip>
          <a:stretch>
            <a:fillRect/>
          </a:stretch>
        </p:blipFill>
        <p:spPr>
          <a:xfrm>
            <a:off x="6261819" y="3291781"/>
            <a:ext cx="1396800" cy="1396800"/>
          </a:xfrm>
          <a:prstGeom prst="flowChartConnector">
            <a:avLst/>
          </a:prstGeom>
        </p:spPr>
      </p:pic>
      <p:pic>
        <p:nvPicPr>
          <p:cNvPr id="8" name="Picture 7" descr="A young child standing in front of a mountain&#10;&#10;Description automatically generated">
            <a:extLst>
              <a:ext uri="{FF2B5EF4-FFF2-40B4-BE49-F238E27FC236}">
                <a16:creationId xmlns:a16="http://schemas.microsoft.com/office/drawing/2014/main" id="{F60BB737-7FC6-4F47-9E7B-1F51E0FEF4B4}"/>
              </a:ext>
            </a:extLst>
          </p:cNvPr>
          <p:cNvPicPr preferRelativeResize="0">
            <a:picLocks/>
          </p:cNvPicPr>
          <p:nvPr/>
        </p:nvPicPr>
        <p:blipFill>
          <a:blip r:embed="rId6">
            <a:extLst>
              <a:ext uri="{28A0092B-C50C-407E-A947-70E740481C1C}">
                <a14:useLocalDpi xmlns:a14="http://schemas.microsoft.com/office/drawing/2010/main" val="0"/>
              </a:ext>
            </a:extLst>
          </a:blip>
          <a:stretch>
            <a:fillRect/>
          </a:stretch>
        </p:blipFill>
        <p:spPr>
          <a:xfrm>
            <a:off x="1948637" y="3291781"/>
            <a:ext cx="1396800" cy="1396800"/>
          </a:xfrm>
          <a:prstGeom prst="flowChartConnector">
            <a:avLst/>
          </a:prstGeom>
        </p:spPr>
      </p:pic>
      <p:pic>
        <p:nvPicPr>
          <p:cNvPr id="9" name="Picture 8" descr="Durham University">
            <a:extLst>
              <a:ext uri="{FF2B5EF4-FFF2-40B4-BE49-F238E27FC236}">
                <a16:creationId xmlns:a16="http://schemas.microsoft.com/office/drawing/2014/main" id="{C30E8446-C060-4830-9E25-4CB254EC7DF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97786" y="5765689"/>
            <a:ext cx="1700872" cy="70103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Together we can take on tomorrow">
            <a:extLst>
              <a:ext uri="{FF2B5EF4-FFF2-40B4-BE49-F238E27FC236}">
                <a16:creationId xmlns:a16="http://schemas.microsoft.com/office/drawing/2014/main" id="{A2E21E90-8B9E-480C-8481-EFFEFC296F7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41057" y="5733067"/>
            <a:ext cx="1889457" cy="76628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
            <a:extLst>
              <a:ext uri="{FF2B5EF4-FFF2-40B4-BE49-F238E27FC236}">
                <a16:creationId xmlns:a16="http://schemas.microsoft.com/office/drawing/2014/main" id="{81C8C096-5E01-43A1-A9EC-5E1BF9AA422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03642" y="5739718"/>
            <a:ext cx="2483589" cy="75962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4D79243B-56A6-4BF4-B148-0FEBD6C37FED}"/>
              </a:ext>
            </a:extLst>
          </p:cNvPr>
          <p:cNvSpPr txBox="1"/>
          <p:nvPr/>
        </p:nvSpPr>
        <p:spPr>
          <a:xfrm>
            <a:off x="1774934" y="4805271"/>
            <a:ext cx="2165131" cy="400110"/>
          </a:xfrm>
          <a:prstGeom prst="rect">
            <a:avLst/>
          </a:prstGeom>
          <a:noFill/>
        </p:spPr>
        <p:txBody>
          <a:bodyPr wrap="square" rtlCol="0">
            <a:spAutoFit/>
          </a:bodyPr>
          <a:lstStyle/>
          <a:p>
            <a:pPr algn="l"/>
            <a:r>
              <a:rPr lang="en-US" sz="2000" dirty="0" err="1">
                <a:solidFill>
                  <a:schemeClr val="bg1"/>
                </a:solidFill>
              </a:rPr>
              <a:t>Qianhui</a:t>
            </a:r>
            <a:r>
              <a:rPr lang="en-US" sz="2000" dirty="0">
                <a:solidFill>
                  <a:schemeClr val="bg1"/>
                </a:solidFill>
              </a:rPr>
              <a:t> Men</a:t>
            </a:r>
            <a:endParaRPr lang="en-GB" sz="2000" dirty="0">
              <a:solidFill>
                <a:schemeClr val="bg1"/>
              </a:solidFill>
            </a:endParaRPr>
          </a:p>
        </p:txBody>
      </p:sp>
      <p:sp>
        <p:nvSpPr>
          <p:cNvPr id="13" name="TextBox 12">
            <a:extLst>
              <a:ext uri="{FF2B5EF4-FFF2-40B4-BE49-F238E27FC236}">
                <a16:creationId xmlns:a16="http://schemas.microsoft.com/office/drawing/2014/main" id="{CC35DB3F-45EA-419A-97CE-24E5C09A00E3}"/>
              </a:ext>
            </a:extLst>
          </p:cNvPr>
          <p:cNvSpPr txBox="1"/>
          <p:nvPr/>
        </p:nvSpPr>
        <p:spPr>
          <a:xfrm>
            <a:off x="3771496" y="4805271"/>
            <a:ext cx="2165131" cy="400110"/>
          </a:xfrm>
          <a:prstGeom prst="rect">
            <a:avLst/>
          </a:prstGeom>
          <a:noFill/>
        </p:spPr>
        <p:txBody>
          <a:bodyPr wrap="square" rtlCol="0">
            <a:spAutoFit/>
          </a:bodyPr>
          <a:lstStyle/>
          <a:p>
            <a:pPr algn="l"/>
            <a:r>
              <a:rPr lang="en-US" sz="2000" dirty="0">
                <a:solidFill>
                  <a:schemeClr val="bg1"/>
                </a:solidFill>
              </a:rPr>
              <a:t>Edmond S. L. Ho</a:t>
            </a:r>
            <a:endParaRPr lang="en-GB" sz="2000" dirty="0">
              <a:solidFill>
                <a:schemeClr val="bg1"/>
              </a:solidFill>
            </a:endParaRPr>
          </a:p>
        </p:txBody>
      </p:sp>
      <p:sp>
        <p:nvSpPr>
          <p:cNvPr id="14" name="TextBox 13">
            <a:extLst>
              <a:ext uri="{FF2B5EF4-FFF2-40B4-BE49-F238E27FC236}">
                <a16:creationId xmlns:a16="http://schemas.microsoft.com/office/drawing/2014/main" id="{9B9E22C7-2156-4FF4-B12B-97CFB47B3B48}"/>
              </a:ext>
            </a:extLst>
          </p:cNvPr>
          <p:cNvSpPr txBox="1"/>
          <p:nvPr/>
        </p:nvSpPr>
        <p:spPr>
          <a:xfrm>
            <a:off x="5871847" y="4805271"/>
            <a:ext cx="2554028" cy="400110"/>
          </a:xfrm>
          <a:prstGeom prst="rect">
            <a:avLst/>
          </a:prstGeom>
          <a:noFill/>
        </p:spPr>
        <p:txBody>
          <a:bodyPr wrap="square" rtlCol="0">
            <a:spAutoFit/>
          </a:bodyPr>
          <a:lstStyle/>
          <a:p>
            <a:pPr algn="l"/>
            <a:r>
              <a:rPr lang="en-US" sz="2000" dirty="0">
                <a:solidFill>
                  <a:schemeClr val="bg1"/>
                </a:solidFill>
              </a:rPr>
              <a:t>Hubert P. H. Shum</a:t>
            </a:r>
            <a:endParaRPr lang="en-GB" sz="2000" dirty="0">
              <a:solidFill>
                <a:schemeClr val="bg1"/>
              </a:solidFill>
            </a:endParaRPr>
          </a:p>
        </p:txBody>
      </p:sp>
      <p:sp>
        <p:nvSpPr>
          <p:cNvPr id="15" name="TextBox 14">
            <a:extLst>
              <a:ext uri="{FF2B5EF4-FFF2-40B4-BE49-F238E27FC236}">
                <a16:creationId xmlns:a16="http://schemas.microsoft.com/office/drawing/2014/main" id="{4CB50B29-DC55-4B06-ABEF-641C22C67F49}"/>
              </a:ext>
            </a:extLst>
          </p:cNvPr>
          <p:cNvSpPr txBox="1"/>
          <p:nvPr/>
        </p:nvSpPr>
        <p:spPr>
          <a:xfrm>
            <a:off x="8256522" y="4800733"/>
            <a:ext cx="2554028" cy="400110"/>
          </a:xfrm>
          <a:prstGeom prst="rect">
            <a:avLst/>
          </a:prstGeom>
          <a:noFill/>
        </p:spPr>
        <p:txBody>
          <a:bodyPr wrap="square" rtlCol="0">
            <a:spAutoFit/>
          </a:bodyPr>
          <a:lstStyle/>
          <a:p>
            <a:pPr algn="l"/>
            <a:r>
              <a:rPr lang="en-US" sz="2000" dirty="0">
                <a:solidFill>
                  <a:schemeClr val="bg1"/>
                </a:solidFill>
              </a:rPr>
              <a:t>Howard Leung</a:t>
            </a:r>
            <a:endParaRPr lang="en-GB" sz="2000" dirty="0">
              <a:solidFill>
                <a:schemeClr val="bg1"/>
              </a:solidFill>
            </a:endParaRPr>
          </a:p>
        </p:txBody>
      </p:sp>
    </p:spTree>
    <p:extLst>
      <p:ext uri="{BB962C8B-B14F-4D97-AF65-F5344CB8AC3E}">
        <p14:creationId xmlns:p14="http://schemas.microsoft.com/office/powerpoint/2010/main" val="376774653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hemeWhite16-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宣紙">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宣紙">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txDef>
      <a:spPr>
        <a:noFill/>
      </a:spPr>
      <a:bodyPr wrap="none" rtlCol="0">
        <a:spAutoFit/>
      </a:bodyPr>
      <a:lstStyle>
        <a:defPPr algn="l">
          <a:defRPr sz="2400" dirty="0" smtClean="0">
            <a:solidFill>
              <a:schemeClr val="bg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cgf2018</Template>
  <TotalTime>1519</TotalTime>
  <Words>977</Words>
  <Application>Microsoft Office PowerPoint</Application>
  <PresentationFormat>Widescreen</PresentationFormat>
  <Paragraphs>195</Paragraphs>
  <Slides>11</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Cambria Math</vt:lpstr>
      <vt:lpstr>Constantia</vt:lpstr>
      <vt:lpstr>Times New Roman</vt:lpstr>
      <vt:lpstr>Wingdings 2</vt:lpstr>
      <vt:lpstr>ThemeWhite16-9</vt:lpstr>
      <vt:lpstr>A Two-Stream Recurrent Network for Skeleton-based Human Interaction Recognition</vt:lpstr>
      <vt:lpstr>Introduction</vt:lpstr>
      <vt:lpstr>Related Work</vt:lpstr>
      <vt:lpstr>Methodology</vt:lpstr>
      <vt:lpstr>Methodology</vt:lpstr>
      <vt:lpstr>Methodology</vt:lpstr>
      <vt:lpstr>Experiments</vt:lpstr>
      <vt:lpstr>Summary</vt:lpstr>
      <vt:lpstr>Thank you for watching!</vt:lpstr>
      <vt:lpstr>Confusion Matrix</vt:lpstr>
      <vt:lpstr>Ablation Study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MEN QIANHUI</dc:creator>
  <cp:lastModifiedBy>MEN QIANHUI</cp:lastModifiedBy>
  <cp:revision>91</cp:revision>
  <dcterms:created xsi:type="dcterms:W3CDTF">2020-05-03T14:32:49Z</dcterms:created>
  <dcterms:modified xsi:type="dcterms:W3CDTF">2020-12-10T13:33:48Z</dcterms:modified>
</cp:coreProperties>
</file>