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4"/>
  </p:notesMasterIdLst>
  <p:sldIdLst>
    <p:sldId id="256" r:id="rId2"/>
    <p:sldId id="334" r:id="rId3"/>
    <p:sldId id="347" r:id="rId4"/>
    <p:sldId id="292" r:id="rId5"/>
    <p:sldId id="362" r:id="rId6"/>
    <p:sldId id="361" r:id="rId7"/>
    <p:sldId id="363" r:id="rId8"/>
    <p:sldId id="364" r:id="rId9"/>
    <p:sldId id="365" r:id="rId10"/>
    <p:sldId id="366" r:id="rId11"/>
    <p:sldId id="344" r:id="rId12"/>
    <p:sldId id="34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AB59"/>
    <a:srgbClr val="F68036"/>
    <a:srgbClr val="393AFF"/>
    <a:srgbClr val="663366"/>
    <a:srgbClr val="4E64E0"/>
    <a:srgbClr val="FFCCCC"/>
    <a:srgbClr val="8B95A2"/>
    <a:srgbClr val="D9EAD3"/>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ED843-F467-4348-A213-79265113D848}" v="99" dt="2022-08-19T10:01:29.44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2658" autoAdjust="0"/>
  </p:normalViewPr>
  <p:slideViewPr>
    <p:cSldViewPr snapToGrid="0" snapToObjects="1">
      <p:cViewPr varScale="1">
        <p:scale>
          <a:sx n="128" d="100"/>
          <a:sy n="128" d="100"/>
        </p:scale>
        <p:origin x="978" y="144"/>
      </p:cViewPr>
      <p:guideLst/>
    </p:cSldViewPr>
  </p:slideViewPr>
  <p:outlineViewPr>
    <p:cViewPr>
      <p:scale>
        <a:sx n="33" d="100"/>
        <a:sy n="33" d="100"/>
      </p:scale>
      <p:origin x="0" y="0"/>
    </p:cViewPr>
    <p:sldLst>
      <p:sld r:id="rId1" collapse="1"/>
    </p:sldLst>
  </p:outlineViewPr>
  <p:notesTextViewPr>
    <p:cViewPr>
      <p:scale>
        <a:sx n="170" d="100"/>
        <a:sy n="17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ochen Li" userId="01e117286fff4479" providerId="LiveId" clId="{15FED843-F467-4348-A213-79265113D848}"/>
    <pc:docChg chg="undo custSel addSld modSld">
      <pc:chgData name="Ruochen Li" userId="01e117286fff4479" providerId="LiveId" clId="{15FED843-F467-4348-A213-79265113D848}" dt="2022-08-19T10:04:10.675" v="215" actId="1076"/>
      <pc:docMkLst>
        <pc:docMk/>
      </pc:docMkLst>
      <pc:sldChg chg="addSp delSp modSp add mod delAnim modAnim">
        <pc:chgData name="Ruochen Li" userId="01e117286fff4479" providerId="LiveId" clId="{15FED843-F467-4348-A213-79265113D848}" dt="2022-08-19T10:04:10.675" v="215" actId="1076"/>
        <pc:sldMkLst>
          <pc:docMk/>
          <pc:sldMk cId="2083331892" sldId="364"/>
        </pc:sldMkLst>
        <pc:spChg chg="mod">
          <ac:chgData name="Ruochen Li" userId="01e117286fff4479" providerId="LiveId" clId="{15FED843-F467-4348-A213-79265113D848}" dt="2022-08-19T09:45:04.920" v="25" actId="20577"/>
          <ac:spMkLst>
            <pc:docMk/>
            <pc:sldMk cId="2083331892" sldId="364"/>
            <ac:spMk id="2" creationId="{E707CE5F-8BB7-6A47-B945-B57886B75147}"/>
          </ac:spMkLst>
        </pc:spChg>
        <pc:spChg chg="del">
          <ac:chgData name="Ruochen Li" userId="01e117286fff4479" providerId="LiveId" clId="{15FED843-F467-4348-A213-79265113D848}" dt="2022-08-19T09:45:11.749" v="26" actId="478"/>
          <ac:spMkLst>
            <pc:docMk/>
            <pc:sldMk cId="2083331892" sldId="364"/>
            <ac:spMk id="4" creationId="{C3E4A06C-DAA5-D0DB-2F0E-552F55CF81B8}"/>
          </ac:spMkLst>
        </pc:spChg>
        <pc:spChg chg="del">
          <ac:chgData name="Ruochen Li" userId="01e117286fff4479" providerId="LiveId" clId="{15FED843-F467-4348-A213-79265113D848}" dt="2022-08-19T09:45:11.749" v="26" actId="478"/>
          <ac:spMkLst>
            <pc:docMk/>
            <pc:sldMk cId="2083331892" sldId="364"/>
            <ac:spMk id="10" creationId="{1943A28C-9BA6-F822-30BC-2BD70D001471}"/>
          </ac:spMkLst>
        </pc:spChg>
        <pc:spChg chg="add mod">
          <ac:chgData name="Ruochen Li" userId="01e117286fff4479" providerId="LiveId" clId="{15FED843-F467-4348-A213-79265113D848}" dt="2022-08-19T09:51:06.666" v="88" actId="113"/>
          <ac:spMkLst>
            <pc:docMk/>
            <pc:sldMk cId="2083331892" sldId="364"/>
            <ac:spMk id="30" creationId="{512DB982-7023-CCA2-4152-6C75ABEDD496}"/>
          </ac:spMkLst>
        </pc:spChg>
        <pc:spChg chg="del">
          <ac:chgData name="Ruochen Li" userId="01e117286fff4479" providerId="LiveId" clId="{15FED843-F467-4348-A213-79265113D848}" dt="2022-08-19T09:45:11.749" v="26" actId="478"/>
          <ac:spMkLst>
            <pc:docMk/>
            <pc:sldMk cId="2083331892" sldId="364"/>
            <ac:spMk id="41" creationId="{33C6205A-D197-BEA2-0E3E-69E7589FB2AD}"/>
          </ac:spMkLst>
        </pc:spChg>
        <pc:spChg chg="del">
          <ac:chgData name="Ruochen Li" userId="01e117286fff4479" providerId="LiveId" clId="{15FED843-F467-4348-A213-79265113D848}" dt="2022-08-19T09:45:11.749" v="26" actId="478"/>
          <ac:spMkLst>
            <pc:docMk/>
            <pc:sldMk cId="2083331892" sldId="364"/>
            <ac:spMk id="42" creationId="{E3956E8D-FB0B-A365-CFBC-2FEFB9FC7F99}"/>
          </ac:spMkLst>
        </pc:spChg>
        <pc:spChg chg="del">
          <ac:chgData name="Ruochen Li" userId="01e117286fff4479" providerId="LiveId" clId="{15FED843-F467-4348-A213-79265113D848}" dt="2022-08-19T09:45:14.175" v="28" actId="478"/>
          <ac:spMkLst>
            <pc:docMk/>
            <pc:sldMk cId="2083331892" sldId="364"/>
            <ac:spMk id="43" creationId="{E0F91E9A-5182-FA6C-6508-70491F9E9B14}"/>
          </ac:spMkLst>
        </pc:spChg>
        <pc:spChg chg="add mod">
          <ac:chgData name="Ruochen Li" userId="01e117286fff4479" providerId="LiveId" clId="{15FED843-F467-4348-A213-79265113D848}" dt="2022-08-19T09:59:30.400" v="147" actId="1076"/>
          <ac:spMkLst>
            <pc:docMk/>
            <pc:sldMk cId="2083331892" sldId="364"/>
            <ac:spMk id="46" creationId="{266504C8-4057-57F7-BE78-1DC72532DFAB}"/>
          </ac:spMkLst>
        </pc:spChg>
        <pc:spChg chg="add mod">
          <ac:chgData name="Ruochen Li" userId="01e117286fff4479" providerId="LiveId" clId="{15FED843-F467-4348-A213-79265113D848}" dt="2022-08-19T09:59:37.479" v="151" actId="1076"/>
          <ac:spMkLst>
            <pc:docMk/>
            <pc:sldMk cId="2083331892" sldId="364"/>
            <ac:spMk id="47" creationId="{5031F24A-8D5C-0476-CFBC-E1732595B60C}"/>
          </ac:spMkLst>
        </pc:spChg>
        <pc:spChg chg="add mod">
          <ac:chgData name="Ruochen Li" userId="01e117286fff4479" providerId="LiveId" clId="{15FED843-F467-4348-A213-79265113D848}" dt="2022-08-19T10:01:04.206" v="178" actId="20577"/>
          <ac:spMkLst>
            <pc:docMk/>
            <pc:sldMk cId="2083331892" sldId="364"/>
            <ac:spMk id="48" creationId="{32A286B8-9F1F-AD29-037B-74D9DB5F83BA}"/>
          </ac:spMkLst>
        </pc:spChg>
        <pc:spChg chg="add mod">
          <ac:chgData name="Ruochen Li" userId="01e117286fff4479" providerId="LiveId" clId="{15FED843-F467-4348-A213-79265113D848}" dt="2022-08-19T10:01:29.444" v="200" actId="20577"/>
          <ac:spMkLst>
            <pc:docMk/>
            <pc:sldMk cId="2083331892" sldId="364"/>
            <ac:spMk id="50" creationId="{04748971-D936-84A6-4BBF-BB4A78CE19DC}"/>
          </ac:spMkLst>
        </pc:spChg>
        <pc:spChg chg="del">
          <ac:chgData name="Ruochen Li" userId="01e117286fff4479" providerId="LiveId" clId="{15FED843-F467-4348-A213-79265113D848}" dt="2022-08-19T09:45:11.749" v="26" actId="478"/>
          <ac:spMkLst>
            <pc:docMk/>
            <pc:sldMk cId="2083331892" sldId="364"/>
            <ac:spMk id="55" creationId="{4E4F247D-484D-4D04-1A12-3B49354CA59C}"/>
          </ac:spMkLst>
        </pc:spChg>
        <pc:spChg chg="del">
          <ac:chgData name="Ruochen Li" userId="01e117286fff4479" providerId="LiveId" clId="{15FED843-F467-4348-A213-79265113D848}" dt="2022-08-19T09:45:15.692" v="29" actId="478"/>
          <ac:spMkLst>
            <pc:docMk/>
            <pc:sldMk cId="2083331892" sldId="364"/>
            <ac:spMk id="56" creationId="{88B4C23E-C01B-8800-F3BA-8111E8959A6B}"/>
          </ac:spMkLst>
        </pc:spChg>
        <pc:spChg chg="del">
          <ac:chgData name="Ruochen Li" userId="01e117286fff4479" providerId="LiveId" clId="{15FED843-F467-4348-A213-79265113D848}" dt="2022-08-19T09:45:15.692" v="29" actId="478"/>
          <ac:spMkLst>
            <pc:docMk/>
            <pc:sldMk cId="2083331892" sldId="364"/>
            <ac:spMk id="57" creationId="{C707D916-6F81-10A7-032C-80F9B2364037}"/>
          </ac:spMkLst>
        </pc:spChg>
        <pc:spChg chg="del">
          <ac:chgData name="Ruochen Li" userId="01e117286fff4479" providerId="LiveId" clId="{15FED843-F467-4348-A213-79265113D848}" dt="2022-08-19T09:45:11.749" v="26" actId="478"/>
          <ac:spMkLst>
            <pc:docMk/>
            <pc:sldMk cId="2083331892" sldId="364"/>
            <ac:spMk id="58" creationId="{862F15B3-6F3F-2E88-F65B-FC09D2383103}"/>
          </ac:spMkLst>
        </pc:spChg>
        <pc:spChg chg="del">
          <ac:chgData name="Ruochen Li" userId="01e117286fff4479" providerId="LiveId" clId="{15FED843-F467-4348-A213-79265113D848}" dt="2022-08-19T09:45:11.749" v="26" actId="478"/>
          <ac:spMkLst>
            <pc:docMk/>
            <pc:sldMk cId="2083331892" sldId="364"/>
            <ac:spMk id="59" creationId="{EBA34A4B-E9EB-D88E-18CC-4CB65318A429}"/>
          </ac:spMkLst>
        </pc:spChg>
        <pc:spChg chg="del">
          <ac:chgData name="Ruochen Li" userId="01e117286fff4479" providerId="LiveId" clId="{15FED843-F467-4348-A213-79265113D848}" dt="2022-08-19T09:45:11.749" v="26" actId="478"/>
          <ac:spMkLst>
            <pc:docMk/>
            <pc:sldMk cId="2083331892" sldId="364"/>
            <ac:spMk id="60" creationId="{FFD8DFE2-5C84-A18F-4921-5F081E3CF5B4}"/>
          </ac:spMkLst>
        </pc:spChg>
        <pc:spChg chg="del">
          <ac:chgData name="Ruochen Li" userId="01e117286fff4479" providerId="LiveId" clId="{15FED843-F467-4348-A213-79265113D848}" dt="2022-08-19T09:45:11.749" v="26" actId="478"/>
          <ac:spMkLst>
            <pc:docMk/>
            <pc:sldMk cId="2083331892" sldId="364"/>
            <ac:spMk id="63" creationId="{E733CFB9-FB12-6272-3649-F910C7139B36}"/>
          </ac:spMkLst>
        </pc:spChg>
        <pc:picChg chg="add mod">
          <ac:chgData name="Ruochen Li" userId="01e117286fff4479" providerId="LiveId" clId="{15FED843-F467-4348-A213-79265113D848}" dt="2022-08-19T09:59:18.079" v="142" actId="1076"/>
          <ac:picMkLst>
            <pc:docMk/>
            <pc:sldMk cId="2083331892" sldId="364"/>
            <ac:picMk id="5" creationId="{495D87F4-1199-F2D4-3258-E532AA4EA326}"/>
          </ac:picMkLst>
        </pc:picChg>
        <pc:picChg chg="add mod">
          <ac:chgData name="Ruochen Li" userId="01e117286fff4479" providerId="LiveId" clId="{15FED843-F467-4348-A213-79265113D848}" dt="2022-08-19T09:59:24.625" v="145" actId="1076"/>
          <ac:picMkLst>
            <pc:docMk/>
            <pc:sldMk cId="2083331892" sldId="364"/>
            <ac:picMk id="7" creationId="{7D71B16C-C0B7-0E89-EC80-4381B76072F9}"/>
          </ac:picMkLst>
        </pc:picChg>
        <pc:picChg chg="del">
          <ac:chgData name="Ruochen Li" userId="01e117286fff4479" providerId="LiveId" clId="{15FED843-F467-4348-A213-79265113D848}" dt="2022-08-19T09:45:11.749" v="26" actId="478"/>
          <ac:picMkLst>
            <pc:docMk/>
            <pc:sldMk cId="2083331892" sldId="364"/>
            <ac:picMk id="8" creationId="{6521B145-46F8-CFBA-A841-FD9E8AACC7E4}"/>
          </ac:picMkLst>
        </pc:picChg>
        <pc:picChg chg="del">
          <ac:chgData name="Ruochen Li" userId="01e117286fff4479" providerId="LiveId" clId="{15FED843-F467-4348-A213-79265113D848}" dt="2022-08-19T09:45:12.977" v="27" actId="478"/>
          <ac:picMkLst>
            <pc:docMk/>
            <pc:sldMk cId="2083331892" sldId="364"/>
            <ac:picMk id="14" creationId="{9B32DEE5-ACCB-DDF5-D385-6F20413D7063}"/>
          </ac:picMkLst>
        </pc:picChg>
        <pc:picChg chg="add mod">
          <ac:chgData name="Ruochen Li" userId="01e117286fff4479" providerId="LiveId" clId="{15FED843-F467-4348-A213-79265113D848}" dt="2022-08-19T10:02:53.424" v="204" actId="1076"/>
          <ac:picMkLst>
            <pc:docMk/>
            <pc:sldMk cId="2083331892" sldId="364"/>
            <ac:picMk id="15" creationId="{432E4F5A-561F-1E4C-4CFC-A8033EFA45EF}"/>
          </ac:picMkLst>
        </pc:picChg>
        <pc:picChg chg="add mod">
          <ac:chgData name="Ruochen Li" userId="01e117286fff4479" providerId="LiveId" clId="{15FED843-F467-4348-A213-79265113D848}" dt="2022-08-19T10:03:17.321" v="208" actId="1076"/>
          <ac:picMkLst>
            <pc:docMk/>
            <pc:sldMk cId="2083331892" sldId="364"/>
            <ac:picMk id="17" creationId="{E3C52EC3-B48D-D028-E57A-B332B01C0EF8}"/>
          </ac:picMkLst>
        </pc:picChg>
        <pc:picChg chg="add mod">
          <ac:chgData name="Ruochen Li" userId="01e117286fff4479" providerId="LiveId" clId="{15FED843-F467-4348-A213-79265113D848}" dt="2022-08-19T10:03:35.222" v="210" actId="1076"/>
          <ac:picMkLst>
            <pc:docMk/>
            <pc:sldMk cId="2083331892" sldId="364"/>
            <ac:picMk id="19" creationId="{CA20C96A-CD76-230C-7915-80F215461FAA}"/>
          </ac:picMkLst>
        </pc:picChg>
        <pc:picChg chg="add del mod">
          <ac:chgData name="Ruochen Li" userId="01e117286fff4479" providerId="LiveId" clId="{15FED843-F467-4348-A213-79265113D848}" dt="2022-08-19T10:03:51.881" v="213" actId="478"/>
          <ac:picMkLst>
            <pc:docMk/>
            <pc:sldMk cId="2083331892" sldId="364"/>
            <ac:picMk id="21" creationId="{6D9AD31D-8376-1181-BBD5-AD6527C15C75}"/>
          </ac:picMkLst>
        </pc:picChg>
        <pc:picChg chg="add mod">
          <ac:chgData name="Ruochen Li" userId="01e117286fff4479" providerId="LiveId" clId="{15FED843-F467-4348-A213-79265113D848}" dt="2022-08-19T10:04:10.675" v="215" actId="1076"/>
          <ac:picMkLst>
            <pc:docMk/>
            <pc:sldMk cId="2083331892" sldId="364"/>
            <ac:picMk id="23" creationId="{AC523F08-CCC6-11F2-6C66-F4F8C3FC81D0}"/>
          </ac:picMkLst>
        </pc:picChg>
        <pc:picChg chg="add mod">
          <ac:chgData name="Ruochen Li" userId="01e117286fff4479" providerId="LiveId" clId="{15FED843-F467-4348-A213-79265113D848}" dt="2022-08-19T09:49:41.226" v="54" actId="1076"/>
          <ac:picMkLst>
            <pc:docMk/>
            <pc:sldMk cId="2083331892" sldId="364"/>
            <ac:picMk id="29" creationId="{8AB1B612-2517-62C7-1CD7-8E651EF4F99B}"/>
          </ac:picMkLst>
        </pc:picChg>
        <pc:picChg chg="del">
          <ac:chgData name="Ruochen Li" userId="01e117286fff4479" providerId="LiveId" clId="{15FED843-F467-4348-A213-79265113D848}" dt="2022-08-19T09:45:11.749" v="26" actId="478"/>
          <ac:picMkLst>
            <pc:docMk/>
            <pc:sldMk cId="2083331892" sldId="364"/>
            <ac:picMk id="31" creationId="{FC5A3A50-DF04-8E4C-C379-2C3DD1C7ACCA}"/>
          </ac:picMkLst>
        </pc:picChg>
        <pc:picChg chg="del">
          <ac:chgData name="Ruochen Li" userId="01e117286fff4479" providerId="LiveId" clId="{15FED843-F467-4348-A213-79265113D848}" dt="2022-08-19T09:45:11.749" v="26" actId="478"/>
          <ac:picMkLst>
            <pc:docMk/>
            <pc:sldMk cId="2083331892" sldId="364"/>
            <ac:picMk id="32" creationId="{F0666DF7-A63A-E980-3556-DB265DA8ABFE}"/>
          </ac:picMkLst>
        </pc:picChg>
        <pc:picChg chg="del">
          <ac:chgData name="Ruochen Li" userId="01e117286fff4479" providerId="LiveId" clId="{15FED843-F467-4348-A213-79265113D848}" dt="2022-08-19T09:45:11.749" v="26" actId="478"/>
          <ac:picMkLst>
            <pc:docMk/>
            <pc:sldMk cId="2083331892" sldId="364"/>
            <ac:picMk id="33" creationId="{644E4195-6751-D9D9-EEAA-2C3619FDA5F5}"/>
          </ac:picMkLst>
        </pc:picChg>
        <pc:picChg chg="del">
          <ac:chgData name="Ruochen Li" userId="01e117286fff4479" providerId="LiveId" clId="{15FED843-F467-4348-A213-79265113D848}" dt="2022-08-19T09:45:11.749" v="26" actId="478"/>
          <ac:picMkLst>
            <pc:docMk/>
            <pc:sldMk cId="2083331892" sldId="364"/>
            <ac:picMk id="34" creationId="{89419401-859A-20FD-B729-585F6B15926D}"/>
          </ac:picMkLst>
        </pc:picChg>
        <pc:picChg chg="add mod">
          <ac:chgData name="Ruochen Li" userId="01e117286fff4479" providerId="LiveId" clId="{15FED843-F467-4348-A213-79265113D848}" dt="2022-08-19T09:59:19.934" v="143" actId="1076"/>
          <ac:picMkLst>
            <pc:docMk/>
            <pc:sldMk cId="2083331892" sldId="364"/>
            <ac:picMk id="44" creationId="{8F1AD8B2-F379-4A12-C305-098F630DBC85}"/>
          </ac:picMkLst>
        </pc:picChg>
        <pc:picChg chg="add mod">
          <ac:chgData name="Ruochen Li" userId="01e117286fff4479" providerId="LiveId" clId="{15FED843-F467-4348-A213-79265113D848}" dt="2022-08-19T09:59:21.727" v="144" actId="1076"/>
          <ac:picMkLst>
            <pc:docMk/>
            <pc:sldMk cId="2083331892" sldId="364"/>
            <ac:picMk id="45" creationId="{F12F166C-F908-9612-453A-FA595E450872}"/>
          </ac:picMkLst>
        </pc:picChg>
        <pc:picChg chg="add mod">
          <ac:chgData name="Ruochen Li" userId="01e117286fff4479" providerId="LiveId" clId="{15FED843-F467-4348-A213-79265113D848}" dt="2022-08-19T10:01:16.988" v="180" actId="1076"/>
          <ac:picMkLst>
            <pc:docMk/>
            <pc:sldMk cId="2083331892" sldId="364"/>
            <ac:picMk id="49" creationId="{453CC8AE-DE35-5FF6-7BC2-161A0F43C1D8}"/>
          </ac:picMkLst>
        </pc:picChg>
        <pc:picChg chg="del">
          <ac:chgData name="Ruochen Li" userId="01e117286fff4479" providerId="LiveId" clId="{15FED843-F467-4348-A213-79265113D848}" dt="2022-08-19T09:45:11.749" v="26" actId="478"/>
          <ac:picMkLst>
            <pc:docMk/>
            <pc:sldMk cId="2083331892" sldId="364"/>
            <ac:picMk id="54" creationId="{A8CEFD15-953F-BF23-40DB-1EC25B825299}"/>
          </ac:picMkLst>
        </pc:picChg>
        <pc:cxnChg chg="del mod">
          <ac:chgData name="Ruochen Li" userId="01e117286fff4479" providerId="LiveId" clId="{15FED843-F467-4348-A213-79265113D848}" dt="2022-08-19T09:45:11.749" v="26" actId="478"/>
          <ac:cxnSpMkLst>
            <pc:docMk/>
            <pc:sldMk cId="2083331892" sldId="364"/>
            <ac:cxnSpMk id="35" creationId="{200A7B2A-E5B4-6213-016B-5EBA1BE0251F}"/>
          </ac:cxnSpMkLst>
        </pc:cxnChg>
        <pc:cxnChg chg="del mod">
          <ac:chgData name="Ruochen Li" userId="01e117286fff4479" providerId="LiveId" clId="{15FED843-F467-4348-A213-79265113D848}" dt="2022-08-19T09:45:11.749" v="26" actId="478"/>
          <ac:cxnSpMkLst>
            <pc:docMk/>
            <pc:sldMk cId="2083331892" sldId="364"/>
            <ac:cxnSpMk id="36" creationId="{5DDB78BF-AA4C-F74E-8FA3-26BCA77119B0}"/>
          </ac:cxnSpMkLst>
        </pc:cxnChg>
        <pc:cxnChg chg="del">
          <ac:chgData name="Ruochen Li" userId="01e117286fff4479" providerId="LiveId" clId="{15FED843-F467-4348-A213-79265113D848}" dt="2022-08-19T09:45:11.749" v="26" actId="478"/>
          <ac:cxnSpMkLst>
            <pc:docMk/>
            <pc:sldMk cId="2083331892" sldId="364"/>
            <ac:cxnSpMk id="37" creationId="{81501516-CE55-85C9-9606-EC65C03E6356}"/>
          </ac:cxnSpMkLst>
        </pc:cxnChg>
        <pc:cxnChg chg="del">
          <ac:chgData name="Ruochen Li" userId="01e117286fff4479" providerId="LiveId" clId="{15FED843-F467-4348-A213-79265113D848}" dt="2022-08-19T09:45:11.749" v="26" actId="478"/>
          <ac:cxnSpMkLst>
            <pc:docMk/>
            <pc:sldMk cId="2083331892" sldId="364"/>
            <ac:cxnSpMk id="38" creationId="{8F587FA5-29D8-EF20-D5B4-716369BFCA8E}"/>
          </ac:cxnSpMkLst>
        </pc:cxnChg>
        <pc:cxnChg chg="del">
          <ac:chgData name="Ruochen Li" userId="01e117286fff4479" providerId="LiveId" clId="{15FED843-F467-4348-A213-79265113D848}" dt="2022-08-19T09:45:11.749" v="26" actId="478"/>
          <ac:cxnSpMkLst>
            <pc:docMk/>
            <pc:sldMk cId="2083331892" sldId="364"/>
            <ac:cxnSpMk id="39" creationId="{22AD852B-DFDA-F001-2B0E-D11E8D0B1BFF}"/>
          </ac:cxnSpMkLst>
        </pc:cxnChg>
        <pc:cxnChg chg="del">
          <ac:chgData name="Ruochen Li" userId="01e117286fff4479" providerId="LiveId" clId="{15FED843-F467-4348-A213-79265113D848}" dt="2022-08-19T09:45:11.749" v="26" actId="478"/>
          <ac:cxnSpMkLst>
            <pc:docMk/>
            <pc:sldMk cId="2083331892" sldId="364"/>
            <ac:cxnSpMk id="40" creationId="{6CA5189D-0B8D-A627-37DF-7E4D0E52C822}"/>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2:51:55.517"/>
    </inkml:context>
    <inkml:brush xml:id="br0">
      <inkml:brushProperty name="width" value="0.07056" units="cm"/>
      <inkml:brushProperty name="height" value="0.07056" units="cm"/>
      <inkml:brushProperty name="color" value="#393AFF"/>
    </inkml:brush>
  </inkml:definitions>
  <inkml:trace contextRef="#ctx0" brushRef="#br0">997 1654 24575,'2'-54'0,"-4"-59"0,-8 78 0,6 24 0,1 0 0,-1-15 0,5-294 0,-3 309 0,0-1 0,-7-15 0,-1-6 0,-32-97 0,33 101 0,-28-51 0,25 56 0,-33-41 0,30 45 0,-104-139 0,72 95 0,24 30 0,-42-42 0,23 29 0,25 27 0,-27-23 0,37 36 0,-1 1 0,-1 0 0,1 1 0,-2-1 0,1 1 0,-1 0 0,-19-7 0,15 6 0,-1 0 0,2-1 0,0 0 0,0-1 0,-20-16 0,24 17 0,-1 0 0,0 0 0,-1 0 0,0 1 0,-1 0 0,0 0 0,-1 0 0,-21-6 0,-78-20-1365,101 28-5461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2:51:55.518"/>
    </inkml:context>
    <inkml:brush xml:id="br0">
      <inkml:brushProperty name="width" value="0.07056" units="cm"/>
      <inkml:brushProperty name="height" value="0.07056" units="cm"/>
      <inkml:brushProperty name="color" value="#1AAB59"/>
    </inkml:brush>
  </inkml:definitions>
  <inkml:trace contextRef="#ctx0" brushRef="#br0">216 3219 24575,'-2'-24'0,"-1"0"0,-2 0 0,-1 0 0,-1 1 0,-2-1 0,-2 1 0,0 1 0,-20-26 0,-12-36 0,9 15 0,27 53 0,0-1 0,2 1 0,-3-22 0,6 31 0,-9-45 0,-1-90 0,11 106 0,0 14 0,2 1 0,0-1 0,11-38 0,-6 37 0,3-29 0,-1 2 0,8-37 0,7-23 0,21-27 0,-39 121 0,0 0 0,14-23 0,-6 13 0,58-97 0,-61 107 0,19-41 0,-21 41 0,0-1 0,18-25 0,52-84 0,20-1 0,19-29 0,-35 33 0,11-21 0,-25 39 0,-32 45 0,-23 39 0,25-34 0,-15 26 0,-2-2 0,-2 0 0,21-50 0,-17 34 0,-13 23 0,9-40 0,-5 14 0,25-102 0,-36 137 0,1-29 67,-5 35-353,2 0-1,-1 0 1,2 0-1,4-15 1,-2 15-6540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2:51:55.519"/>
    </inkml:context>
    <inkml:brush xml:id="br0">
      <inkml:brushProperty name="width" value="0.07938" units="cm"/>
      <inkml:brushProperty name="height" value="0.07938" units="cm"/>
      <inkml:brushProperty name="color" value="#F68036"/>
    </inkml:brush>
  </inkml:definitions>
  <inkml:trace contextRef="#ctx0" brushRef="#br0">1 3224 24575,'0'-6'0,"1"-1"0,0 1 0,1 0 0,0 0 0,0 0 0,1-1 0,0 2 0,5-7 0,38-45 0,-3 5 0,-15 15 0,-17 23 0,-1 0 0,0-1 0,-2 0 0,9-22 0,41-101 0,-32 65 0,8-30 0,-15 51 0,-14 41 0,-1 1 0,0-1 0,-1 0 0,1-17 0,-1 8 0,0 0 0,2 0 0,14-32 0,5-18 0,-1-9 0,10-17 0,-8 27 0,-12 32 0,3 0 0,27-44 0,1 1 0,-28 47 0,2 1 0,28-37 0,-14 26 0,31-62 0,-28 43 0,-5 15 0,36-70 0,-49 73 0,14-85 0,-12 47 0,-11 44 0,-3 21 0,-2 0 0,0-21 0,-3 17 0,-1 2 0,2 1 0,0-1 0,9-33 0,-6 37 0,-1-1 0,-1 1 0,-1-20 0,-1 19 0,0 1 0,2-1 0,6-20 0,15-57 0,16-72 0,-15 32 0,-15 91 0,-5 25 0,0 1 0,-1-19 0,-1 6 0,8-35 0,-3 21 0,-3 31-1365,0 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2:43.370"/>
    </inkml:context>
    <inkml:brush xml:id="br0">
      <inkml:brushProperty name="width" value="0.1" units="cm"/>
      <inkml:brushProperty name="height" value="0.1" units="cm"/>
    </inkml:brush>
  </inkml:definitions>
  <inkml:trace contextRef="#ctx0" brushRef="#br0">1 2647 24575,'2'3'0,"1"0"0,0 0 0,0 0 0,0 0 0,0 0 0,0-1 0,1 1 0,-1-1 0,1 0 0,0 0 0,-1 0 0,1-1 0,4 2 0,6 4 0,10 5 0,2-2 0,-1 0 0,1-2 0,1 0 0,-1-2 0,1-1 0,30 1 0,43 9 0,-48-7 0,99 4 0,26 6 0,-73-20 0,112 4 0,-156 6 0,-33-4 0,45 2 0,-30-6 0,-1 1 0,59 11 0,-77-9 0,46 0 0,-49-3 0,1 1 0,-1 0 0,25 6 0,-9-2 0,1 0 0,0-3 0,0-1 0,40-5 0,12 2 0,15 11 0,-71-4 0,43 0 0,-47-5 0,1 2 0,39 8 0,-19-4 0,0-3 0,83-5 0,-32-1 0,609 3 0,-685-1 0,44-9 0,-21 3 0,0 0 0,-19 2 0,53-1 0,-1-4 0,-37 2 0,-2 0 0,-1-1 0,43-17 0,-74 22 0,219-84 0,-185 70 0,156-81 0,-81 44 0,18-10 0,-78 28 0,-3-4 0,-1-1 0,-2-3 0,75-82 0,14-45 0,-132 159 0,186-269 0,-176 251 0,-1 2 0,27-57 0,-8 8 0,49-75 0,-40 73 0,-7 12 0,41-76 0,56-116 0,-95 169 0,49-158 0,-75 203 0,-10 32 0,-1-1 0,-1 0 0,4-16 0,27-165 0,-27 149 33,2-30-1431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4:37.689"/>
    </inkml:context>
    <inkml:brush xml:id="br0">
      <inkml:brushProperty name="width" value="0.1" units="cm"/>
      <inkml:brushProperty name="height" value="0.1" units="cm"/>
    </inkml:brush>
  </inkml:definitions>
  <inkml:trace contextRef="#ctx0" brushRef="#br0">58 1 24575,'-1'0'0,"0"0"0,1 1 0,-1 0 0,0-1 0,0 1 0,0-1 0,0 1 0,0 0 0,1 0 0,-1 0 0,0-1 0,1 1 0,-1 0 0,0 0 0,1 0 0,-1 0 0,1 0 0,0 0 0,-1 0 0,1 0 0,0 0 0,-1 0 0,1 0 0,0 0 0,0 0 0,0 0 0,0 2 0,-2 36 0,2-35 0,-9 102 0,-1 22 0,10-98 0,-3-1 0,-7 41 0,5-26 0,2 0 0,2 0 0,7 68 0,-2-86 0,1 0 0,15 45 0,1 2 0,-2-10 0,2-1 0,43 86 0,-48-117 0,2 0 0,38 50 0,2 0 0,-25-28 0,2-2 0,2-1 0,49 50 0,-47-54 0,-32-36 0,1 0 0,0 0 0,1-1 0,16 14 0,197 155 0,-116-107 0,149 77 0,-95-66 0</inkml:trace>
  <inkml:trace contextRef="#ctx0" brushRef="#br0" timeOffset="-1">2474 2709 24575,'180'44'0,"6"5"0,-64-14 0,144 17 0,11-9 0,-219-35 0,-31-4 0,48 2 0,-31-5 0,0 2 0,63 13 0,-16 7 0,31 5 0,3-10 0,-21-2 0,-70-9 0,-1-2 0,45 2 0,81 10 0,1 2 0,-120-17 0,78 13 0,-79-8 0,1-1 0,43-1 0,-49-4 0,0 1 0,45 8 0,-30-5 0,1-1 0,84-7 0,-34 1 0,-70 3 0,0 1 0,38 9 0,-43-8-81,0-1 0,36-2 0,-34-1-1041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2:51.196"/>
    </inkml:context>
    <inkml:brush xml:id="br0">
      <inkml:brushProperty name="width" value="0.1" units="cm"/>
      <inkml:brushProperty name="height" value="0.1" units="cm"/>
    </inkml:brush>
  </inkml:definitions>
  <inkml:trace contextRef="#ctx0" brushRef="#br0">0 61 24575,'12'-2'0,"0"-1"0,0 0 0,0-1 0,0 0 0,19-10 0,-20 9 0,10-2 0,-1 2 0,1 1 0,0 0 0,0 1 0,0 2 0,1 0 0,-1 1 0,29 4 0,22-2 0,32 8 0,-71-6 0,42 1 0,-45-4 0,0 1 0,39 8 0,-43-7 0,0-1 0,30-2 0,-35 0 0,1 0 0,0 1 0,39 8 0,-37-5 0,0-1 0,0 0 0,41-3 0,-37 0 0,-1 1 0,41 6 0,-34-3 0,0-1 0,56-2 0,-56-2 0,-1 2 0,61 8 0,-45-2 0,-1-3 0,1-2 0,60-5 0,-8 1 0,414 2 0,-338-19 0,-78 17 0,104 5 0,-146 6 0,-37-6 0,0 0 0,25 0 0,16-2 0,92 11 0,-123-9 0,46-1 0,-53-3 0,1 2 0,0 0 0,36 8 0,79 12 0,110 15 0,-107-19 0,9 16 0,-75-15 0,67 26 0,-66-18 0,-32-11 0,-1 1 0,-1 3 0,49 28 0,-57-27 0,11 5 0,-2 2 0,59 47 0,82 95 0,-132-116 0,46 61 0,-77-83 0,20 37 0,-26-40 0,2 0 0,22 28 0,-26-38 0,-1 0 0,-2 2 0,18 36 0,13 23 0,-10-22 0,-3 1 0,-2 1 0,20 67 0,-28-74 0,52 161 0,-44-133 0,16 37 0,-24-66 0,28 106 0,-45-146 0,20 57 0,-15-50 0,-1 0 0,0 0 0,4 37 0,7 40 61,-11-68-417,-1 0-1,-2 0 1,1 27-1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2:53.780"/>
    </inkml:context>
    <inkml:brush xml:id="br0">
      <inkml:brushProperty name="width" value="0.1" units="cm"/>
      <inkml:brushProperty name="height" value="0.1" units="cm"/>
    </inkml:brush>
  </inkml:definitions>
  <inkml:trace contextRef="#ctx0" brushRef="#br0">2 2576 24575,'-1'-87'0,"3"-92"0,7 121 0,-6 39 0,0-1 0,0-25 0,-1-1 0,1 1 0,13-60 0,-5 56 0,3 0 0,23-55 0,-11 46 0,2 1 0,3 1 0,50-69 0,-14 37 0,84-86 0,-29 66 0,-80 73 0,193-141 0,-219 166 0,258-157 0,30 27 0,-59 31 0,-33 24 0,-62 29 0,-96 37 0,1 2 0,1 2 0,75-10 0,-19 3 0,78-11 0,-87 17 0,-67 9 0,1 2 0,53-2 0,88-10 0,-77 6 0,-43 3 0,48-9 0,-59 9 0,31-2 0,26 0 0,-48 2 0,-2 0 0,-32 4 0,-1 1 0,24 0 0,116-14 0,-2-1 0,0 0 0,1139 19 0,-1157 17 0,-109-17 0,0 2 0,33 7 0,-28-6 0,0-1 0,61-4 0,-62 0 0,0 1 0,72 9 0,-83-4 0,9 2 0,1-1 0,65 2 0,-45 0 126,-19-1-1617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4:42.950"/>
    </inkml:context>
    <inkml:brush xml:id="br0">
      <inkml:brushProperty name="width" value="0.1" units="cm"/>
      <inkml:brushProperty name="height" value="0.1" units="cm"/>
    </inkml:brush>
  </inkml:definitions>
  <inkml:trace contextRef="#ctx0" brushRef="#br0">0 1792 24575,'14'0'0,"0"-1"0,-1 0 0,1 0 0,-1-1 0,0-1 0,0 0 0,0-1 0,0-1 0,0 0 0,-1 0 0,0-1 0,0-1 0,12-8 0,-10 7 0,0-2 0,-1 1 0,0-2 0,-1 1 0,19-22 0,5-12 0,25-28 0,8-19 0,-50 69 0,106-114 0,-110 119 0,0-1 0,-2 0 0,19-33 0,0 2 0,252-342 0,-186 238 0,-28 41 0,-33 44 0,-29 51 0,0 1 0,2 0 0,-1 1 0,15-17 0,16-27 0,-32 45 0,0 1 0,19-23 0,132-158-1365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18T14:14:45.499"/>
    </inkml:context>
    <inkml:brush xml:id="br0">
      <inkml:brushProperty name="width" value="0.1" units="cm"/>
      <inkml:brushProperty name="height" value="0.1" units="cm"/>
    </inkml:brush>
  </inkml:definitions>
  <inkml:trace contextRef="#ctx0" brushRef="#br0">0 2033 24575,'2'-18'0,"0"-1"0,1 0 0,0 1 0,2-1 0,0 1 0,1 0 0,9-18 0,4-14 0,-6 13 0,1 1 0,2 1 0,24-39 0,-31 60 0,1 0 0,1 0 0,0 1 0,1 1 0,0-1 0,1 2 0,0 0 0,1 1 0,23-14 0,1 2 0,-2-1 0,60-49 0,80-99 0,7-7 0,-58 77 0,34-29 0,-114 91 0,-26 24 0,0-1 0,-2-1 0,0-1 0,19-25 0,86-117 0,-79 104 0,-4-3 0,64-124 0,-4-2 0,-93 174-1365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CC507-4D43-7A4E-A1ED-6C98C1F17A39}" type="datetimeFigureOut">
              <a:rPr lang="en-US" smtClean="0"/>
              <a:t>8/21/2022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E0E54-5282-D04A-96FF-A2F4709CB894}" type="slidenum">
              <a:rPr lang="en-US" smtClean="0"/>
              <a:t>‹#›</a:t>
            </a:fld>
            <a:endParaRPr lang="en-US" dirty="0"/>
          </a:p>
        </p:txBody>
      </p:sp>
    </p:spTree>
    <p:extLst>
      <p:ext uri="{BB962C8B-B14F-4D97-AF65-F5344CB8AC3E}">
        <p14:creationId xmlns:p14="http://schemas.microsoft.com/office/powerpoint/2010/main" val="240976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Hi everyone, my name is Ruochen Li from the department of computer science in Durham University. Today I am going to introduce our paper for ICIP conference, the title of our work is Multiclass-SGCN: Sparse Graph-based Trajectory Prediction with Agent Class Embedding.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E09E0E54-5282-D04A-96FF-A2F4709CB894}" type="slidenum">
              <a:rPr lang="en-US" smtClean="0"/>
              <a:t>0</a:t>
            </a:fld>
            <a:endParaRPr lang="en-US" dirty="0"/>
          </a:p>
        </p:txBody>
      </p:sp>
    </p:spTree>
    <p:extLst>
      <p:ext uri="{BB962C8B-B14F-4D97-AF65-F5344CB8AC3E}">
        <p14:creationId xmlns:p14="http://schemas.microsoft.com/office/powerpoint/2010/main" val="425027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9</a:t>
            </a:fld>
            <a:endParaRPr lang="en-US" dirty="0"/>
          </a:p>
        </p:txBody>
      </p:sp>
    </p:spTree>
    <p:extLst>
      <p:ext uri="{BB962C8B-B14F-4D97-AF65-F5344CB8AC3E}">
        <p14:creationId xmlns:p14="http://schemas.microsoft.com/office/powerpoint/2010/main" val="206399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rtl="0">
              <a:spcBef>
                <a:spcPts val="0"/>
              </a:spcBef>
              <a:spcAft>
                <a:spcPts val="0"/>
              </a:spcAft>
            </a:pPr>
            <a:r>
              <a:rPr lang="en-GB" dirty="0"/>
              <a:t>To address the issues, we have taken into account human-understandable features, such as human skeleton features, object bounding box, joint and object velocities. We have developed context-informed ASSIGN to further improve HOI recognition accuracy.</a:t>
            </a:r>
          </a:p>
          <a:p>
            <a:pPr algn="just" rtl="0">
              <a:spcBef>
                <a:spcPts val="0"/>
              </a:spcBef>
              <a:spcAft>
                <a:spcPts val="0"/>
              </a:spcAft>
            </a:pPr>
            <a:r>
              <a:rPr lang="en-GB" dirty="0"/>
              <a:t>This is the diagram of the input features in our context-informed ASSIGN. Except for original 2048-dimensional human and object ROI features, we have a novel input stream, which applies ST-GCN to extract the spatio-temporal relationships from human 2D skeleton data and object bounding box in the CAD-120 dataset. Here the skeleton has 18 dimensions and OBB has 20 dimensions. We use a 19x19 adjacency matrix and a 19x2 weight matrix, both are learnable in the optimisation process through back-propagation. These two matrices are subsequently multiplied, resulting in a 19x2 matrix as input of ST-GCN. The number of input channel and output channel of ST-GCN are set to 2 and 128, through convolutions we obtain an output vector of 19x128 dimensions. This is then concatenated with joint and object velocity features.  // Therefore, the three main input streams here are: 2048-dimensional human and object ROI features, and extra 2470-dimensional contextual features. They are embedded through their own MLP with corresponding dimensions and then uniformly output their respective features with the same dimension of 512. After this input embedding, the three input streams input into the attention operator in ASSIGN, to calculate the interacted relations between human, object and context-based skeletons.</a:t>
            </a:r>
          </a:p>
        </p:txBody>
      </p:sp>
      <p:sp>
        <p:nvSpPr>
          <p:cNvPr id="4" name="Slide Number Placeholder 3"/>
          <p:cNvSpPr>
            <a:spLocks noGrp="1"/>
          </p:cNvSpPr>
          <p:nvPr>
            <p:ph type="sldNum" sz="quarter" idx="5"/>
          </p:nvPr>
        </p:nvSpPr>
        <p:spPr/>
        <p:txBody>
          <a:bodyPr/>
          <a:lstStyle/>
          <a:p>
            <a:fld id="{E09E0E54-5282-D04A-96FF-A2F4709CB894}" type="slidenum">
              <a:rPr lang="en-US" smtClean="0"/>
              <a:t>10</a:t>
            </a:fld>
            <a:endParaRPr lang="en-US" dirty="0"/>
          </a:p>
        </p:txBody>
      </p:sp>
    </p:spTree>
    <p:extLst>
      <p:ext uri="{BB962C8B-B14F-4D97-AF65-F5344CB8AC3E}">
        <p14:creationId xmlns:p14="http://schemas.microsoft.com/office/powerpoint/2010/main" val="403527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With the development of autonomous system, trajectory prediction has gradually become important in different applications such as Video Surveillance for crowded analysis, collision avoidance for self-driving vehicles, path planning for robotics. In this paper, we tackle the problem of trajectory prediction for multi-class agents in real-world traffic scenarios as shown in Figure 1. Intuitively, to define the task of trajectory prediction, given the scene and observation trajectories goes from t one to t observation (usually it is 8 time steps); Together in the dataset, we have the data pair of the observations called ground truth from t observation plus 1 to t prediction. Which can be seen in green line;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task, what we are looking for is Y hat, a prediction for each time step. the optimization goal here is to minimize the distance between the prediction and the ground truth.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rtl="0">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fld id="{E09E0E54-5282-D04A-96FF-A2F4709CB894}" type="slidenum">
              <a:rPr lang="en-US" smtClean="0"/>
              <a:t>1</a:t>
            </a:fld>
            <a:endParaRPr lang="en-US" dirty="0"/>
          </a:p>
        </p:txBody>
      </p:sp>
    </p:spTree>
    <p:extLst>
      <p:ext uri="{BB962C8B-B14F-4D97-AF65-F5344CB8AC3E}">
        <p14:creationId xmlns:p14="http://schemas.microsoft.com/office/powerpoint/2010/main" val="154459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However, trajectory prediction remains a challenge because of several factors; The first challenge is how to model the motion preferences for different types of agents. For example, pedestrians, bikes, and vehicles have different movement speed, movement patterns, even for pedestrians, different person has different preferences.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other challenge is the agent-agent interactions, for example, pedestrian may focus more on the movement of vehicles than other pedestrians since the discrepancy of dangerous level.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this end, many existing works intend to use Recurrent based methods to model the motion preference of individual agent, such as Recurrent neural network, long short-term memory network and gated recurrent network with Encoder-decoder structures. However, these methods exist inherent problems such as gradient vanishing and exploding.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800" dirty="0">
                <a:effectLst/>
                <a:latin typeface="等线" panose="02010600030101010101" pitchFamily="2" charset="-122"/>
                <a:cs typeface="Times New Roman" panose="02020603050405020304" pitchFamily="18" charset="0"/>
              </a:rPr>
              <a:t>For interactions modelling, previous researches apply pooling window mechanism to model the interactions between agents if they are </a:t>
            </a:r>
            <a:r>
              <a:rPr lang="en-GB" altLang="zh-CN" sz="1800" dirty="0">
                <a:effectLst/>
                <a:latin typeface="等线" panose="02010600030101010101" pitchFamily="2" charset="-122"/>
                <a:cs typeface="Times New Roman" panose="02020603050405020304" pitchFamily="18" charset="0"/>
              </a:rPr>
              <a:t>categorized within the same windows. Moreover, recent works apply Graph neural network to represent the spatial and temporal dependencies of the multi agent trajectories. </a:t>
            </a:r>
            <a:endParaRPr lang="zh-CN" altLang="en-US" dirty="0"/>
          </a:p>
        </p:txBody>
      </p:sp>
      <p:sp>
        <p:nvSpPr>
          <p:cNvPr id="4" name="灯片编号占位符 3"/>
          <p:cNvSpPr>
            <a:spLocks noGrp="1"/>
          </p:cNvSpPr>
          <p:nvPr>
            <p:ph type="sldNum" sz="quarter" idx="5"/>
          </p:nvPr>
        </p:nvSpPr>
        <p:spPr/>
        <p:txBody>
          <a:bodyPr/>
          <a:lstStyle/>
          <a:p>
            <a:fld id="{E09E0E54-5282-D04A-96FF-A2F4709CB894}" type="slidenum">
              <a:rPr lang="en-US" smtClean="0"/>
              <a:t>2</a:t>
            </a:fld>
            <a:endParaRPr lang="en-US" dirty="0"/>
          </a:p>
        </p:txBody>
      </p:sp>
    </p:spTree>
    <p:extLst>
      <p:ext uri="{BB962C8B-B14F-4D97-AF65-F5344CB8AC3E}">
        <p14:creationId xmlns:p14="http://schemas.microsoft.com/office/powerpoint/2010/main" val="160371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motivation of our work contains three main points, the first one is Pedestrian-oriented trajectory prediction can not fully describe the crowded scene because there also existing also agents such as vehicles, bikers;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800" dirty="0">
                <a:effectLst/>
                <a:latin typeface="等线" panose="02010600030101010101" pitchFamily="2" charset="-122"/>
                <a:cs typeface="Times New Roman" panose="02020603050405020304" pitchFamily="18" charset="0"/>
              </a:rPr>
              <a:t>The second motivation is that we Graph Neural Network can better model the social interactions due to its ability to represent non-Euclidean data; The last motivation is that </a:t>
            </a:r>
            <a:r>
              <a:rPr lang="en-GB" altLang="zh-CN" sz="1800" dirty="0">
                <a:effectLst/>
                <a:latin typeface="等线" panose="02010600030101010101" pitchFamily="2" charset="-122"/>
                <a:cs typeface="Times New Roman" panose="02020603050405020304" pitchFamily="18" charset="0"/>
              </a:rPr>
              <a:t>Not all the neighbours can bring the same important impacts for each agent, so it is important to dynamically and adaptively construct the interactions between agents.</a:t>
            </a: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3</a:t>
            </a:fld>
            <a:endParaRPr lang="en-US" dirty="0"/>
          </a:p>
        </p:txBody>
      </p:sp>
    </p:spTree>
    <p:extLst>
      <p:ext uri="{BB962C8B-B14F-4D97-AF65-F5344CB8AC3E}">
        <p14:creationId xmlns:p14="http://schemas.microsoft.com/office/powerpoint/2010/main" val="26000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Here is the overview of our proposed multi-class SGCN, our system consists of three main components, the first one is to construct the graph representation of trajectories; The input data contains two parts including 2-D coordinates of each agent at each time step and its corresponding label, here we applied one-hot encoding to transform the text label to machine readable format, and finally concatenating these two features together.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Then we create spatial-temporal graphs SVLG and TVLG, where T is the number of frames, N is the number of agents; At each timestep in SVLG, the nodes of the graph are all the agents in that frame; In TVLG, the nodes of the graph are al the time steps of each individual agent. Moreover added one extra dimension as positional encoding in temporal velocity-label graph.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After constructing the graph presentation, we separately embedded the velocity and label features to get the embedded features of each graph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Esvlg</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and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Etvlg</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4</a:t>
            </a:fld>
            <a:endParaRPr lang="en-US" dirty="0"/>
          </a:p>
        </p:txBody>
      </p:sp>
    </p:spTree>
    <p:extLst>
      <p:ext uri="{BB962C8B-B14F-4D97-AF65-F5344CB8AC3E}">
        <p14:creationId xmlns:p14="http://schemas.microsoft.com/office/powerpoint/2010/main" val="65119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second component of our system is Enhanced sparse graph learning part. After obtaining the embedded features of spatial velocity label graph and temporal velocity label graph. We applied self-attention mechanism for both of them. For spatial velocity label graph, the spatial attention scores are computed using all the agents at each timestep, where the temporal attention scores are computed with all the timesteps for each individual agent.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These two attention modules will then generate dense spatial adjacency matrix and dense temporal adjacency matrix, we further introduce a feature enhancement module with asymmetric convolutional operations to extract high-level interaction features from these two adjacency matrices. Besides, we introduces 1 by 1 convolution for into spatial adjacency matrix along its temporal channel to extract temporal dependencies.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high-level interaction features will then be passed into our proposed Adaptive interaction mask module, which can dynamically and adaptively filter out those un-important neighbours for each node in the graph. This adaptive interaction mask will then help us to get sparse spatial adjacency matrix and sparse temporal adjacency matrix.</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5</a:t>
            </a:fld>
            <a:endParaRPr lang="en-US" dirty="0"/>
          </a:p>
        </p:txBody>
      </p:sp>
    </p:spTree>
    <p:extLst>
      <p:ext uri="{BB962C8B-B14F-4D97-AF65-F5344CB8AC3E}">
        <p14:creationId xmlns:p14="http://schemas.microsoft.com/office/powerpoint/2010/main" val="198412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last component of our system is to aggregate the node features for both spatial velocity label graph and temporal velocity label graph; After obtaining the sparse adjacency matrices of both graphs, We applied Graph convolutional Network to aggregate the nodes of both sparsed spatial velocity label graph and sparsed temporal velocity label graphs. Besides, Graph convolutional Network can also learn the trajectory representation. The aggregated features of both graphs will then be fused together.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Finally, we introduce temporal convolutional network to model the trajectory representations which can effectively capture temporal dependencies without gradient vanishing problems.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Following previous research, we assumes the predicted trajectories follow the bivariate gaussian distribution, and thus the outputs of temporal convolutional networks are parameters of the bivariate distributions.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overall system can be trained by minimizing the negative log-likelihood loss.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6</a:t>
            </a:fld>
            <a:endParaRPr lang="en-US" dirty="0"/>
          </a:p>
        </p:txBody>
      </p:sp>
    </p:spTree>
    <p:extLst>
      <p:ext uri="{BB962C8B-B14F-4D97-AF65-F5344CB8AC3E}">
        <p14:creationId xmlns:p14="http://schemas.microsoft.com/office/powerpoint/2010/main" val="133485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7</a:t>
            </a:fld>
            <a:endParaRPr lang="en-US" dirty="0"/>
          </a:p>
        </p:txBody>
      </p:sp>
    </p:spTree>
    <p:extLst>
      <p:ext uri="{BB962C8B-B14F-4D97-AF65-F5344CB8AC3E}">
        <p14:creationId xmlns:p14="http://schemas.microsoft.com/office/powerpoint/2010/main" val="1240175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endParaRPr lang="en-GB" altLang="zh-CN" b="0" dirty="0">
              <a:effectLst/>
            </a:endParaRPr>
          </a:p>
        </p:txBody>
      </p:sp>
      <p:sp>
        <p:nvSpPr>
          <p:cNvPr id="4" name="Slide Number Placeholder 3"/>
          <p:cNvSpPr>
            <a:spLocks noGrp="1"/>
          </p:cNvSpPr>
          <p:nvPr>
            <p:ph type="sldNum" sz="quarter" idx="5"/>
          </p:nvPr>
        </p:nvSpPr>
        <p:spPr/>
        <p:txBody>
          <a:bodyPr/>
          <a:lstStyle/>
          <a:p>
            <a:fld id="{E09E0E54-5282-D04A-96FF-A2F4709CB894}" type="slidenum">
              <a:rPr lang="en-US" smtClean="0"/>
              <a:t>8</a:t>
            </a:fld>
            <a:endParaRPr lang="en-US" dirty="0"/>
          </a:p>
        </p:txBody>
      </p:sp>
    </p:spTree>
    <p:extLst>
      <p:ext uri="{BB962C8B-B14F-4D97-AF65-F5344CB8AC3E}">
        <p14:creationId xmlns:p14="http://schemas.microsoft.com/office/powerpoint/2010/main" val="1939984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2B48-DE21-6F4F-AA18-90F522F7FE36}"/>
              </a:ext>
            </a:extLst>
          </p:cNvPr>
          <p:cNvSpPr>
            <a:spLocks noGrp="1"/>
          </p:cNvSpPr>
          <p:nvPr>
            <p:ph type="ctrTitle"/>
          </p:nvPr>
        </p:nvSpPr>
        <p:spPr>
          <a:xfrm>
            <a:off x="0" y="615470"/>
            <a:ext cx="12192000" cy="1655762"/>
          </a:xfrm>
          <a:solidFill>
            <a:srgbClr val="663366"/>
          </a:solidFill>
        </p:spPr>
        <p:txBody>
          <a:bodyPr anchor="ctr"/>
          <a:lstStyle>
            <a:lvl1pPr algn="ctr">
              <a:defRPr sz="6000" b="1">
                <a:solidFill>
                  <a:schemeClr val="bg1"/>
                </a:solidFill>
                <a:latin typeface="Helvetica" pitchFamily="2" charset="0"/>
              </a:defRPr>
            </a:lvl1pPr>
          </a:lstStyle>
          <a:p>
            <a:r>
              <a:rPr lang="en-GB" dirty="0"/>
              <a:t>Click to edit Master title style</a:t>
            </a:r>
            <a:endParaRPr lang="en-US" dirty="0"/>
          </a:p>
        </p:txBody>
      </p:sp>
      <p:pic>
        <p:nvPicPr>
          <p:cNvPr id="9" name="Picture 8">
            <a:extLst>
              <a:ext uri="{FF2B5EF4-FFF2-40B4-BE49-F238E27FC236}">
                <a16:creationId xmlns:a16="http://schemas.microsoft.com/office/drawing/2014/main" id="{C4E4C286-EDF2-F14F-9D00-758F49805221}"/>
              </a:ext>
            </a:extLst>
          </p:cNvPr>
          <p:cNvPicPr>
            <a:picLocks noChangeAspect="1"/>
          </p:cNvPicPr>
          <p:nvPr userDrawn="1"/>
        </p:nvPicPr>
        <p:blipFill>
          <a:blip r:embed="rId2"/>
          <a:stretch>
            <a:fillRect/>
          </a:stretch>
        </p:blipFill>
        <p:spPr>
          <a:xfrm>
            <a:off x="2611341" y="5914069"/>
            <a:ext cx="1870551" cy="807406"/>
          </a:xfrm>
          <a:prstGeom prst="rect">
            <a:avLst/>
          </a:prstGeom>
        </p:spPr>
      </p:pic>
    </p:spTree>
    <p:extLst>
      <p:ext uri="{BB962C8B-B14F-4D97-AF65-F5344CB8AC3E}">
        <p14:creationId xmlns:p14="http://schemas.microsoft.com/office/powerpoint/2010/main" val="1630670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9635-1273-A94C-AD70-E137B95F7E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8B267C-730E-1A42-B014-5DF6CD8BA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646C9DF-395C-0347-948D-DBFE02059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57E191-032B-0248-B55C-AA0F91BB8F14}"/>
              </a:ext>
            </a:extLst>
          </p:cNvPr>
          <p:cNvSpPr>
            <a:spLocks noGrp="1"/>
          </p:cNvSpPr>
          <p:nvPr>
            <p:ph type="dt" sz="half" idx="10"/>
          </p:nvPr>
        </p:nvSpPr>
        <p:spPr/>
        <p:txBody>
          <a:bodyPr/>
          <a:lstStyle/>
          <a:p>
            <a:fld id="{68B0DB84-0AF5-154A-BC4F-824087D14CFA}" type="datetime1">
              <a:rPr lang="en-GB" smtClean="0"/>
              <a:t>21/08/2022</a:t>
            </a:fld>
            <a:endParaRPr lang="en-US" dirty="0"/>
          </a:p>
        </p:txBody>
      </p:sp>
      <p:sp>
        <p:nvSpPr>
          <p:cNvPr id="6" name="Footer Placeholder 5">
            <a:extLst>
              <a:ext uri="{FF2B5EF4-FFF2-40B4-BE49-F238E27FC236}">
                <a16:creationId xmlns:a16="http://schemas.microsoft.com/office/drawing/2014/main" id="{CEBF8C03-3DCC-EC4D-8C8E-BCDD043A71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0A644D-5BC5-3C42-B2BF-B17715A78C80}"/>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78231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7D74-96CC-6245-83A0-F947CC7A9E9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DAEE18-6D8C-4F49-A53F-858036EEF5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BC09CB-D276-A642-B1CD-F36BB104D9FE}"/>
              </a:ext>
            </a:extLst>
          </p:cNvPr>
          <p:cNvSpPr>
            <a:spLocks noGrp="1"/>
          </p:cNvSpPr>
          <p:nvPr>
            <p:ph type="dt" sz="half" idx="10"/>
          </p:nvPr>
        </p:nvSpPr>
        <p:spPr/>
        <p:txBody>
          <a:bodyPr/>
          <a:lstStyle/>
          <a:p>
            <a:fld id="{03381476-4EDA-CF47-8103-9CB5AA6862EA}" type="datetime1">
              <a:rPr lang="en-GB" smtClean="0"/>
              <a:t>21/08/2022</a:t>
            </a:fld>
            <a:endParaRPr lang="en-US" dirty="0"/>
          </a:p>
        </p:txBody>
      </p:sp>
      <p:sp>
        <p:nvSpPr>
          <p:cNvPr id="5" name="Footer Placeholder 4">
            <a:extLst>
              <a:ext uri="{FF2B5EF4-FFF2-40B4-BE49-F238E27FC236}">
                <a16:creationId xmlns:a16="http://schemas.microsoft.com/office/drawing/2014/main" id="{2F001F9D-B6EC-2E41-8307-74F163555F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E48B59-9EBD-2748-94BE-E50263C1B92C}"/>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392220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C945E-9994-F84F-A04F-9102E18FF2B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D3F0D60-24DD-A34F-BF8D-5AEDFB8FCF5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18C9AD-00E9-E748-BBE7-0A985D2BECE7}"/>
              </a:ext>
            </a:extLst>
          </p:cNvPr>
          <p:cNvSpPr>
            <a:spLocks noGrp="1"/>
          </p:cNvSpPr>
          <p:nvPr>
            <p:ph type="dt" sz="half" idx="10"/>
          </p:nvPr>
        </p:nvSpPr>
        <p:spPr/>
        <p:txBody>
          <a:bodyPr/>
          <a:lstStyle/>
          <a:p>
            <a:fld id="{545CCDCF-DD00-9B4F-A962-9C51B7D265B7}" type="datetime1">
              <a:rPr lang="en-GB" smtClean="0"/>
              <a:t>21/08/2022</a:t>
            </a:fld>
            <a:endParaRPr lang="en-US" dirty="0"/>
          </a:p>
        </p:txBody>
      </p:sp>
      <p:sp>
        <p:nvSpPr>
          <p:cNvPr id="5" name="Footer Placeholder 4">
            <a:extLst>
              <a:ext uri="{FF2B5EF4-FFF2-40B4-BE49-F238E27FC236}">
                <a16:creationId xmlns:a16="http://schemas.microsoft.com/office/drawing/2014/main" id="{1CACDCED-FD26-554B-AA61-767D070FBF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77362E-C88B-874F-AC96-A487B5C9E629}"/>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3435806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2B48-DE21-6F4F-AA18-90F522F7FE36}"/>
              </a:ext>
            </a:extLst>
          </p:cNvPr>
          <p:cNvSpPr>
            <a:spLocks noGrp="1"/>
          </p:cNvSpPr>
          <p:nvPr>
            <p:ph type="ctrTitle"/>
          </p:nvPr>
        </p:nvSpPr>
        <p:spPr>
          <a:xfrm>
            <a:off x="0" y="615470"/>
            <a:ext cx="12192000" cy="1655762"/>
          </a:xfrm>
          <a:solidFill>
            <a:srgbClr val="663366"/>
          </a:solidFill>
        </p:spPr>
        <p:txBody>
          <a:bodyPr anchor="ctr"/>
          <a:lstStyle>
            <a:lvl1pPr algn="ctr">
              <a:defRPr sz="6000" b="1">
                <a:solidFill>
                  <a:schemeClr val="bg1"/>
                </a:solidFill>
                <a:latin typeface="Helvetica" pitchFamily="2" charset="0"/>
              </a:defRPr>
            </a:lvl1pPr>
          </a:lstStyle>
          <a:p>
            <a:r>
              <a:rPr lang="en-GB" dirty="0"/>
              <a:t>Click to edit Master title style</a:t>
            </a:r>
            <a:endParaRPr lang="en-US" dirty="0"/>
          </a:p>
        </p:txBody>
      </p:sp>
      <p:sp>
        <p:nvSpPr>
          <p:cNvPr id="4" name="Date Placeholder 3">
            <a:extLst>
              <a:ext uri="{FF2B5EF4-FFF2-40B4-BE49-F238E27FC236}">
                <a16:creationId xmlns:a16="http://schemas.microsoft.com/office/drawing/2014/main" id="{614BA04B-5BF1-0C4E-BB37-619BEE71BBDA}"/>
              </a:ext>
            </a:extLst>
          </p:cNvPr>
          <p:cNvSpPr>
            <a:spLocks noGrp="1"/>
          </p:cNvSpPr>
          <p:nvPr>
            <p:ph type="dt" sz="half" idx="10"/>
          </p:nvPr>
        </p:nvSpPr>
        <p:spPr/>
        <p:txBody>
          <a:bodyPr/>
          <a:lstStyle/>
          <a:p>
            <a:fld id="{739500BE-8FDE-F14D-A0FE-EFD50616A116}" type="datetime1">
              <a:rPr lang="en-GB" smtClean="0"/>
              <a:t>21/08/2022</a:t>
            </a:fld>
            <a:endParaRPr lang="en-US" dirty="0"/>
          </a:p>
        </p:txBody>
      </p:sp>
      <p:sp>
        <p:nvSpPr>
          <p:cNvPr id="5" name="Footer Placeholder 4">
            <a:extLst>
              <a:ext uri="{FF2B5EF4-FFF2-40B4-BE49-F238E27FC236}">
                <a16:creationId xmlns:a16="http://schemas.microsoft.com/office/drawing/2014/main" id="{F91EED9C-6B41-1B46-9F51-CCEF72AFE9B7}"/>
              </a:ext>
            </a:extLst>
          </p:cNvPr>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C4E4C286-EDF2-F14F-9D00-758F49805221}"/>
              </a:ext>
            </a:extLst>
          </p:cNvPr>
          <p:cNvPicPr>
            <a:picLocks noChangeAspect="1"/>
          </p:cNvPicPr>
          <p:nvPr userDrawn="1"/>
        </p:nvPicPr>
        <p:blipFill>
          <a:blip r:embed="rId2"/>
          <a:stretch>
            <a:fillRect/>
          </a:stretch>
        </p:blipFill>
        <p:spPr>
          <a:xfrm>
            <a:off x="371061" y="5869333"/>
            <a:ext cx="1870551" cy="807406"/>
          </a:xfrm>
          <a:prstGeom prst="rect">
            <a:avLst/>
          </a:prstGeom>
        </p:spPr>
      </p:pic>
    </p:spTree>
    <p:extLst>
      <p:ext uri="{BB962C8B-B14F-4D97-AF65-F5344CB8AC3E}">
        <p14:creationId xmlns:p14="http://schemas.microsoft.com/office/powerpoint/2010/main" val="2289663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Shape, background pattern&#10;&#10;Description automatically generated">
            <a:extLst>
              <a:ext uri="{FF2B5EF4-FFF2-40B4-BE49-F238E27FC236}">
                <a16:creationId xmlns:a16="http://schemas.microsoft.com/office/drawing/2014/main" id="{DDE51204-6B9C-B649-92C4-0DE81ED1FD2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399" b="89977" l="1209" r="96777">
                        <a14:foregroundMark x1="18856" y1="45610" x2="67284" y2="23776"/>
                        <a14:foregroundMark x1="94561" y1="13131" x2="14545" y2="14841"/>
                        <a14:foregroundMark x1="14545" y1="14841" x2="7655" y2="27661"/>
                        <a14:foregroundMark x1="7655" y1="27661" x2="4432" y2="55012"/>
                        <a14:foregroundMark x1="4432" y1="55012" x2="16922" y2="67832"/>
                        <a14:foregroundMark x1="16922" y1="67832" x2="29936" y2="66977"/>
                        <a14:foregroundMark x1="94158" y1="17949" x2="89041" y2="1088"/>
                        <a14:foregroundMark x1="89041" y1="1088" x2="6124" y2="9013"/>
                        <a14:foregroundMark x1="6124" y1="9013" x2="2256" y2="24087"/>
                        <a14:foregroundMark x1="2256" y1="24087" x2="1209" y2="81041"/>
                        <a14:foregroundMark x1="92184" y1="16006" x2="1612" y2="49495"/>
                        <a14:foregroundMark x1="93392" y1="18415" x2="89565" y2="2253"/>
                        <a14:foregroundMark x1="89565" y1="2253" x2="1410" y2="1476"/>
                        <a14:foregroundMark x1="96777" y1="15074" x2="95568" y2="1476"/>
                      </a14:backgroundRemoval>
                    </a14:imgEffect>
                  </a14:imgLayer>
                </a14:imgProps>
              </a:ext>
            </a:extLst>
          </a:blip>
          <a:stretch>
            <a:fillRect/>
          </a:stretch>
        </p:blipFill>
        <p:spPr>
          <a:xfrm>
            <a:off x="-1" y="1"/>
            <a:ext cx="7455050" cy="1325563"/>
          </a:xfrm>
          <a:prstGeom prst="rect">
            <a:avLst/>
          </a:prstGeom>
        </p:spPr>
      </p:pic>
      <p:sp>
        <p:nvSpPr>
          <p:cNvPr id="2" name="Title 1">
            <a:extLst>
              <a:ext uri="{FF2B5EF4-FFF2-40B4-BE49-F238E27FC236}">
                <a16:creationId xmlns:a16="http://schemas.microsoft.com/office/drawing/2014/main" id="{D75064AF-B093-2C48-A0AA-7A8109BB1C39}"/>
              </a:ext>
            </a:extLst>
          </p:cNvPr>
          <p:cNvSpPr>
            <a:spLocks noGrp="1"/>
          </p:cNvSpPr>
          <p:nvPr>
            <p:ph type="title"/>
          </p:nvPr>
        </p:nvSpPr>
        <p:spPr>
          <a:xfrm>
            <a:off x="0" y="69154"/>
            <a:ext cx="6505304" cy="1325563"/>
          </a:xfrm>
        </p:spPr>
        <p:txBody>
          <a:bodyPr anchor="t">
            <a:normAutofit/>
          </a:bodyPr>
          <a:lstStyle>
            <a:lvl1pPr>
              <a:defRPr sz="3600" b="1">
                <a:solidFill>
                  <a:schemeClr val="bg1"/>
                </a:solidFill>
                <a:latin typeface="Helvetica"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DA6BEA6-84B3-FC4B-AE2F-C775A711CD3A}"/>
              </a:ext>
            </a:extLst>
          </p:cNvPr>
          <p:cNvSpPr>
            <a:spLocks noGrp="1"/>
          </p:cNvSpPr>
          <p:nvPr>
            <p:ph idx="1"/>
          </p:nvPr>
        </p:nvSpPr>
        <p:spPr>
          <a:xfrm>
            <a:off x="838200" y="2495005"/>
            <a:ext cx="10515600" cy="36819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0AB78B-4F59-F847-9AC6-EC48042139BC}"/>
              </a:ext>
            </a:extLst>
          </p:cNvPr>
          <p:cNvSpPr>
            <a:spLocks noGrp="1"/>
          </p:cNvSpPr>
          <p:nvPr>
            <p:ph type="dt" sz="half" idx="10"/>
          </p:nvPr>
        </p:nvSpPr>
        <p:spPr/>
        <p:txBody>
          <a:bodyPr/>
          <a:lstStyle/>
          <a:p>
            <a:fld id="{8215496B-A5A2-224E-8C3C-3F7EC8FF246D}" type="datetime1">
              <a:rPr lang="en-GB" smtClean="0"/>
              <a:t>21/08/2022</a:t>
            </a:fld>
            <a:endParaRPr lang="en-US" dirty="0"/>
          </a:p>
        </p:txBody>
      </p:sp>
      <p:sp>
        <p:nvSpPr>
          <p:cNvPr id="5" name="Footer Placeholder 4">
            <a:extLst>
              <a:ext uri="{FF2B5EF4-FFF2-40B4-BE49-F238E27FC236}">
                <a16:creationId xmlns:a16="http://schemas.microsoft.com/office/drawing/2014/main" id="{37E0B456-B58C-B740-92D7-78C2587D1B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967C34-8606-DD45-8CE5-F3313C3F8862}"/>
              </a:ext>
            </a:extLst>
          </p:cNvPr>
          <p:cNvSpPr>
            <a:spLocks noGrp="1"/>
          </p:cNvSpPr>
          <p:nvPr>
            <p:ph type="sldNum" sz="quarter" idx="12"/>
          </p:nvPr>
        </p:nvSpPr>
        <p:spPr>
          <a:xfrm>
            <a:off x="8610599" y="6356350"/>
            <a:ext cx="3390429" cy="365125"/>
          </a:xfrm>
          <a:prstGeom prst="rect">
            <a:avLst/>
          </a:prstGeom>
        </p:spPr>
        <p:txBody>
          <a:bodyPr/>
          <a:lstStyle/>
          <a:p>
            <a:r>
              <a:rPr lang="en-US" dirty="0"/>
              <a:t>S: </a:t>
            </a:r>
            <a:fld id="{2DDA9656-FF10-3A43-890D-D4AB275272AB}" type="slidenum">
              <a:rPr lang="en-US" smtClean="0"/>
              <a:t>‹#›</a:t>
            </a:fld>
            <a:endParaRPr lang="en-US" dirty="0"/>
          </a:p>
        </p:txBody>
      </p:sp>
    </p:spTree>
    <p:extLst>
      <p:ext uri="{BB962C8B-B14F-4D97-AF65-F5344CB8AC3E}">
        <p14:creationId xmlns:p14="http://schemas.microsoft.com/office/powerpoint/2010/main" val="96451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50C3-8BD6-A74D-BCEB-2F25F00DAA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F278AAD-0EBB-D345-B992-FEF2851C52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2F995B6-022F-F14C-B4E0-6917501C35FE}"/>
              </a:ext>
            </a:extLst>
          </p:cNvPr>
          <p:cNvSpPr>
            <a:spLocks noGrp="1"/>
          </p:cNvSpPr>
          <p:nvPr>
            <p:ph type="dt" sz="half" idx="10"/>
          </p:nvPr>
        </p:nvSpPr>
        <p:spPr/>
        <p:txBody>
          <a:bodyPr/>
          <a:lstStyle/>
          <a:p>
            <a:fld id="{4A4B9B1B-A7D4-6C45-8B2B-B2F03F1633B6}" type="datetime1">
              <a:rPr lang="en-GB" smtClean="0"/>
              <a:t>21/08/2022</a:t>
            </a:fld>
            <a:endParaRPr lang="en-US" dirty="0"/>
          </a:p>
        </p:txBody>
      </p:sp>
      <p:sp>
        <p:nvSpPr>
          <p:cNvPr id="5" name="Footer Placeholder 4">
            <a:extLst>
              <a:ext uri="{FF2B5EF4-FFF2-40B4-BE49-F238E27FC236}">
                <a16:creationId xmlns:a16="http://schemas.microsoft.com/office/drawing/2014/main" id="{233C12F2-D5E5-C145-94D9-45D0F55170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1C3690-753B-6249-B068-B8FA8B654D32}"/>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3921737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918E-9775-5D44-9F95-C1C8F3DABC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6DDE7B-B613-7548-A247-559BD1EA622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D51D04C-CD5C-AF4A-A0AC-955CE6E5D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92F416E-C5CE-DD4D-B104-54FD9B042D48}"/>
              </a:ext>
            </a:extLst>
          </p:cNvPr>
          <p:cNvSpPr>
            <a:spLocks noGrp="1"/>
          </p:cNvSpPr>
          <p:nvPr>
            <p:ph type="dt" sz="half" idx="10"/>
          </p:nvPr>
        </p:nvSpPr>
        <p:spPr/>
        <p:txBody>
          <a:bodyPr/>
          <a:lstStyle/>
          <a:p>
            <a:fld id="{3A5F7B2E-A029-C845-8B10-0D886FD568CC}" type="datetime1">
              <a:rPr lang="en-GB" smtClean="0"/>
              <a:t>21/08/2022</a:t>
            </a:fld>
            <a:endParaRPr lang="en-US" dirty="0"/>
          </a:p>
        </p:txBody>
      </p:sp>
      <p:sp>
        <p:nvSpPr>
          <p:cNvPr id="6" name="Footer Placeholder 5">
            <a:extLst>
              <a:ext uri="{FF2B5EF4-FFF2-40B4-BE49-F238E27FC236}">
                <a16:creationId xmlns:a16="http://schemas.microsoft.com/office/drawing/2014/main" id="{35D82CAB-592E-5344-937C-AD07227BC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605439-B923-3949-9564-8A518CDBBECC}"/>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966628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BB7-38FD-D548-909F-66331572996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577134-DA2C-0542-81F0-1043B68A3A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A551A1-C3E0-A44B-9784-9160FEEBEDB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751014-F4A6-674F-A5C9-9434B9A18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6F923F-0E44-1548-A1EF-A786734400C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F721AC1-84BA-824E-9644-AD0C868700A2}"/>
              </a:ext>
            </a:extLst>
          </p:cNvPr>
          <p:cNvSpPr>
            <a:spLocks noGrp="1"/>
          </p:cNvSpPr>
          <p:nvPr>
            <p:ph type="dt" sz="half" idx="10"/>
          </p:nvPr>
        </p:nvSpPr>
        <p:spPr/>
        <p:txBody>
          <a:bodyPr/>
          <a:lstStyle/>
          <a:p>
            <a:fld id="{8C0405D5-BA9B-9749-B265-F3CE36CF9AF8}" type="datetime1">
              <a:rPr lang="en-GB" smtClean="0"/>
              <a:t>21/08/2022</a:t>
            </a:fld>
            <a:endParaRPr lang="en-US" dirty="0"/>
          </a:p>
        </p:txBody>
      </p:sp>
      <p:sp>
        <p:nvSpPr>
          <p:cNvPr id="8" name="Footer Placeholder 7">
            <a:extLst>
              <a:ext uri="{FF2B5EF4-FFF2-40B4-BE49-F238E27FC236}">
                <a16:creationId xmlns:a16="http://schemas.microsoft.com/office/drawing/2014/main" id="{B922F9D8-B824-AF42-A903-9E0A34AD98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2FAB2B-5E31-A04F-9CB0-305577EF6C32}"/>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24727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6750-7C8E-5F4D-A00B-A4FBC58330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18F2EE9-96B9-3B4B-9EFC-D1E38651FD4E}"/>
              </a:ext>
            </a:extLst>
          </p:cNvPr>
          <p:cNvSpPr>
            <a:spLocks noGrp="1"/>
          </p:cNvSpPr>
          <p:nvPr>
            <p:ph type="dt" sz="half" idx="10"/>
          </p:nvPr>
        </p:nvSpPr>
        <p:spPr/>
        <p:txBody>
          <a:bodyPr/>
          <a:lstStyle/>
          <a:p>
            <a:fld id="{C717B3E1-2A14-B843-BC16-38A52FAD6E35}" type="datetime1">
              <a:rPr lang="en-GB" smtClean="0"/>
              <a:t>21/08/2022</a:t>
            </a:fld>
            <a:endParaRPr lang="en-US" dirty="0"/>
          </a:p>
        </p:txBody>
      </p:sp>
      <p:sp>
        <p:nvSpPr>
          <p:cNvPr id="4" name="Footer Placeholder 3">
            <a:extLst>
              <a:ext uri="{FF2B5EF4-FFF2-40B4-BE49-F238E27FC236}">
                <a16:creationId xmlns:a16="http://schemas.microsoft.com/office/drawing/2014/main" id="{5AEA5184-AF23-6244-B4D7-CB8CCCD1D0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689E6F-F942-0346-8E7B-CB66A6A2E35C}"/>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3295280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2F01E-403B-B647-B8BC-6B533E677555}"/>
              </a:ext>
            </a:extLst>
          </p:cNvPr>
          <p:cNvSpPr>
            <a:spLocks noGrp="1"/>
          </p:cNvSpPr>
          <p:nvPr>
            <p:ph type="dt" sz="half" idx="10"/>
          </p:nvPr>
        </p:nvSpPr>
        <p:spPr/>
        <p:txBody>
          <a:bodyPr/>
          <a:lstStyle/>
          <a:p>
            <a:fld id="{F92E3A2B-B292-1244-B9A1-FBDDE25D9C82}" type="datetime1">
              <a:rPr lang="en-GB" smtClean="0"/>
              <a:t>21/08/2022</a:t>
            </a:fld>
            <a:endParaRPr lang="en-US" dirty="0"/>
          </a:p>
        </p:txBody>
      </p:sp>
      <p:sp>
        <p:nvSpPr>
          <p:cNvPr id="3" name="Footer Placeholder 2">
            <a:extLst>
              <a:ext uri="{FF2B5EF4-FFF2-40B4-BE49-F238E27FC236}">
                <a16:creationId xmlns:a16="http://schemas.microsoft.com/office/drawing/2014/main" id="{A920E906-6620-6B4A-9A03-953507DBFA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1A92AFB-56D2-4A49-A8A2-1BA70511C163}"/>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114369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561F0-7E0B-9E4D-9584-9CA1429CD9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2A0509-D86C-F748-B078-EDF93EB8DA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7C4201-6A84-0B4D-92AA-B77A935A3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85B139-486A-184D-8B77-D9167FB5BCFF}"/>
              </a:ext>
            </a:extLst>
          </p:cNvPr>
          <p:cNvSpPr>
            <a:spLocks noGrp="1"/>
          </p:cNvSpPr>
          <p:nvPr>
            <p:ph type="dt" sz="half" idx="10"/>
          </p:nvPr>
        </p:nvSpPr>
        <p:spPr/>
        <p:txBody>
          <a:bodyPr/>
          <a:lstStyle/>
          <a:p>
            <a:fld id="{8EE18317-305D-E542-BDF8-E5B1D38A08B4}" type="datetime1">
              <a:rPr lang="en-GB" smtClean="0"/>
              <a:t>21/08/2022</a:t>
            </a:fld>
            <a:endParaRPr lang="en-US" dirty="0"/>
          </a:p>
        </p:txBody>
      </p:sp>
      <p:sp>
        <p:nvSpPr>
          <p:cNvPr id="6" name="Footer Placeholder 5">
            <a:extLst>
              <a:ext uri="{FF2B5EF4-FFF2-40B4-BE49-F238E27FC236}">
                <a16:creationId xmlns:a16="http://schemas.microsoft.com/office/drawing/2014/main" id="{BAED6F6B-D676-444E-A250-C4FFDC622D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18333E-8C37-B744-8D5E-D77BEB8C8F1C}"/>
              </a:ext>
            </a:extLst>
          </p:cNvPr>
          <p:cNvSpPr>
            <a:spLocks noGrp="1"/>
          </p:cNvSpPr>
          <p:nvPr>
            <p:ph type="sldNum" sz="quarter" idx="12"/>
          </p:nvPr>
        </p:nvSpPr>
        <p:spPr>
          <a:xfrm>
            <a:off x="8610600" y="6356350"/>
            <a:ext cx="2743200" cy="365125"/>
          </a:xfrm>
          <a:prstGeom prst="rect">
            <a:avLst/>
          </a:prstGeom>
        </p:spPr>
        <p:txBody>
          <a:bodyPr/>
          <a:lstStyle/>
          <a:p>
            <a:fld id="{2DDA9656-FF10-3A43-890D-D4AB275272AB}" type="slidenum">
              <a:rPr lang="en-US" smtClean="0"/>
              <a:t>‹#›</a:t>
            </a:fld>
            <a:endParaRPr lang="en-US" dirty="0"/>
          </a:p>
        </p:txBody>
      </p:sp>
    </p:spTree>
    <p:extLst>
      <p:ext uri="{BB962C8B-B14F-4D97-AF65-F5344CB8AC3E}">
        <p14:creationId xmlns:p14="http://schemas.microsoft.com/office/powerpoint/2010/main" val="932153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200E59-7958-9F44-A706-607FACD00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A778D9-ECA8-3645-AABF-C9598E0F5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342B44-DB65-3149-8C26-CEBDE8AD8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D5DFF-9223-774D-B93F-B523032FC3B8}" type="datetime1">
              <a:rPr lang="en-GB" smtClean="0"/>
              <a:t>21/08/2022</a:t>
            </a:fld>
            <a:endParaRPr lang="en-US" dirty="0"/>
          </a:p>
        </p:txBody>
      </p:sp>
      <p:sp>
        <p:nvSpPr>
          <p:cNvPr id="5" name="Footer Placeholder 4">
            <a:extLst>
              <a:ext uri="{FF2B5EF4-FFF2-40B4-BE49-F238E27FC236}">
                <a16:creationId xmlns:a16="http://schemas.microsoft.com/office/drawing/2014/main" id="{536DCE8B-A667-464D-AB5B-33DF04AF5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C06D7AA-FA15-E941-A772-8A4C8C5843EB}"/>
              </a:ext>
            </a:extLst>
          </p:cNvPr>
          <p:cNvSpPr>
            <a:spLocks noGrp="1"/>
          </p:cNvSpPr>
          <p:nvPr>
            <p:ph type="sldNum" sz="quarter" idx="4"/>
          </p:nvPr>
        </p:nvSpPr>
        <p:spPr>
          <a:xfrm>
            <a:off x="8610600" y="6356350"/>
            <a:ext cx="33650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 </a:t>
            </a:r>
            <a:fld id="{2DDA9656-FF10-3A43-890D-D4AB275272AB}" type="slidenum">
              <a:rPr lang="en-US" smtClean="0"/>
              <a:t>‹#›</a:t>
            </a:fld>
            <a:endParaRPr lang="en-US" dirty="0"/>
          </a:p>
        </p:txBody>
      </p:sp>
    </p:spTree>
    <p:extLst>
      <p:ext uri="{BB962C8B-B14F-4D97-AF65-F5344CB8AC3E}">
        <p14:creationId xmlns:p14="http://schemas.microsoft.com/office/powerpoint/2010/main" val="9095594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10.m4a"/><Relationship Id="rId7" Type="http://schemas.openxmlformats.org/officeDocument/2006/relationships/image" Target="../media/image71.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0.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tkipf.github.io/graph-convolutional-networks/" TargetMode="External"/><Relationship Id="rId2" Type="http://schemas.openxmlformats.org/officeDocument/2006/relationships/hyperlink" Target="http://dprogrammer.org/rnn-lstm-gr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2.xml"/><Relationship Id="rId18" Type="http://schemas.openxmlformats.org/officeDocument/2006/relationships/image" Target="../media/image11.jpeg"/><Relationship Id="rId3" Type="http://schemas.openxmlformats.org/officeDocument/2006/relationships/audio" Target="../media/media2.m4a"/><Relationship Id="rId21" Type="http://schemas.openxmlformats.org/officeDocument/2006/relationships/image" Target="../media/image16.gif"/><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0.jpeg"/><Relationship Id="rId2" Type="http://schemas.microsoft.com/office/2007/relationships/media" Target="../media/media2.m4a"/><Relationship Id="rId16" Type="http://schemas.openxmlformats.org/officeDocument/2006/relationships/image" Target="../media/image13.png"/><Relationship Id="rId20" Type="http://schemas.openxmlformats.org/officeDocument/2006/relationships/image" Target="../media/image15.gif"/><Relationship Id="rId1" Type="http://schemas.openxmlformats.org/officeDocument/2006/relationships/tags" Target="../tags/tag1.xml"/><Relationship Id="rId6" Type="http://schemas.openxmlformats.org/officeDocument/2006/relationships/image" Target="../media/image6.jpg"/><Relationship Id="rId11" Type="http://schemas.openxmlformats.org/officeDocument/2006/relationships/customXml" Target="../ink/ink1.xml"/><Relationship Id="rId5" Type="http://schemas.openxmlformats.org/officeDocument/2006/relationships/notesSlide" Target="../notesSlides/notesSlide2.xml"/><Relationship Id="rId15" Type="http://schemas.openxmlformats.org/officeDocument/2006/relationships/customXml" Target="../ink/ink3.xml"/><Relationship Id="rId23" Type="http://schemas.openxmlformats.org/officeDocument/2006/relationships/image" Target="../media/image5.png"/><Relationship Id="rId10" Type="http://schemas.openxmlformats.org/officeDocument/2006/relationships/image" Target="../media/image3.png"/><Relationship Id="rId19" Type="http://schemas.openxmlformats.org/officeDocument/2006/relationships/image" Target="../media/image14.png"/><Relationship Id="rId4" Type="http://schemas.openxmlformats.org/officeDocument/2006/relationships/slideLayout" Target="../slideLayouts/slideLayout3.xml"/><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18.png"/><Relationship Id="rId12"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notesSlide" Target="../notesSlides/notesSlide3.xml"/><Relationship Id="rId10" Type="http://schemas.openxmlformats.org/officeDocument/2006/relationships/image" Target="../media/image20.png"/><Relationship Id="rId4" Type="http://schemas.openxmlformats.org/officeDocument/2006/relationships/slideLayout" Target="../slideLayouts/slideLayout3.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slideLayout" Target="../slideLayouts/slideLayout3.xml"/><Relationship Id="rId21" Type="http://schemas.openxmlformats.org/officeDocument/2006/relationships/image" Target="../media/image28.svg"/><Relationship Id="rId34" Type="http://schemas.openxmlformats.org/officeDocument/2006/relationships/image" Target="../media/image5.png"/><Relationship Id="rId7" Type="http://schemas.openxmlformats.org/officeDocument/2006/relationships/image" Target="../media/image190.png"/><Relationship Id="rId12" Type="http://schemas.openxmlformats.org/officeDocument/2006/relationships/customXml" Target="../ink/ink7.xml"/><Relationship Id="rId17" Type="http://schemas.openxmlformats.org/officeDocument/2006/relationships/image" Target="../media/image24.png"/><Relationship Id="rId25" Type="http://schemas.openxmlformats.org/officeDocument/2006/relationships/image" Target="../media/image32.svg"/><Relationship Id="rId33" Type="http://schemas.openxmlformats.org/officeDocument/2006/relationships/image" Target="../media/image4.png"/><Relationship Id="rId2" Type="http://schemas.openxmlformats.org/officeDocument/2006/relationships/audio" Target="../media/media4.m4a"/><Relationship Id="rId16" Type="http://schemas.openxmlformats.org/officeDocument/2006/relationships/customXml" Target="../ink/ink9.xml"/><Relationship Id="rId20" Type="http://schemas.openxmlformats.org/officeDocument/2006/relationships/image" Target="../media/image27.png"/><Relationship Id="rId29" Type="http://schemas.openxmlformats.org/officeDocument/2006/relationships/image" Target="../media/image36.svg"/><Relationship Id="rId1" Type="http://schemas.microsoft.com/office/2007/relationships/media" Target="../media/media4.m4a"/><Relationship Id="rId6" Type="http://schemas.openxmlformats.org/officeDocument/2006/relationships/customXml" Target="../ink/ink4.xml"/><Relationship Id="rId11" Type="http://schemas.openxmlformats.org/officeDocument/2006/relationships/image" Target="../media/image210.png"/><Relationship Id="rId24" Type="http://schemas.openxmlformats.org/officeDocument/2006/relationships/image" Target="../media/image31.png"/><Relationship Id="rId32" Type="http://schemas.openxmlformats.org/officeDocument/2006/relationships/image" Target="../media/image39.jpeg"/><Relationship Id="rId5" Type="http://schemas.openxmlformats.org/officeDocument/2006/relationships/image" Target="../media/image3.png"/><Relationship Id="rId15" Type="http://schemas.openxmlformats.org/officeDocument/2006/relationships/image" Target="../media/image23.pn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customXml" Target="../ink/ink6.xml"/><Relationship Id="rId19" Type="http://schemas.openxmlformats.org/officeDocument/2006/relationships/image" Target="../media/image26.svg"/><Relationship Id="rId31" Type="http://schemas.openxmlformats.org/officeDocument/2006/relationships/image" Target="../media/image38.svg"/><Relationship Id="rId4" Type="http://schemas.openxmlformats.org/officeDocument/2006/relationships/notesSlide" Target="../notesSlides/notesSlide4.xml"/><Relationship Id="rId9" Type="http://schemas.openxmlformats.org/officeDocument/2006/relationships/image" Target="../media/image200.png"/><Relationship Id="rId14" Type="http://schemas.openxmlformats.org/officeDocument/2006/relationships/customXml" Target="../ink/ink8.xml"/><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8" Type="http://schemas.openxmlformats.org/officeDocument/2006/relationships/customXml" Target="../ink/ink5.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microsoft.com/office/2007/relationships/media" Target="../media/media5.m4a"/><Relationship Id="rId16" Type="http://schemas.openxmlformats.org/officeDocument/2006/relationships/image" Target="../media/image49.png"/><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notesSlide" Target="../notesSlides/notesSlide5.xml"/><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2.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1.png"/><Relationship Id="rId1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51.png"/><Relationship Id="rId12" Type="http://schemas.openxmlformats.org/officeDocument/2006/relationships/image" Target="../media/image40.png"/><Relationship Id="rId17" Type="http://schemas.openxmlformats.org/officeDocument/2006/relationships/image" Target="../media/image50.png"/><Relationship Id="rId2" Type="http://schemas.microsoft.com/office/2007/relationships/media" Target="../media/media6.m4a"/><Relationship Id="rId16" Type="http://schemas.openxmlformats.org/officeDocument/2006/relationships/image" Target="../media/image49.png"/><Relationship Id="rId20" Type="http://schemas.openxmlformats.org/officeDocument/2006/relationships/image" Target="../media/image5.png"/><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55.png"/><Relationship Id="rId5" Type="http://schemas.openxmlformats.org/officeDocument/2006/relationships/notesSlide" Target="../notesSlides/notesSlide6.xml"/><Relationship Id="rId15" Type="http://schemas.openxmlformats.org/officeDocument/2006/relationships/image" Target="../media/image43.png"/><Relationship Id="rId10"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slideLayout" Target="../slideLayouts/slideLayout3.xml"/><Relationship Id="rId9" Type="http://schemas.openxmlformats.org/officeDocument/2006/relationships/image" Target="../media/image53.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9.png"/><Relationship Id="rId3" Type="http://schemas.openxmlformats.org/officeDocument/2006/relationships/audio" Target="../media/media7.m4a"/><Relationship Id="rId7" Type="http://schemas.openxmlformats.org/officeDocument/2006/relationships/image" Target="../media/image40.png"/><Relationship Id="rId12" Type="http://schemas.openxmlformats.org/officeDocument/2006/relationships/image" Target="../media/image5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57.png"/><Relationship Id="rId5" Type="http://schemas.openxmlformats.org/officeDocument/2006/relationships/notesSlide" Target="../notesSlides/notesSlide7.xml"/><Relationship Id="rId1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slideLayout" Target="../slideLayouts/slideLayout3.xml"/><Relationship Id="rId9" Type="http://schemas.openxmlformats.org/officeDocument/2006/relationships/image" Target="../media/image42.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slideLayout" Target="../slideLayouts/slideLayout3.xml"/><Relationship Id="rId7" Type="http://schemas.openxmlformats.org/officeDocument/2006/relationships/image" Target="../media/image60.jpg"/><Relationship Id="rId12" Type="http://schemas.openxmlformats.org/officeDocument/2006/relationships/image" Target="../media/image65.png"/><Relationship Id="rId2" Type="http://schemas.openxmlformats.org/officeDocument/2006/relationships/audio" Target="../media/media8.m4a"/><Relationship Id="rId16" Type="http://schemas.openxmlformats.org/officeDocument/2006/relationships/image" Target="../media/image5.png"/><Relationship Id="rId1" Type="http://schemas.microsoft.com/office/2007/relationships/media" Target="../media/media8.m4a"/><Relationship Id="rId6" Type="http://schemas.openxmlformats.org/officeDocument/2006/relationships/image" Target="../media/image39.jpeg"/><Relationship Id="rId11" Type="http://schemas.openxmlformats.org/officeDocument/2006/relationships/image" Target="../media/image64.png"/><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image" Target="../media/image63.jpg"/><Relationship Id="rId4" Type="http://schemas.openxmlformats.org/officeDocument/2006/relationships/notesSlide" Target="../notesSlides/notesSlide8.xml"/><Relationship Id="rId9" Type="http://schemas.openxmlformats.org/officeDocument/2006/relationships/image" Target="../media/image62.jpe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audio" Target="../media/media9.m4a"/><Relationship Id="rId7" Type="http://schemas.openxmlformats.org/officeDocument/2006/relationships/image" Target="../media/image68.tiff"/><Relationship Id="rId12"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notesSlide" Target="../notesSlides/notesSlide9.xml"/><Relationship Id="rId10" Type="http://schemas.openxmlformats.org/officeDocument/2006/relationships/image" Target="../media/image39.jpeg"/><Relationship Id="rId4" Type="http://schemas.openxmlformats.org/officeDocument/2006/relationships/slideLayout" Target="../slideLayouts/slideLayout3.xml"/><Relationship Id="rId9" Type="http://schemas.openxmlformats.org/officeDocument/2006/relationships/image" Target="../media/image7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1B658-0A51-564B-93BB-24B9165099B1}"/>
              </a:ext>
            </a:extLst>
          </p:cNvPr>
          <p:cNvSpPr>
            <a:spLocks noGrp="1"/>
          </p:cNvSpPr>
          <p:nvPr>
            <p:ph type="ctrTitle"/>
          </p:nvPr>
        </p:nvSpPr>
        <p:spPr>
          <a:xfrm>
            <a:off x="0" y="685808"/>
            <a:ext cx="12192000" cy="1655762"/>
          </a:xfrm>
        </p:spPr>
        <p:txBody>
          <a:bodyPr>
            <a:noAutofit/>
          </a:bodyPr>
          <a:lstStyle/>
          <a:p>
            <a:pPr>
              <a:lnSpc>
                <a:spcPct val="100000"/>
              </a:lnSpc>
            </a:pPr>
            <a:r>
              <a:rPr lang="en-US" altLang="zh-CN" sz="2800" dirty="0">
                <a:latin typeface="Arial" panose="020B0604020202020204" pitchFamily="34" charset="0"/>
                <a:cs typeface="Arial" panose="020B0604020202020204" pitchFamily="34" charset="0"/>
              </a:rPr>
              <a:t>Multiclass-SGCN: Sparse Graph-based Trajectory Prediction </a:t>
            </a:r>
            <a:br>
              <a:rPr lang="en-US" altLang="zh-CN" sz="2800" dirty="0">
                <a:latin typeface="Arial" panose="020B0604020202020204" pitchFamily="34" charset="0"/>
                <a:cs typeface="Arial" panose="020B0604020202020204" pitchFamily="34" charset="0"/>
              </a:rPr>
            </a:br>
            <a:r>
              <a:rPr lang="en-US" altLang="zh-CN" sz="2800" dirty="0">
                <a:latin typeface="Arial" panose="020B0604020202020204" pitchFamily="34" charset="0"/>
                <a:cs typeface="Arial" panose="020B0604020202020204" pitchFamily="34" charset="0"/>
              </a:rPr>
              <a:t>with Agent Class Embedding</a:t>
            </a:r>
            <a:endParaRPr lang="en-US" sz="28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C802EBFC-CAAF-EBE8-3FA8-2F8EACB17545}"/>
              </a:ext>
            </a:extLst>
          </p:cNvPr>
          <p:cNvPicPr>
            <a:picLocks noChangeAspect="1"/>
          </p:cNvPicPr>
          <p:nvPr/>
        </p:nvPicPr>
        <p:blipFill>
          <a:blip r:embed="rId5"/>
          <a:stretch>
            <a:fillRect/>
          </a:stretch>
        </p:blipFill>
        <p:spPr>
          <a:xfrm>
            <a:off x="5062537" y="5905763"/>
            <a:ext cx="2295525" cy="781050"/>
          </a:xfrm>
          <a:prstGeom prst="rect">
            <a:avLst/>
          </a:prstGeom>
        </p:spPr>
      </p:pic>
      <p:sp>
        <p:nvSpPr>
          <p:cNvPr id="9" name="文本框 8">
            <a:extLst>
              <a:ext uri="{FF2B5EF4-FFF2-40B4-BE49-F238E27FC236}">
                <a16:creationId xmlns:a16="http://schemas.microsoft.com/office/drawing/2014/main" id="{C62D0CA7-F60F-2B5B-A220-ECFB5BA44592}"/>
              </a:ext>
            </a:extLst>
          </p:cNvPr>
          <p:cNvSpPr txBox="1"/>
          <p:nvPr/>
        </p:nvSpPr>
        <p:spPr>
          <a:xfrm>
            <a:off x="2441664" y="2782669"/>
            <a:ext cx="7789842" cy="430887"/>
          </a:xfrm>
          <a:prstGeom prst="rect">
            <a:avLst/>
          </a:prstGeom>
          <a:noFill/>
        </p:spPr>
        <p:txBody>
          <a:bodyPr wrap="square">
            <a:spAutoFit/>
          </a:bodyPr>
          <a:lstStyle/>
          <a:p>
            <a:pPr algn="ctr"/>
            <a:r>
              <a:rPr lang="en-US" altLang="zh-CN" sz="2200" b="1" dirty="0">
                <a:latin typeface="Arial" panose="020B0604020202020204" pitchFamily="34" charset="0"/>
                <a:cs typeface="Arial" panose="020B0604020202020204" pitchFamily="34" charset="0"/>
              </a:rPr>
              <a:t>Ruochen Li, Stamos Katsigiannis and Hubert P. H. Shum</a:t>
            </a:r>
            <a:endParaRPr lang="en-US" altLang="zh-CN" sz="2200" b="1" baseline="300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37D8C36C-E3D6-A213-859B-8EE7B537336E}"/>
              </a:ext>
            </a:extLst>
          </p:cNvPr>
          <p:cNvSpPr txBox="1"/>
          <p:nvPr/>
        </p:nvSpPr>
        <p:spPr>
          <a:xfrm>
            <a:off x="3287596" y="3779126"/>
            <a:ext cx="6097978" cy="646331"/>
          </a:xfrm>
          <a:prstGeom prst="rect">
            <a:avLst/>
          </a:prstGeom>
          <a:noFill/>
        </p:spPr>
        <p:txBody>
          <a:bodyPr wrap="square">
            <a:spAutoFit/>
          </a:bodyPr>
          <a:lstStyle/>
          <a:p>
            <a:pPr algn="ctr"/>
            <a:r>
              <a:rPr lang="en-US" altLang="zh-CN" sz="1800" dirty="0">
                <a:latin typeface="Arial" panose="020B0604020202020204" pitchFamily="34" charset="0"/>
                <a:cs typeface="Arial" panose="020B0604020202020204" pitchFamily="34" charset="0"/>
              </a:rPr>
              <a:t>Department of Computer Science </a:t>
            </a:r>
          </a:p>
          <a:p>
            <a:pPr algn="ctr"/>
            <a:r>
              <a:rPr lang="en-US" altLang="zh-CN" sz="1800" dirty="0">
                <a:latin typeface="Arial" panose="020B0604020202020204" pitchFamily="34" charset="0"/>
                <a:cs typeface="Arial" panose="020B0604020202020204" pitchFamily="34" charset="0"/>
              </a:rPr>
              <a:t>Durham University</a:t>
            </a:r>
            <a:endParaRPr lang="zh-CN" altLang="en-US"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FC71C058-F54B-2729-6153-C71FC2FBEE22}"/>
              </a:ext>
            </a:extLst>
          </p:cNvPr>
          <p:cNvPicPr>
            <a:picLocks noChangeAspect="1"/>
          </p:cNvPicPr>
          <p:nvPr/>
        </p:nvPicPr>
        <p:blipFill>
          <a:blip r:embed="rId6"/>
          <a:stretch>
            <a:fillRect/>
          </a:stretch>
        </p:blipFill>
        <p:spPr>
          <a:xfrm>
            <a:off x="8151234" y="5807111"/>
            <a:ext cx="1581671" cy="978353"/>
          </a:xfrm>
          <a:prstGeom prst="rect">
            <a:avLst/>
          </a:prstGeom>
        </p:spPr>
      </p:pic>
      <p:pic>
        <p:nvPicPr>
          <p:cNvPr id="19" name="音频 18">
            <a:hlinkClick r:id="" action="ppaction://media"/>
            <a:extLst>
              <a:ext uri="{FF2B5EF4-FFF2-40B4-BE49-F238E27FC236}">
                <a16:creationId xmlns:a16="http://schemas.microsoft.com/office/drawing/2014/main" id="{2A66FC10-75E9-A679-1138-DAD699443E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2885524"/>
      </p:ext>
    </p:extLst>
  </p:cSld>
  <p:clrMapOvr>
    <a:masterClrMapping/>
  </p:clrMapOvr>
  <mc:AlternateContent xmlns:mc="http://schemas.openxmlformats.org/markup-compatibility/2006">
    <mc:Choice xmlns:p14="http://schemas.microsoft.com/office/powerpoint/2010/main" Requires="p14">
      <p:transition p14:dur="10" advTm="27469"/>
    </mc:Choice>
    <mc:Fallback>
      <p:transition advTm="2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Results</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6"/>
          <a:stretch>
            <a:fillRect/>
          </a:stretch>
        </p:blipFill>
        <p:spPr>
          <a:xfrm>
            <a:off x="9633595" y="69154"/>
            <a:ext cx="2440118" cy="830248"/>
          </a:xfrm>
          <a:prstGeom prst="rect">
            <a:avLst/>
          </a:prstGeom>
        </p:spPr>
      </p:pic>
      <p:sp>
        <p:nvSpPr>
          <p:cNvPr id="27" name="文本框 26">
            <a:extLst>
              <a:ext uri="{FF2B5EF4-FFF2-40B4-BE49-F238E27FC236}">
                <a16:creationId xmlns:a16="http://schemas.microsoft.com/office/drawing/2014/main" id="{91EC2619-14A8-F749-9FDF-F3D5F53B1AD9}"/>
              </a:ext>
            </a:extLst>
          </p:cNvPr>
          <p:cNvSpPr txBox="1"/>
          <p:nvPr/>
        </p:nvSpPr>
        <p:spPr>
          <a:xfrm>
            <a:off x="-1105477" y="1199167"/>
            <a:ext cx="4653023" cy="400110"/>
          </a:xfrm>
          <a:prstGeom prst="rect">
            <a:avLst/>
          </a:prstGeom>
          <a:noFill/>
        </p:spPr>
        <p:txBody>
          <a:bodyPr wrap="square" rtlCol="0">
            <a:spAutoFit/>
          </a:bodyPr>
          <a:lstStyle/>
          <a:p>
            <a:pPr algn="ctr"/>
            <a:r>
              <a:rPr lang="en-US" altLang="zh-CN" sz="2000" b="1" dirty="0"/>
              <a:t>Qualitative Results</a:t>
            </a:r>
            <a:endParaRPr lang="zh-CN" altLang="en-US" sz="2000" b="1" dirty="0"/>
          </a:p>
        </p:txBody>
      </p:sp>
      <p:pic>
        <p:nvPicPr>
          <p:cNvPr id="19" name="图片 18">
            <a:extLst>
              <a:ext uri="{FF2B5EF4-FFF2-40B4-BE49-F238E27FC236}">
                <a16:creationId xmlns:a16="http://schemas.microsoft.com/office/drawing/2014/main" id="{6B462F6C-A9C9-F46A-72E3-94232448222D}"/>
              </a:ext>
            </a:extLst>
          </p:cNvPr>
          <p:cNvPicPr>
            <a:picLocks noChangeAspect="1"/>
          </p:cNvPicPr>
          <p:nvPr/>
        </p:nvPicPr>
        <p:blipFill>
          <a:blip r:embed="rId7"/>
          <a:stretch>
            <a:fillRect/>
          </a:stretch>
        </p:blipFill>
        <p:spPr>
          <a:xfrm>
            <a:off x="48580" y="1541048"/>
            <a:ext cx="6023881" cy="2664894"/>
          </a:xfrm>
          <a:prstGeom prst="rect">
            <a:avLst/>
          </a:prstGeom>
        </p:spPr>
      </p:pic>
      <p:pic>
        <p:nvPicPr>
          <p:cNvPr id="21" name="图片 20">
            <a:extLst>
              <a:ext uri="{FF2B5EF4-FFF2-40B4-BE49-F238E27FC236}">
                <a16:creationId xmlns:a16="http://schemas.microsoft.com/office/drawing/2014/main" id="{4F3C6B57-B826-3DE0-7402-D6F031035929}"/>
              </a:ext>
            </a:extLst>
          </p:cNvPr>
          <p:cNvPicPr>
            <a:picLocks noChangeAspect="1"/>
          </p:cNvPicPr>
          <p:nvPr/>
        </p:nvPicPr>
        <p:blipFill>
          <a:blip r:embed="rId8"/>
          <a:stretch>
            <a:fillRect/>
          </a:stretch>
        </p:blipFill>
        <p:spPr>
          <a:xfrm>
            <a:off x="6168765" y="1599276"/>
            <a:ext cx="5927577" cy="2564991"/>
          </a:xfrm>
          <a:prstGeom prst="rect">
            <a:avLst/>
          </a:prstGeom>
        </p:spPr>
      </p:pic>
      <p:sp>
        <p:nvSpPr>
          <p:cNvPr id="24" name="文本框 23">
            <a:extLst>
              <a:ext uri="{FF2B5EF4-FFF2-40B4-BE49-F238E27FC236}">
                <a16:creationId xmlns:a16="http://schemas.microsoft.com/office/drawing/2014/main" id="{4768242C-A745-75EA-2CDA-E613325D1609}"/>
              </a:ext>
            </a:extLst>
          </p:cNvPr>
          <p:cNvSpPr txBox="1"/>
          <p:nvPr/>
        </p:nvSpPr>
        <p:spPr>
          <a:xfrm>
            <a:off x="1634986" y="4241521"/>
            <a:ext cx="3155570" cy="369332"/>
          </a:xfrm>
          <a:prstGeom prst="rect">
            <a:avLst/>
          </a:prstGeom>
          <a:noFill/>
        </p:spPr>
        <p:txBody>
          <a:bodyPr wrap="square">
            <a:spAutoFit/>
          </a:bodyPr>
          <a:lstStyle/>
          <a:p>
            <a:pPr marL="365751" lvl="1">
              <a:spcBef>
                <a:spcPts val="300"/>
              </a:spcBef>
              <a:buClr>
                <a:srgbClr val="C0504D">
                  <a:shade val="75000"/>
                </a:srgbClr>
              </a:buClr>
              <a:buSzPct val="85000"/>
              <a:defRPr/>
            </a:pPr>
            <a:r>
              <a:rPr kumimoji="0" lang="en-US" altLang="zh-CN" sz="1800" b="1" i="0" u="none" strike="noStrike" kern="1200" cap="none" spc="0" normalizeH="0" baseline="0" noProof="0" dirty="0">
                <a:ln>
                  <a:noFill/>
                </a:ln>
                <a:effectLst/>
                <a:uLnTx/>
                <a:uFillTx/>
                <a:ea typeface="+mn-ea"/>
                <a:cs typeface="+mn-cs"/>
              </a:rPr>
              <a:t>Semantic-STGCNN [10]</a:t>
            </a:r>
          </a:p>
        </p:txBody>
      </p:sp>
      <p:sp>
        <p:nvSpPr>
          <p:cNvPr id="25" name="文本框 24">
            <a:extLst>
              <a:ext uri="{FF2B5EF4-FFF2-40B4-BE49-F238E27FC236}">
                <a16:creationId xmlns:a16="http://schemas.microsoft.com/office/drawing/2014/main" id="{5EC91DB0-5D11-AC00-5A40-BB5FF012FA42}"/>
              </a:ext>
            </a:extLst>
          </p:cNvPr>
          <p:cNvSpPr txBox="1"/>
          <p:nvPr/>
        </p:nvSpPr>
        <p:spPr>
          <a:xfrm>
            <a:off x="7311242" y="4164268"/>
            <a:ext cx="3155570" cy="369332"/>
          </a:xfrm>
          <a:prstGeom prst="rect">
            <a:avLst/>
          </a:prstGeom>
          <a:noFill/>
        </p:spPr>
        <p:txBody>
          <a:bodyPr wrap="square">
            <a:spAutoFit/>
          </a:bodyPr>
          <a:lstStyle/>
          <a:p>
            <a:pPr marL="365751" lvl="1">
              <a:spcBef>
                <a:spcPts val="300"/>
              </a:spcBef>
              <a:buClr>
                <a:srgbClr val="C0504D">
                  <a:shade val="75000"/>
                </a:srgbClr>
              </a:buClr>
              <a:buSzPct val="85000"/>
              <a:defRPr/>
            </a:pPr>
            <a:r>
              <a:rPr kumimoji="0" lang="en-US" altLang="zh-CN" sz="1800" b="1" i="0" u="none" strike="noStrike" kern="1200" cap="none" spc="0" normalizeH="0" baseline="0" noProof="0" dirty="0">
                <a:ln>
                  <a:noFill/>
                </a:ln>
                <a:effectLst/>
                <a:uLnTx/>
                <a:uFillTx/>
                <a:ea typeface="+mn-ea"/>
                <a:cs typeface="+mn-cs"/>
              </a:rPr>
              <a:t>Multiclass-SGCN (Ours)</a:t>
            </a:r>
          </a:p>
        </p:txBody>
      </p:sp>
      <p:sp>
        <p:nvSpPr>
          <p:cNvPr id="26" name="文本框 25">
            <a:extLst>
              <a:ext uri="{FF2B5EF4-FFF2-40B4-BE49-F238E27FC236}">
                <a16:creationId xmlns:a16="http://schemas.microsoft.com/office/drawing/2014/main" id="{31D8F15F-4F37-10E8-88BF-D785A9C36F8D}"/>
              </a:ext>
            </a:extLst>
          </p:cNvPr>
          <p:cNvSpPr txBox="1"/>
          <p:nvPr/>
        </p:nvSpPr>
        <p:spPr>
          <a:xfrm>
            <a:off x="2269870" y="4452906"/>
            <a:ext cx="8304614" cy="1938992"/>
          </a:xfrm>
          <a:prstGeom prst="rect">
            <a:avLst/>
          </a:prstGeom>
          <a:noFill/>
        </p:spPr>
        <p:txBody>
          <a:bodyPr wrap="square" rtlCol="0">
            <a:spAutoFit/>
          </a:bodyPr>
          <a:lstStyle/>
          <a:p>
            <a:endParaRPr lang="en-US" altLang="zh-CN" sz="2000" b="1" dirty="0">
              <a:solidFill>
                <a:srgbClr val="FF0000"/>
              </a:solidFill>
            </a:endParaRPr>
          </a:p>
          <a:p>
            <a:endParaRPr lang="en-US" altLang="zh-CN" sz="2000" b="1" dirty="0">
              <a:solidFill>
                <a:srgbClr val="FF0000"/>
              </a:solidFill>
            </a:endParaRPr>
          </a:p>
          <a:p>
            <a:r>
              <a:rPr lang="en-US" altLang="zh-CN" sz="2000" b="1" dirty="0">
                <a:solidFill>
                  <a:srgbClr val="FF0000"/>
                </a:solidFill>
              </a:rPr>
              <a:t>Multiclass-SGCN generates more realistic and reasonable trajectories</a:t>
            </a:r>
          </a:p>
          <a:p>
            <a:endParaRPr lang="en-US" altLang="zh-CN" sz="2000" b="1" dirty="0">
              <a:solidFill>
                <a:srgbClr val="FF0000"/>
              </a:solidFill>
            </a:endParaRPr>
          </a:p>
          <a:p>
            <a:r>
              <a:rPr lang="en-US" altLang="zh-CN" sz="2000" b="1" dirty="0">
                <a:solidFill>
                  <a:srgbClr val="FF0000"/>
                </a:solidFill>
              </a:rPr>
              <a:t>Multiclass-SGCN generates trajectories with low diversity and amplitude </a:t>
            </a:r>
          </a:p>
          <a:p>
            <a:endParaRPr lang="en-US" altLang="zh-CN" sz="2000" b="1" dirty="0">
              <a:solidFill>
                <a:srgbClr val="FF0000"/>
              </a:solidFill>
            </a:endParaRPr>
          </a:p>
        </p:txBody>
      </p:sp>
      <p:sp>
        <p:nvSpPr>
          <p:cNvPr id="23" name="箭头: 右 22">
            <a:extLst>
              <a:ext uri="{FF2B5EF4-FFF2-40B4-BE49-F238E27FC236}">
                <a16:creationId xmlns:a16="http://schemas.microsoft.com/office/drawing/2014/main" id="{8C94E75C-ED29-3977-8ADC-195CE936B2BB}"/>
              </a:ext>
            </a:extLst>
          </p:cNvPr>
          <p:cNvSpPr/>
          <p:nvPr/>
        </p:nvSpPr>
        <p:spPr>
          <a:xfrm rot="17543045">
            <a:off x="1195368" y="3522945"/>
            <a:ext cx="515066" cy="181718"/>
          </a:xfrm>
          <a:custGeom>
            <a:avLst/>
            <a:gdLst>
              <a:gd name="connsiteX0" fmla="*/ 0 w 515066"/>
              <a:gd name="connsiteY0" fmla="*/ 45430 h 181718"/>
              <a:gd name="connsiteX1" fmla="*/ 424207 w 515066"/>
              <a:gd name="connsiteY1" fmla="*/ 45430 h 181718"/>
              <a:gd name="connsiteX2" fmla="*/ 424207 w 515066"/>
              <a:gd name="connsiteY2" fmla="*/ 0 h 181718"/>
              <a:gd name="connsiteX3" fmla="*/ 515066 w 515066"/>
              <a:gd name="connsiteY3" fmla="*/ 90859 h 181718"/>
              <a:gd name="connsiteX4" fmla="*/ 424207 w 515066"/>
              <a:gd name="connsiteY4" fmla="*/ 181718 h 181718"/>
              <a:gd name="connsiteX5" fmla="*/ 424207 w 515066"/>
              <a:gd name="connsiteY5" fmla="*/ 136289 h 181718"/>
              <a:gd name="connsiteX6" fmla="*/ 0 w 515066"/>
              <a:gd name="connsiteY6" fmla="*/ 136289 h 181718"/>
              <a:gd name="connsiteX7" fmla="*/ 0 w 515066"/>
              <a:gd name="connsiteY7" fmla="*/ 45430 h 1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66" h="181718" fill="none" extrusionOk="0">
                <a:moveTo>
                  <a:pt x="0" y="45430"/>
                </a:moveTo>
                <a:cubicBezTo>
                  <a:pt x="148649" y="6186"/>
                  <a:pt x="325000" y="80168"/>
                  <a:pt x="424207" y="45430"/>
                </a:cubicBezTo>
                <a:cubicBezTo>
                  <a:pt x="424103" y="34026"/>
                  <a:pt x="428468" y="10350"/>
                  <a:pt x="424207" y="0"/>
                </a:cubicBezTo>
                <a:cubicBezTo>
                  <a:pt x="453372" y="12504"/>
                  <a:pt x="487850" y="80487"/>
                  <a:pt x="515066" y="90859"/>
                </a:cubicBezTo>
                <a:cubicBezTo>
                  <a:pt x="497520" y="118280"/>
                  <a:pt x="458872" y="131427"/>
                  <a:pt x="424207" y="181718"/>
                </a:cubicBezTo>
                <a:cubicBezTo>
                  <a:pt x="420023" y="167902"/>
                  <a:pt x="426392" y="157326"/>
                  <a:pt x="424207" y="136289"/>
                </a:cubicBezTo>
                <a:cubicBezTo>
                  <a:pt x="314611" y="172327"/>
                  <a:pt x="152114" y="90385"/>
                  <a:pt x="0" y="136289"/>
                </a:cubicBezTo>
                <a:cubicBezTo>
                  <a:pt x="-9888" y="113679"/>
                  <a:pt x="8433" y="88235"/>
                  <a:pt x="0" y="45430"/>
                </a:cubicBezTo>
                <a:close/>
              </a:path>
              <a:path w="515066" h="181718" stroke="0" extrusionOk="0">
                <a:moveTo>
                  <a:pt x="0" y="45430"/>
                </a:moveTo>
                <a:cubicBezTo>
                  <a:pt x="146054" y="27205"/>
                  <a:pt x="280536" y="65274"/>
                  <a:pt x="424207" y="45430"/>
                </a:cubicBezTo>
                <a:cubicBezTo>
                  <a:pt x="421199" y="28371"/>
                  <a:pt x="428456" y="19926"/>
                  <a:pt x="424207" y="0"/>
                </a:cubicBezTo>
                <a:cubicBezTo>
                  <a:pt x="465061" y="31667"/>
                  <a:pt x="473492" y="58095"/>
                  <a:pt x="515066" y="90859"/>
                </a:cubicBezTo>
                <a:cubicBezTo>
                  <a:pt x="481643" y="144650"/>
                  <a:pt x="465062" y="135564"/>
                  <a:pt x="424207" y="181718"/>
                </a:cubicBezTo>
                <a:cubicBezTo>
                  <a:pt x="423195" y="166921"/>
                  <a:pt x="428134" y="151279"/>
                  <a:pt x="424207" y="136289"/>
                </a:cubicBezTo>
                <a:cubicBezTo>
                  <a:pt x="267726" y="175429"/>
                  <a:pt x="158884" y="106281"/>
                  <a:pt x="0" y="136289"/>
                </a:cubicBezTo>
                <a:cubicBezTo>
                  <a:pt x="-2132" y="111846"/>
                  <a:pt x="5425" y="65029"/>
                  <a:pt x="0" y="45430"/>
                </a:cubicBezTo>
                <a:close/>
              </a:path>
            </a:pathLst>
          </a:custGeom>
          <a:solidFill>
            <a:srgbClr val="FFFF00"/>
          </a:solidFill>
          <a:ln cap="rnd">
            <a:solidFill>
              <a:schemeClr val="bg1"/>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D358C1C3-60E5-AE5D-30DC-0823005425BE}"/>
              </a:ext>
            </a:extLst>
          </p:cNvPr>
          <p:cNvSpPr/>
          <p:nvPr/>
        </p:nvSpPr>
        <p:spPr>
          <a:xfrm rot="14605341">
            <a:off x="7490660" y="3522944"/>
            <a:ext cx="515066" cy="181718"/>
          </a:xfrm>
          <a:custGeom>
            <a:avLst/>
            <a:gdLst>
              <a:gd name="connsiteX0" fmla="*/ 0 w 515066"/>
              <a:gd name="connsiteY0" fmla="*/ 45430 h 181718"/>
              <a:gd name="connsiteX1" fmla="*/ 424207 w 515066"/>
              <a:gd name="connsiteY1" fmla="*/ 45430 h 181718"/>
              <a:gd name="connsiteX2" fmla="*/ 424207 w 515066"/>
              <a:gd name="connsiteY2" fmla="*/ 0 h 181718"/>
              <a:gd name="connsiteX3" fmla="*/ 515066 w 515066"/>
              <a:gd name="connsiteY3" fmla="*/ 90859 h 181718"/>
              <a:gd name="connsiteX4" fmla="*/ 424207 w 515066"/>
              <a:gd name="connsiteY4" fmla="*/ 181718 h 181718"/>
              <a:gd name="connsiteX5" fmla="*/ 424207 w 515066"/>
              <a:gd name="connsiteY5" fmla="*/ 136289 h 181718"/>
              <a:gd name="connsiteX6" fmla="*/ 0 w 515066"/>
              <a:gd name="connsiteY6" fmla="*/ 136289 h 181718"/>
              <a:gd name="connsiteX7" fmla="*/ 0 w 515066"/>
              <a:gd name="connsiteY7" fmla="*/ 45430 h 1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66" h="181718" fill="none" extrusionOk="0">
                <a:moveTo>
                  <a:pt x="0" y="45430"/>
                </a:moveTo>
                <a:cubicBezTo>
                  <a:pt x="148649" y="6186"/>
                  <a:pt x="325000" y="80168"/>
                  <a:pt x="424207" y="45430"/>
                </a:cubicBezTo>
                <a:cubicBezTo>
                  <a:pt x="424103" y="34026"/>
                  <a:pt x="428468" y="10350"/>
                  <a:pt x="424207" y="0"/>
                </a:cubicBezTo>
                <a:cubicBezTo>
                  <a:pt x="453372" y="12504"/>
                  <a:pt x="487850" y="80487"/>
                  <a:pt x="515066" y="90859"/>
                </a:cubicBezTo>
                <a:cubicBezTo>
                  <a:pt x="497520" y="118280"/>
                  <a:pt x="458872" y="131427"/>
                  <a:pt x="424207" y="181718"/>
                </a:cubicBezTo>
                <a:cubicBezTo>
                  <a:pt x="420023" y="167902"/>
                  <a:pt x="426392" y="157326"/>
                  <a:pt x="424207" y="136289"/>
                </a:cubicBezTo>
                <a:cubicBezTo>
                  <a:pt x="314611" y="172327"/>
                  <a:pt x="152114" y="90385"/>
                  <a:pt x="0" y="136289"/>
                </a:cubicBezTo>
                <a:cubicBezTo>
                  <a:pt x="-9888" y="113679"/>
                  <a:pt x="8433" y="88235"/>
                  <a:pt x="0" y="45430"/>
                </a:cubicBezTo>
                <a:close/>
              </a:path>
              <a:path w="515066" h="181718" stroke="0" extrusionOk="0">
                <a:moveTo>
                  <a:pt x="0" y="45430"/>
                </a:moveTo>
                <a:cubicBezTo>
                  <a:pt x="146054" y="27205"/>
                  <a:pt x="280536" y="65274"/>
                  <a:pt x="424207" y="45430"/>
                </a:cubicBezTo>
                <a:cubicBezTo>
                  <a:pt x="421199" y="28371"/>
                  <a:pt x="428456" y="19926"/>
                  <a:pt x="424207" y="0"/>
                </a:cubicBezTo>
                <a:cubicBezTo>
                  <a:pt x="465061" y="31667"/>
                  <a:pt x="473492" y="58095"/>
                  <a:pt x="515066" y="90859"/>
                </a:cubicBezTo>
                <a:cubicBezTo>
                  <a:pt x="481643" y="144650"/>
                  <a:pt x="465062" y="135564"/>
                  <a:pt x="424207" y="181718"/>
                </a:cubicBezTo>
                <a:cubicBezTo>
                  <a:pt x="423195" y="166921"/>
                  <a:pt x="428134" y="151279"/>
                  <a:pt x="424207" y="136289"/>
                </a:cubicBezTo>
                <a:cubicBezTo>
                  <a:pt x="267726" y="175429"/>
                  <a:pt x="158884" y="106281"/>
                  <a:pt x="0" y="136289"/>
                </a:cubicBezTo>
                <a:cubicBezTo>
                  <a:pt x="-2132" y="111846"/>
                  <a:pt x="5425" y="65029"/>
                  <a:pt x="0" y="45430"/>
                </a:cubicBezTo>
                <a:close/>
              </a:path>
            </a:pathLst>
          </a:custGeom>
          <a:solidFill>
            <a:srgbClr val="FFFF00"/>
          </a:solidFill>
          <a:ln>
            <a:solidFill>
              <a:schemeClr val="bg1"/>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28">
            <a:extLst>
              <a:ext uri="{FF2B5EF4-FFF2-40B4-BE49-F238E27FC236}">
                <a16:creationId xmlns:a16="http://schemas.microsoft.com/office/drawing/2014/main" id="{F6EA0361-D57A-7DBF-C4C2-C7DB124FAB91}"/>
              </a:ext>
            </a:extLst>
          </p:cNvPr>
          <p:cNvSpPr/>
          <p:nvPr/>
        </p:nvSpPr>
        <p:spPr>
          <a:xfrm rot="8077830">
            <a:off x="3137378" y="2459642"/>
            <a:ext cx="348227" cy="130176"/>
          </a:xfrm>
          <a:custGeom>
            <a:avLst/>
            <a:gdLst>
              <a:gd name="connsiteX0" fmla="*/ 0 w 348227"/>
              <a:gd name="connsiteY0" fmla="*/ 32544 h 130176"/>
              <a:gd name="connsiteX1" fmla="*/ 283139 w 348227"/>
              <a:gd name="connsiteY1" fmla="*/ 32544 h 130176"/>
              <a:gd name="connsiteX2" fmla="*/ 283139 w 348227"/>
              <a:gd name="connsiteY2" fmla="*/ 0 h 130176"/>
              <a:gd name="connsiteX3" fmla="*/ 348227 w 348227"/>
              <a:gd name="connsiteY3" fmla="*/ 65088 h 130176"/>
              <a:gd name="connsiteX4" fmla="*/ 283139 w 348227"/>
              <a:gd name="connsiteY4" fmla="*/ 130176 h 130176"/>
              <a:gd name="connsiteX5" fmla="*/ 283139 w 348227"/>
              <a:gd name="connsiteY5" fmla="*/ 97632 h 130176"/>
              <a:gd name="connsiteX6" fmla="*/ 0 w 348227"/>
              <a:gd name="connsiteY6" fmla="*/ 97632 h 130176"/>
              <a:gd name="connsiteX7" fmla="*/ 0 w 348227"/>
              <a:gd name="connsiteY7" fmla="*/ 32544 h 1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7" h="130176" fill="none" extrusionOk="0">
                <a:moveTo>
                  <a:pt x="0" y="32544"/>
                </a:moveTo>
                <a:cubicBezTo>
                  <a:pt x="63167" y="6400"/>
                  <a:pt x="162310" y="38447"/>
                  <a:pt x="283139" y="32544"/>
                </a:cubicBezTo>
                <a:cubicBezTo>
                  <a:pt x="280047" y="25955"/>
                  <a:pt x="283543" y="16216"/>
                  <a:pt x="283139" y="0"/>
                </a:cubicBezTo>
                <a:cubicBezTo>
                  <a:pt x="317206" y="20046"/>
                  <a:pt x="312240" y="43675"/>
                  <a:pt x="348227" y="65088"/>
                </a:cubicBezTo>
                <a:cubicBezTo>
                  <a:pt x="323153" y="96000"/>
                  <a:pt x="295971" y="115605"/>
                  <a:pt x="283139" y="130176"/>
                </a:cubicBezTo>
                <a:cubicBezTo>
                  <a:pt x="282626" y="118732"/>
                  <a:pt x="285496" y="110455"/>
                  <a:pt x="283139" y="97632"/>
                </a:cubicBezTo>
                <a:cubicBezTo>
                  <a:pt x="155884" y="119812"/>
                  <a:pt x="77576" y="91588"/>
                  <a:pt x="0" y="97632"/>
                </a:cubicBezTo>
                <a:cubicBezTo>
                  <a:pt x="-6803" y="68304"/>
                  <a:pt x="1404" y="49863"/>
                  <a:pt x="0" y="32544"/>
                </a:cubicBezTo>
                <a:close/>
              </a:path>
              <a:path w="348227" h="130176" stroke="0" extrusionOk="0">
                <a:moveTo>
                  <a:pt x="0" y="32544"/>
                </a:moveTo>
                <a:cubicBezTo>
                  <a:pt x="81953" y="-1219"/>
                  <a:pt x="159261" y="42461"/>
                  <a:pt x="283139" y="32544"/>
                </a:cubicBezTo>
                <a:cubicBezTo>
                  <a:pt x="280939" y="23479"/>
                  <a:pt x="284990" y="8214"/>
                  <a:pt x="283139" y="0"/>
                </a:cubicBezTo>
                <a:cubicBezTo>
                  <a:pt x="315975" y="24514"/>
                  <a:pt x="314737" y="37188"/>
                  <a:pt x="348227" y="65088"/>
                </a:cubicBezTo>
                <a:cubicBezTo>
                  <a:pt x="330845" y="91726"/>
                  <a:pt x="296339" y="103501"/>
                  <a:pt x="283139" y="130176"/>
                </a:cubicBezTo>
                <a:cubicBezTo>
                  <a:pt x="281110" y="122027"/>
                  <a:pt x="284590" y="108188"/>
                  <a:pt x="283139" y="97632"/>
                </a:cubicBezTo>
                <a:cubicBezTo>
                  <a:pt x="207745" y="129137"/>
                  <a:pt x="88005" y="69786"/>
                  <a:pt x="0" y="97632"/>
                </a:cubicBezTo>
                <a:cubicBezTo>
                  <a:pt x="-6064" y="66606"/>
                  <a:pt x="1714" y="58097"/>
                  <a:pt x="0" y="32544"/>
                </a:cubicBezTo>
                <a:close/>
              </a:path>
            </a:pathLst>
          </a:custGeom>
          <a:solidFill>
            <a:srgbClr val="FFFF00"/>
          </a:solidFill>
          <a:ln>
            <a:solidFill>
              <a:schemeClr val="bg1"/>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右 29">
            <a:extLst>
              <a:ext uri="{FF2B5EF4-FFF2-40B4-BE49-F238E27FC236}">
                <a16:creationId xmlns:a16="http://schemas.microsoft.com/office/drawing/2014/main" id="{FDE0FD2C-C63A-5BFA-F219-E4A60E6EA60E}"/>
              </a:ext>
            </a:extLst>
          </p:cNvPr>
          <p:cNvSpPr/>
          <p:nvPr/>
        </p:nvSpPr>
        <p:spPr>
          <a:xfrm rot="7471461">
            <a:off x="9270534" y="2488101"/>
            <a:ext cx="348227" cy="130176"/>
          </a:xfrm>
          <a:custGeom>
            <a:avLst/>
            <a:gdLst>
              <a:gd name="connsiteX0" fmla="*/ 0 w 348227"/>
              <a:gd name="connsiteY0" fmla="*/ 32544 h 130176"/>
              <a:gd name="connsiteX1" fmla="*/ 283139 w 348227"/>
              <a:gd name="connsiteY1" fmla="*/ 32544 h 130176"/>
              <a:gd name="connsiteX2" fmla="*/ 283139 w 348227"/>
              <a:gd name="connsiteY2" fmla="*/ 0 h 130176"/>
              <a:gd name="connsiteX3" fmla="*/ 348227 w 348227"/>
              <a:gd name="connsiteY3" fmla="*/ 65088 h 130176"/>
              <a:gd name="connsiteX4" fmla="*/ 283139 w 348227"/>
              <a:gd name="connsiteY4" fmla="*/ 130176 h 130176"/>
              <a:gd name="connsiteX5" fmla="*/ 283139 w 348227"/>
              <a:gd name="connsiteY5" fmla="*/ 97632 h 130176"/>
              <a:gd name="connsiteX6" fmla="*/ 0 w 348227"/>
              <a:gd name="connsiteY6" fmla="*/ 97632 h 130176"/>
              <a:gd name="connsiteX7" fmla="*/ 0 w 348227"/>
              <a:gd name="connsiteY7" fmla="*/ 32544 h 1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7" h="130176" fill="none" extrusionOk="0">
                <a:moveTo>
                  <a:pt x="0" y="32544"/>
                </a:moveTo>
                <a:cubicBezTo>
                  <a:pt x="63167" y="6400"/>
                  <a:pt x="162310" y="38447"/>
                  <a:pt x="283139" y="32544"/>
                </a:cubicBezTo>
                <a:cubicBezTo>
                  <a:pt x="280047" y="25955"/>
                  <a:pt x="283543" y="16216"/>
                  <a:pt x="283139" y="0"/>
                </a:cubicBezTo>
                <a:cubicBezTo>
                  <a:pt x="317206" y="20046"/>
                  <a:pt x="312240" y="43675"/>
                  <a:pt x="348227" y="65088"/>
                </a:cubicBezTo>
                <a:cubicBezTo>
                  <a:pt x="323153" y="96000"/>
                  <a:pt x="295971" y="115605"/>
                  <a:pt x="283139" y="130176"/>
                </a:cubicBezTo>
                <a:cubicBezTo>
                  <a:pt x="282626" y="118732"/>
                  <a:pt x="285496" y="110455"/>
                  <a:pt x="283139" y="97632"/>
                </a:cubicBezTo>
                <a:cubicBezTo>
                  <a:pt x="155884" y="119812"/>
                  <a:pt x="77576" y="91588"/>
                  <a:pt x="0" y="97632"/>
                </a:cubicBezTo>
                <a:cubicBezTo>
                  <a:pt x="-6803" y="68304"/>
                  <a:pt x="1404" y="49863"/>
                  <a:pt x="0" y="32544"/>
                </a:cubicBezTo>
                <a:close/>
              </a:path>
              <a:path w="348227" h="130176" stroke="0" extrusionOk="0">
                <a:moveTo>
                  <a:pt x="0" y="32544"/>
                </a:moveTo>
                <a:cubicBezTo>
                  <a:pt x="81953" y="-1219"/>
                  <a:pt x="159261" y="42461"/>
                  <a:pt x="283139" y="32544"/>
                </a:cubicBezTo>
                <a:cubicBezTo>
                  <a:pt x="280939" y="23479"/>
                  <a:pt x="284990" y="8214"/>
                  <a:pt x="283139" y="0"/>
                </a:cubicBezTo>
                <a:cubicBezTo>
                  <a:pt x="315975" y="24514"/>
                  <a:pt x="314737" y="37188"/>
                  <a:pt x="348227" y="65088"/>
                </a:cubicBezTo>
                <a:cubicBezTo>
                  <a:pt x="330845" y="91726"/>
                  <a:pt x="296339" y="103501"/>
                  <a:pt x="283139" y="130176"/>
                </a:cubicBezTo>
                <a:cubicBezTo>
                  <a:pt x="281110" y="122027"/>
                  <a:pt x="284590" y="108188"/>
                  <a:pt x="283139" y="97632"/>
                </a:cubicBezTo>
                <a:cubicBezTo>
                  <a:pt x="207745" y="129137"/>
                  <a:pt x="88005" y="69786"/>
                  <a:pt x="0" y="97632"/>
                </a:cubicBezTo>
                <a:cubicBezTo>
                  <a:pt x="-6064" y="66606"/>
                  <a:pt x="1714" y="58097"/>
                  <a:pt x="0" y="32544"/>
                </a:cubicBezTo>
                <a:close/>
              </a:path>
            </a:pathLst>
          </a:custGeom>
          <a:solidFill>
            <a:srgbClr val="FFFF00"/>
          </a:solidFill>
          <a:ln>
            <a:solidFill>
              <a:schemeClr val="bg1"/>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右 30">
            <a:extLst>
              <a:ext uri="{FF2B5EF4-FFF2-40B4-BE49-F238E27FC236}">
                <a16:creationId xmlns:a16="http://schemas.microsoft.com/office/drawing/2014/main" id="{BE486DFF-B768-4CD3-B10E-0741397E73F1}"/>
              </a:ext>
            </a:extLst>
          </p:cNvPr>
          <p:cNvSpPr/>
          <p:nvPr/>
        </p:nvSpPr>
        <p:spPr>
          <a:xfrm rot="12580403">
            <a:off x="4698504" y="3548715"/>
            <a:ext cx="348227" cy="130176"/>
          </a:xfrm>
          <a:custGeom>
            <a:avLst/>
            <a:gdLst>
              <a:gd name="connsiteX0" fmla="*/ 0 w 348227"/>
              <a:gd name="connsiteY0" fmla="*/ 32544 h 130176"/>
              <a:gd name="connsiteX1" fmla="*/ 283139 w 348227"/>
              <a:gd name="connsiteY1" fmla="*/ 32544 h 130176"/>
              <a:gd name="connsiteX2" fmla="*/ 283139 w 348227"/>
              <a:gd name="connsiteY2" fmla="*/ 0 h 130176"/>
              <a:gd name="connsiteX3" fmla="*/ 348227 w 348227"/>
              <a:gd name="connsiteY3" fmla="*/ 65088 h 130176"/>
              <a:gd name="connsiteX4" fmla="*/ 283139 w 348227"/>
              <a:gd name="connsiteY4" fmla="*/ 130176 h 130176"/>
              <a:gd name="connsiteX5" fmla="*/ 283139 w 348227"/>
              <a:gd name="connsiteY5" fmla="*/ 97632 h 130176"/>
              <a:gd name="connsiteX6" fmla="*/ 0 w 348227"/>
              <a:gd name="connsiteY6" fmla="*/ 97632 h 130176"/>
              <a:gd name="connsiteX7" fmla="*/ 0 w 348227"/>
              <a:gd name="connsiteY7" fmla="*/ 32544 h 1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7" h="130176" fill="none" extrusionOk="0">
                <a:moveTo>
                  <a:pt x="0" y="32544"/>
                </a:moveTo>
                <a:cubicBezTo>
                  <a:pt x="63167" y="6400"/>
                  <a:pt x="162310" y="38447"/>
                  <a:pt x="283139" y="32544"/>
                </a:cubicBezTo>
                <a:cubicBezTo>
                  <a:pt x="280047" y="25955"/>
                  <a:pt x="283543" y="16216"/>
                  <a:pt x="283139" y="0"/>
                </a:cubicBezTo>
                <a:cubicBezTo>
                  <a:pt x="317206" y="20046"/>
                  <a:pt x="312240" y="43675"/>
                  <a:pt x="348227" y="65088"/>
                </a:cubicBezTo>
                <a:cubicBezTo>
                  <a:pt x="323153" y="96000"/>
                  <a:pt x="295971" y="115605"/>
                  <a:pt x="283139" y="130176"/>
                </a:cubicBezTo>
                <a:cubicBezTo>
                  <a:pt x="282626" y="118732"/>
                  <a:pt x="285496" y="110455"/>
                  <a:pt x="283139" y="97632"/>
                </a:cubicBezTo>
                <a:cubicBezTo>
                  <a:pt x="155884" y="119812"/>
                  <a:pt x="77576" y="91588"/>
                  <a:pt x="0" y="97632"/>
                </a:cubicBezTo>
                <a:cubicBezTo>
                  <a:pt x="-6803" y="68304"/>
                  <a:pt x="1404" y="49863"/>
                  <a:pt x="0" y="32544"/>
                </a:cubicBezTo>
                <a:close/>
              </a:path>
              <a:path w="348227" h="130176" stroke="0" extrusionOk="0">
                <a:moveTo>
                  <a:pt x="0" y="32544"/>
                </a:moveTo>
                <a:cubicBezTo>
                  <a:pt x="81953" y="-1219"/>
                  <a:pt x="159261" y="42461"/>
                  <a:pt x="283139" y="32544"/>
                </a:cubicBezTo>
                <a:cubicBezTo>
                  <a:pt x="280939" y="23479"/>
                  <a:pt x="284990" y="8214"/>
                  <a:pt x="283139" y="0"/>
                </a:cubicBezTo>
                <a:cubicBezTo>
                  <a:pt x="315975" y="24514"/>
                  <a:pt x="314737" y="37188"/>
                  <a:pt x="348227" y="65088"/>
                </a:cubicBezTo>
                <a:cubicBezTo>
                  <a:pt x="330845" y="91726"/>
                  <a:pt x="296339" y="103501"/>
                  <a:pt x="283139" y="130176"/>
                </a:cubicBezTo>
                <a:cubicBezTo>
                  <a:pt x="281110" y="122027"/>
                  <a:pt x="284590" y="108188"/>
                  <a:pt x="283139" y="97632"/>
                </a:cubicBezTo>
                <a:cubicBezTo>
                  <a:pt x="207745" y="129137"/>
                  <a:pt x="88005" y="69786"/>
                  <a:pt x="0" y="97632"/>
                </a:cubicBezTo>
                <a:cubicBezTo>
                  <a:pt x="-6064" y="66606"/>
                  <a:pt x="1714" y="58097"/>
                  <a:pt x="0" y="32544"/>
                </a:cubicBezTo>
                <a:close/>
              </a:path>
            </a:pathLst>
          </a:custGeom>
          <a:solidFill>
            <a:srgbClr val="FFFF00"/>
          </a:solidFill>
          <a:ln>
            <a:solidFill>
              <a:schemeClr val="bg1"/>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B5B23FA9-3E9A-647A-D0D3-4257DC8951B2}"/>
              </a:ext>
            </a:extLst>
          </p:cNvPr>
          <p:cNvSpPr/>
          <p:nvPr/>
        </p:nvSpPr>
        <p:spPr>
          <a:xfrm rot="13003645">
            <a:off x="10858014" y="3562255"/>
            <a:ext cx="348227" cy="130176"/>
          </a:xfrm>
          <a:custGeom>
            <a:avLst/>
            <a:gdLst>
              <a:gd name="connsiteX0" fmla="*/ 0 w 348227"/>
              <a:gd name="connsiteY0" fmla="*/ 32544 h 130176"/>
              <a:gd name="connsiteX1" fmla="*/ 283139 w 348227"/>
              <a:gd name="connsiteY1" fmla="*/ 32544 h 130176"/>
              <a:gd name="connsiteX2" fmla="*/ 283139 w 348227"/>
              <a:gd name="connsiteY2" fmla="*/ 0 h 130176"/>
              <a:gd name="connsiteX3" fmla="*/ 348227 w 348227"/>
              <a:gd name="connsiteY3" fmla="*/ 65088 h 130176"/>
              <a:gd name="connsiteX4" fmla="*/ 283139 w 348227"/>
              <a:gd name="connsiteY4" fmla="*/ 130176 h 130176"/>
              <a:gd name="connsiteX5" fmla="*/ 283139 w 348227"/>
              <a:gd name="connsiteY5" fmla="*/ 97632 h 130176"/>
              <a:gd name="connsiteX6" fmla="*/ 0 w 348227"/>
              <a:gd name="connsiteY6" fmla="*/ 97632 h 130176"/>
              <a:gd name="connsiteX7" fmla="*/ 0 w 348227"/>
              <a:gd name="connsiteY7" fmla="*/ 32544 h 1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7" h="130176" fill="none" extrusionOk="0">
                <a:moveTo>
                  <a:pt x="0" y="32544"/>
                </a:moveTo>
                <a:cubicBezTo>
                  <a:pt x="63167" y="6400"/>
                  <a:pt x="162310" y="38447"/>
                  <a:pt x="283139" y="32544"/>
                </a:cubicBezTo>
                <a:cubicBezTo>
                  <a:pt x="280047" y="25955"/>
                  <a:pt x="283543" y="16216"/>
                  <a:pt x="283139" y="0"/>
                </a:cubicBezTo>
                <a:cubicBezTo>
                  <a:pt x="317206" y="20046"/>
                  <a:pt x="312240" y="43675"/>
                  <a:pt x="348227" y="65088"/>
                </a:cubicBezTo>
                <a:cubicBezTo>
                  <a:pt x="323153" y="96000"/>
                  <a:pt x="295971" y="115605"/>
                  <a:pt x="283139" y="130176"/>
                </a:cubicBezTo>
                <a:cubicBezTo>
                  <a:pt x="282626" y="118732"/>
                  <a:pt x="285496" y="110455"/>
                  <a:pt x="283139" y="97632"/>
                </a:cubicBezTo>
                <a:cubicBezTo>
                  <a:pt x="155884" y="119812"/>
                  <a:pt x="77576" y="91588"/>
                  <a:pt x="0" y="97632"/>
                </a:cubicBezTo>
                <a:cubicBezTo>
                  <a:pt x="-6803" y="68304"/>
                  <a:pt x="1404" y="49863"/>
                  <a:pt x="0" y="32544"/>
                </a:cubicBezTo>
                <a:close/>
              </a:path>
              <a:path w="348227" h="130176" stroke="0" extrusionOk="0">
                <a:moveTo>
                  <a:pt x="0" y="32544"/>
                </a:moveTo>
                <a:cubicBezTo>
                  <a:pt x="81953" y="-1219"/>
                  <a:pt x="159261" y="42461"/>
                  <a:pt x="283139" y="32544"/>
                </a:cubicBezTo>
                <a:cubicBezTo>
                  <a:pt x="280939" y="23479"/>
                  <a:pt x="284990" y="8214"/>
                  <a:pt x="283139" y="0"/>
                </a:cubicBezTo>
                <a:cubicBezTo>
                  <a:pt x="315975" y="24514"/>
                  <a:pt x="314737" y="37188"/>
                  <a:pt x="348227" y="65088"/>
                </a:cubicBezTo>
                <a:cubicBezTo>
                  <a:pt x="330845" y="91726"/>
                  <a:pt x="296339" y="103501"/>
                  <a:pt x="283139" y="130176"/>
                </a:cubicBezTo>
                <a:cubicBezTo>
                  <a:pt x="281110" y="122027"/>
                  <a:pt x="284590" y="108188"/>
                  <a:pt x="283139" y="97632"/>
                </a:cubicBezTo>
                <a:cubicBezTo>
                  <a:pt x="207745" y="129137"/>
                  <a:pt x="88005" y="69786"/>
                  <a:pt x="0" y="97632"/>
                </a:cubicBezTo>
                <a:cubicBezTo>
                  <a:pt x="-6064" y="66606"/>
                  <a:pt x="1714" y="58097"/>
                  <a:pt x="0" y="32544"/>
                </a:cubicBezTo>
                <a:close/>
              </a:path>
            </a:pathLst>
          </a:custGeom>
          <a:solidFill>
            <a:srgbClr val="FFFF00"/>
          </a:solidFill>
          <a:ln>
            <a:solidFill>
              <a:schemeClr val="bg2"/>
            </a:solidFill>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0C5F38E-233E-CB3C-0918-1BDD7E951D02}"/>
              </a:ext>
            </a:extLst>
          </p:cNvPr>
          <p:cNvPicPr>
            <a:picLocks noChangeAspect="1"/>
          </p:cNvPicPr>
          <p:nvPr/>
        </p:nvPicPr>
        <p:blipFill>
          <a:blip r:embed="rId9"/>
          <a:stretch>
            <a:fillRect/>
          </a:stretch>
        </p:blipFill>
        <p:spPr>
          <a:xfrm>
            <a:off x="8051924" y="27636"/>
            <a:ext cx="1581671" cy="978353"/>
          </a:xfrm>
          <a:prstGeom prst="rect">
            <a:avLst/>
          </a:prstGeom>
        </p:spPr>
      </p:pic>
      <p:pic>
        <p:nvPicPr>
          <p:cNvPr id="4" name="音频 3">
            <a:hlinkClick r:id="" action="ppaction://media"/>
            <a:extLst>
              <a:ext uri="{FF2B5EF4-FFF2-40B4-BE49-F238E27FC236}">
                <a16:creationId xmlns:a16="http://schemas.microsoft.com/office/drawing/2014/main" id="{5A2F8D05-4374-7EB3-6D02-C04232E4EB0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2671449"/>
      </p:ext>
    </p:extLst>
  </p:cSld>
  <p:clrMapOvr>
    <a:masterClrMapping/>
  </p:clrMapOvr>
  <mc:AlternateContent xmlns:mc="http://schemas.openxmlformats.org/markup-compatibility/2006">
    <mc:Choice xmlns:p14="http://schemas.microsoft.com/office/powerpoint/2010/main" Requires="p14">
      <p:transition p14:dur="10" advTm="37501"/>
    </mc:Choice>
    <mc:Fallback>
      <p:transition advTm="3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26" grpId="0"/>
      <p:bldP spid="23" grpId="0" animBg="1"/>
      <p:bldP spid="28" grpId="0" animBg="1"/>
      <p:bldP spid="29" grpId="0" animBg="1"/>
      <p:bldP spid="30"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9BB-8D13-44F4-AC33-8378B0995A9B}"/>
              </a:ext>
            </a:extLst>
          </p:cNvPr>
          <p:cNvSpPr>
            <a:spLocks noGrp="1"/>
          </p:cNvSpPr>
          <p:nvPr>
            <p:ph type="title"/>
          </p:nvPr>
        </p:nvSpPr>
        <p:spPr>
          <a:xfrm>
            <a:off x="85653" y="69181"/>
            <a:ext cx="5309584" cy="1308086"/>
          </a:xfrm>
        </p:spPr>
        <p:txBody>
          <a:bodyPr>
            <a:noAutofit/>
          </a:bodyPr>
          <a:lstStyle/>
          <a:p>
            <a:r>
              <a:rPr lang="en-GB" altLang="zh-CN" sz="3200" dirty="0"/>
              <a:t>Summary</a:t>
            </a:r>
            <a:endParaRPr lang="en-GB" sz="3200" dirty="0"/>
          </a:p>
        </p:txBody>
      </p:sp>
      <p:sp>
        <p:nvSpPr>
          <p:cNvPr id="42" name="文本框 41">
            <a:extLst>
              <a:ext uri="{FF2B5EF4-FFF2-40B4-BE49-F238E27FC236}">
                <a16:creationId xmlns:a16="http://schemas.microsoft.com/office/drawing/2014/main" id="{E33FD8CB-C657-D84A-36A2-26D5FB930B5D}"/>
              </a:ext>
            </a:extLst>
          </p:cNvPr>
          <p:cNvSpPr txBox="1"/>
          <p:nvPr/>
        </p:nvSpPr>
        <p:spPr>
          <a:xfrm>
            <a:off x="2245653" y="1740524"/>
            <a:ext cx="8572499" cy="738664"/>
          </a:xfrm>
          <a:prstGeom prst="rect">
            <a:avLst/>
          </a:prstGeom>
          <a:noFill/>
        </p:spPr>
        <p:txBody>
          <a:bodyPr wrap="square">
            <a:spAutoFit/>
          </a:bodyPr>
          <a:lstStyle/>
          <a:p>
            <a:r>
              <a:rPr lang="en-US" altLang="zh-CN" sz="2400" dirty="0"/>
              <a:t>1</a:t>
            </a:r>
            <a:r>
              <a:rPr lang="en-US" altLang="zh-CN" dirty="0"/>
              <a:t>. We propose </a:t>
            </a:r>
            <a:r>
              <a:rPr lang="zh-CN" altLang="en-US" b="1" dirty="0">
                <a:solidFill>
                  <a:srgbClr val="FF0000"/>
                </a:solidFill>
              </a:rPr>
              <a:t>Multiclass-SGCN</a:t>
            </a:r>
            <a:r>
              <a:rPr lang="zh-CN" altLang="en-US" dirty="0"/>
              <a:t>, a GCN for predicting multi-class agent trajectories, which    outperforms state-of-the-art methods</a:t>
            </a:r>
          </a:p>
        </p:txBody>
      </p:sp>
      <p:sp>
        <p:nvSpPr>
          <p:cNvPr id="43" name="文本框 42">
            <a:extLst>
              <a:ext uri="{FF2B5EF4-FFF2-40B4-BE49-F238E27FC236}">
                <a16:creationId xmlns:a16="http://schemas.microsoft.com/office/drawing/2014/main" id="{BD21DD57-ECC3-616B-EC05-B8B36DC63BB4}"/>
              </a:ext>
            </a:extLst>
          </p:cNvPr>
          <p:cNvSpPr txBox="1"/>
          <p:nvPr/>
        </p:nvSpPr>
        <p:spPr>
          <a:xfrm>
            <a:off x="2245651" y="2795899"/>
            <a:ext cx="8572499" cy="1015663"/>
          </a:xfrm>
          <a:prstGeom prst="rect">
            <a:avLst/>
          </a:prstGeom>
          <a:noFill/>
        </p:spPr>
        <p:txBody>
          <a:bodyPr wrap="square">
            <a:spAutoFit/>
          </a:bodyPr>
          <a:lstStyle/>
          <a:p>
            <a:r>
              <a:rPr lang="en-US" altLang="zh-CN" sz="2400" dirty="0"/>
              <a:t>2</a:t>
            </a:r>
            <a:r>
              <a:rPr lang="en-US" altLang="zh-CN" dirty="0"/>
              <a:t>. We propose a novel algorithm to separately embed the correlated features of class </a:t>
            </a:r>
            <a:r>
              <a:rPr lang="en-US" altLang="zh-CN" b="1" dirty="0">
                <a:solidFill>
                  <a:srgbClr val="FF0000"/>
                </a:solidFill>
              </a:rPr>
              <a:t>label and velocity</a:t>
            </a:r>
            <a:r>
              <a:rPr lang="en-US" altLang="zh-CN" dirty="0"/>
              <a:t>, resulting in an optimal embedding for different natures of input features</a:t>
            </a:r>
            <a:endParaRPr lang="zh-CN" altLang="en-US" dirty="0"/>
          </a:p>
        </p:txBody>
      </p:sp>
      <p:sp>
        <p:nvSpPr>
          <p:cNvPr id="71" name="文本框 70">
            <a:extLst>
              <a:ext uri="{FF2B5EF4-FFF2-40B4-BE49-F238E27FC236}">
                <a16:creationId xmlns:a16="http://schemas.microsoft.com/office/drawing/2014/main" id="{D64EDB1E-515D-383C-56BC-074069324B03}"/>
              </a:ext>
            </a:extLst>
          </p:cNvPr>
          <p:cNvSpPr txBox="1"/>
          <p:nvPr/>
        </p:nvSpPr>
        <p:spPr>
          <a:xfrm>
            <a:off x="2245653" y="4088645"/>
            <a:ext cx="8572499" cy="738664"/>
          </a:xfrm>
          <a:prstGeom prst="rect">
            <a:avLst/>
          </a:prstGeom>
          <a:noFill/>
        </p:spPr>
        <p:txBody>
          <a:bodyPr wrap="square">
            <a:spAutoFit/>
          </a:bodyPr>
          <a:lstStyle/>
          <a:p>
            <a:r>
              <a:rPr lang="en-US" altLang="zh-CN" sz="2400" dirty="0"/>
              <a:t>3</a:t>
            </a:r>
            <a:r>
              <a:rPr lang="en-US" altLang="zh-CN" dirty="0"/>
              <a:t>. To create sparse attention of neighbours from different classes, we propose an </a:t>
            </a:r>
            <a:r>
              <a:rPr lang="en-US" altLang="zh-CN" b="1" dirty="0">
                <a:solidFill>
                  <a:srgbClr val="FF0000"/>
                </a:solidFill>
              </a:rPr>
              <a:t>adaptive interaction mask </a:t>
            </a:r>
            <a:r>
              <a:rPr lang="en-US" altLang="zh-CN" dirty="0"/>
              <a:t>that adaptively filters neighbours of lower influence.</a:t>
            </a:r>
            <a:endParaRPr lang="zh-CN" altLang="en-US" dirty="0"/>
          </a:p>
        </p:txBody>
      </p:sp>
      <p:sp>
        <p:nvSpPr>
          <p:cNvPr id="6" name="文本框 5">
            <a:extLst>
              <a:ext uri="{FF2B5EF4-FFF2-40B4-BE49-F238E27FC236}">
                <a16:creationId xmlns:a16="http://schemas.microsoft.com/office/drawing/2014/main" id="{0DEBED77-BFA4-309D-5D2C-F7F77725C930}"/>
              </a:ext>
            </a:extLst>
          </p:cNvPr>
          <p:cNvSpPr txBox="1"/>
          <p:nvPr/>
        </p:nvSpPr>
        <p:spPr>
          <a:xfrm>
            <a:off x="2245653" y="5104392"/>
            <a:ext cx="8572499" cy="461665"/>
          </a:xfrm>
          <a:prstGeom prst="rect">
            <a:avLst/>
          </a:prstGeom>
          <a:noFill/>
        </p:spPr>
        <p:txBody>
          <a:bodyPr wrap="square">
            <a:spAutoFit/>
          </a:bodyPr>
          <a:lstStyle/>
          <a:p>
            <a:r>
              <a:rPr lang="en-US" altLang="zh-CN" sz="2400" dirty="0"/>
              <a:t>4</a:t>
            </a:r>
            <a:r>
              <a:rPr lang="en-US" altLang="zh-CN" dirty="0"/>
              <a:t>. Source codes available at: https://github.com/carrotsniper/multiclass-sgcn</a:t>
            </a:r>
            <a:endParaRPr lang="zh-CN" altLang="en-US" dirty="0"/>
          </a:p>
        </p:txBody>
      </p:sp>
      <p:pic>
        <p:nvPicPr>
          <p:cNvPr id="7" name="图片 6">
            <a:extLst>
              <a:ext uri="{FF2B5EF4-FFF2-40B4-BE49-F238E27FC236}">
                <a16:creationId xmlns:a16="http://schemas.microsoft.com/office/drawing/2014/main" id="{829F360D-1144-79C4-455A-8181A0769185}"/>
              </a:ext>
            </a:extLst>
          </p:cNvPr>
          <p:cNvPicPr>
            <a:picLocks noChangeAspect="1"/>
          </p:cNvPicPr>
          <p:nvPr/>
        </p:nvPicPr>
        <p:blipFill>
          <a:blip r:embed="rId5"/>
          <a:stretch>
            <a:fillRect/>
          </a:stretch>
        </p:blipFill>
        <p:spPr>
          <a:xfrm>
            <a:off x="9633595" y="69154"/>
            <a:ext cx="2440118" cy="830248"/>
          </a:xfrm>
          <a:prstGeom prst="rect">
            <a:avLst/>
          </a:prstGeom>
        </p:spPr>
      </p:pic>
      <p:pic>
        <p:nvPicPr>
          <p:cNvPr id="8" name="图片 7">
            <a:extLst>
              <a:ext uri="{FF2B5EF4-FFF2-40B4-BE49-F238E27FC236}">
                <a16:creationId xmlns:a16="http://schemas.microsoft.com/office/drawing/2014/main" id="{47AB23B0-3D0C-0D18-77A1-BC9B0EECA8B1}"/>
              </a:ext>
            </a:extLst>
          </p:cNvPr>
          <p:cNvPicPr>
            <a:picLocks noChangeAspect="1"/>
          </p:cNvPicPr>
          <p:nvPr/>
        </p:nvPicPr>
        <p:blipFill>
          <a:blip r:embed="rId6"/>
          <a:stretch>
            <a:fillRect/>
          </a:stretch>
        </p:blipFill>
        <p:spPr>
          <a:xfrm>
            <a:off x="8051924" y="27636"/>
            <a:ext cx="1581671" cy="978353"/>
          </a:xfrm>
          <a:prstGeom prst="rect">
            <a:avLst/>
          </a:prstGeom>
        </p:spPr>
      </p:pic>
      <p:pic>
        <p:nvPicPr>
          <p:cNvPr id="4" name="音频 3">
            <a:hlinkClick r:id="" action="ppaction://media"/>
            <a:extLst>
              <a:ext uri="{FF2B5EF4-FFF2-40B4-BE49-F238E27FC236}">
                <a16:creationId xmlns:a16="http://schemas.microsoft.com/office/drawing/2014/main" id="{B6678BC0-CB54-D655-C921-AD6F82EFDD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6424985"/>
      </p:ext>
    </p:extLst>
  </p:cSld>
  <p:clrMapOvr>
    <a:masterClrMapping/>
  </p:clrMapOvr>
  <mc:AlternateContent xmlns:mc="http://schemas.openxmlformats.org/markup-compatibility/2006">
    <mc:Choice xmlns:p14="http://schemas.microsoft.com/office/powerpoint/2010/main" Requires="p14">
      <p:transition p14:dur="10" advTm="53915"/>
    </mc:Choice>
    <mc:Fallback>
      <p:transition advTm="5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75B4-DC2C-4446-A4FB-3DB70DF13B79}"/>
              </a:ext>
            </a:extLst>
          </p:cNvPr>
          <p:cNvSpPr>
            <a:spLocks noGrp="1"/>
          </p:cNvSpPr>
          <p:nvPr>
            <p:ph type="title"/>
          </p:nvPr>
        </p:nvSpPr>
        <p:spPr/>
        <p:txBody>
          <a:bodyPr>
            <a:normAutofit/>
          </a:bodyPr>
          <a:lstStyle/>
          <a:p>
            <a:r>
              <a:rPr lang="en-GB" sz="4800" dirty="0"/>
              <a:t>Thanks</a:t>
            </a:r>
          </a:p>
        </p:txBody>
      </p:sp>
      <p:sp>
        <p:nvSpPr>
          <p:cNvPr id="4" name="Slide Number Placeholder 3">
            <a:extLst>
              <a:ext uri="{FF2B5EF4-FFF2-40B4-BE49-F238E27FC236}">
                <a16:creationId xmlns:a16="http://schemas.microsoft.com/office/drawing/2014/main" id="{D5420B42-CF90-432D-9E33-E22EB112717C}"/>
              </a:ext>
            </a:extLst>
          </p:cNvPr>
          <p:cNvSpPr>
            <a:spLocks noGrp="1"/>
          </p:cNvSpPr>
          <p:nvPr>
            <p:ph type="sldNum" sz="quarter" idx="12"/>
          </p:nvPr>
        </p:nvSpPr>
        <p:spPr/>
        <p:txBody>
          <a:bodyPr/>
          <a:lstStyle/>
          <a:p>
            <a:r>
              <a:rPr lang="en-US" dirty="0"/>
              <a:t>S: </a:t>
            </a:r>
            <a:fld id="{2DDA9656-FF10-3A43-890D-D4AB275272AB}" type="slidenum">
              <a:rPr lang="en-US" smtClean="0"/>
              <a:t>11</a:t>
            </a:fld>
            <a:endParaRPr lang="en-US" dirty="0"/>
          </a:p>
        </p:txBody>
      </p:sp>
      <p:sp>
        <p:nvSpPr>
          <p:cNvPr id="7" name="文本框 6">
            <a:extLst>
              <a:ext uri="{FF2B5EF4-FFF2-40B4-BE49-F238E27FC236}">
                <a16:creationId xmlns:a16="http://schemas.microsoft.com/office/drawing/2014/main" id="{D05F242C-9A87-32AA-40BB-7A9170C5A3FB}"/>
              </a:ext>
            </a:extLst>
          </p:cNvPr>
          <p:cNvSpPr txBox="1"/>
          <p:nvPr/>
        </p:nvSpPr>
        <p:spPr>
          <a:xfrm>
            <a:off x="348661" y="1447953"/>
            <a:ext cx="11494678" cy="5632311"/>
          </a:xfrm>
          <a:prstGeom prst="rect">
            <a:avLst/>
          </a:prstGeom>
          <a:noFill/>
        </p:spPr>
        <p:txBody>
          <a:bodyPr wrap="square" rtlCol="0">
            <a:spAutoFit/>
          </a:bodyPr>
          <a:lstStyle/>
          <a:p>
            <a:r>
              <a:rPr kumimoji="1" lang="en" altLang="zh-CN" sz="1200" dirty="0">
                <a:latin typeface="Arial" panose="020B0604020202020204" pitchFamily="34" charset="0"/>
                <a:cs typeface="Arial" panose="020B0604020202020204" pitchFamily="34" charset="0"/>
              </a:rPr>
              <a:t>[</a:t>
            </a:r>
            <a:r>
              <a:rPr kumimoji="1" lang="en-US" altLang="zh-CN" sz="1200" dirty="0">
                <a:latin typeface="Arial" panose="020B0604020202020204" pitchFamily="34" charset="0"/>
                <a:cs typeface="Arial" panose="020B0604020202020204" pitchFamily="34" charset="0"/>
              </a:rPr>
              <a:t>1</a:t>
            </a:r>
            <a:r>
              <a:rPr kumimoji="1" lang="en" altLang="zh-CN" sz="1200" dirty="0">
                <a:latin typeface="Arial" panose="020B0604020202020204" pitchFamily="34" charset="0"/>
                <a:cs typeface="Arial" panose="020B0604020202020204" pitchFamily="34" charset="0"/>
              </a:rPr>
              <a:t>] Bryan </a:t>
            </a:r>
            <a:r>
              <a:rPr kumimoji="1" lang="en" altLang="zh-CN" sz="1200" dirty="0" err="1">
                <a:latin typeface="Arial" panose="020B0604020202020204" pitchFamily="34" charset="0"/>
                <a:cs typeface="Arial" panose="020B0604020202020204" pitchFamily="34" charset="0"/>
              </a:rPr>
              <a:t>Anenberg</a:t>
            </a:r>
            <a:r>
              <a:rPr lang="en" altLang="zh-CN" sz="1200" dirty="0">
                <a:latin typeface="Arial" panose="020B0604020202020204" pitchFamily="34" charset="0"/>
                <a:cs typeface="Arial" panose="020B0604020202020204" pitchFamily="34" charset="0"/>
              </a:rPr>
              <a:t>. "Stanford Aerial Pedestrian Dataset.," </a:t>
            </a:r>
            <a:r>
              <a:rPr lang="en" altLang="zh-CN" sz="1200" i="1" dirty="0">
                <a:latin typeface="Arial" panose="020B0604020202020204" pitchFamily="34" charset="0"/>
                <a:cs typeface="Arial" panose="020B0604020202020204" pitchFamily="34" charset="0"/>
              </a:rPr>
              <a:t>YouTube,</a:t>
            </a:r>
            <a:r>
              <a:rPr lang="en" altLang="zh-CN" sz="1200" dirty="0">
                <a:latin typeface="Arial" panose="020B0604020202020204" pitchFamily="34" charset="0"/>
                <a:cs typeface="Arial" panose="020B0604020202020204" pitchFamily="34" charset="0"/>
              </a:rPr>
              <a:t> Dec. 20, 2015 [Video file]. Available: https://www.youtube.com/watch?v=c6xQ6iz6wH8&amp;t=3s. </a:t>
            </a:r>
          </a:p>
          <a:p>
            <a:r>
              <a:rPr lang="en" altLang="zh-CN" sz="1200" dirty="0">
                <a:latin typeface="Arial" panose="020B0604020202020204" pitchFamily="34" charset="0"/>
                <a:cs typeface="Arial" panose="020B0604020202020204" pitchFamily="34" charset="0"/>
              </a:rPr>
              <a:t>     [Accessed: Dec. 14, 2021].</a:t>
            </a:r>
          </a:p>
          <a:p>
            <a:endParaRPr lang="en" altLang="zh-CN" sz="1200" dirty="0">
              <a:latin typeface="Arial" panose="020B0604020202020204" pitchFamily="34" charset="0"/>
              <a:cs typeface="Arial" panose="020B0604020202020204" pitchFamily="34" charset="0"/>
            </a:endParaRPr>
          </a:p>
          <a:p>
            <a:r>
              <a:rPr kumimoji="1" lang="en" altLang="zh-CN" sz="1200" dirty="0">
                <a:latin typeface="Arial" panose="020B0604020202020204" pitchFamily="34" charset="0"/>
                <a:cs typeface="Arial" panose="020B0604020202020204" pitchFamily="34" charset="0"/>
              </a:rPr>
              <a:t>[</a:t>
            </a:r>
            <a:r>
              <a:rPr kumimoji="1" lang="en-US" altLang="zh-CN" sz="1200" dirty="0">
                <a:latin typeface="Arial" panose="020B0604020202020204" pitchFamily="34" charset="0"/>
                <a:cs typeface="Arial" panose="020B0604020202020204" pitchFamily="34" charset="0"/>
              </a:rPr>
              <a:t>2</a:t>
            </a:r>
            <a:r>
              <a:rPr kumimoji="1" lang="en" altLang="zh-CN" sz="1200" dirty="0">
                <a:latin typeface="Arial" panose="020B0604020202020204" pitchFamily="34" charset="0"/>
                <a:cs typeface="Arial" panose="020B0604020202020204" pitchFamily="34" charset="0"/>
              </a:rPr>
              <a:t>] ﻿J. Bock, R. </a:t>
            </a:r>
            <a:r>
              <a:rPr kumimoji="1" lang="en" altLang="zh-CN" sz="1200" dirty="0" err="1">
                <a:latin typeface="Arial" panose="020B0604020202020204" pitchFamily="34" charset="0"/>
                <a:cs typeface="Arial" panose="020B0604020202020204" pitchFamily="34" charset="0"/>
              </a:rPr>
              <a:t>Krajewski</a:t>
            </a:r>
            <a:r>
              <a:rPr kumimoji="1" lang="en" altLang="zh-CN" sz="1200" dirty="0">
                <a:latin typeface="Arial" panose="020B0604020202020204" pitchFamily="34" charset="0"/>
                <a:cs typeface="Arial" panose="020B0604020202020204" pitchFamily="34" charset="0"/>
              </a:rPr>
              <a:t>, T. Moers, S, </a:t>
            </a:r>
            <a:r>
              <a:rPr kumimoji="1" lang="en" altLang="zh-CN" sz="1200" dirty="0" err="1">
                <a:latin typeface="Arial" panose="020B0604020202020204" pitchFamily="34" charset="0"/>
                <a:cs typeface="Arial" panose="020B0604020202020204" pitchFamily="34" charset="0"/>
              </a:rPr>
              <a:t>Runde</a:t>
            </a:r>
            <a:r>
              <a:rPr kumimoji="1" lang="en" altLang="zh-CN" sz="1200" dirty="0">
                <a:latin typeface="Arial" panose="020B0604020202020204" pitchFamily="34" charset="0"/>
                <a:cs typeface="Arial" panose="020B0604020202020204" pitchFamily="34" charset="0"/>
              </a:rPr>
              <a:t>, L. </a:t>
            </a:r>
            <a:r>
              <a:rPr kumimoji="1" lang="en" altLang="zh-CN" sz="1200" dirty="0" err="1">
                <a:latin typeface="Arial" panose="020B0604020202020204" pitchFamily="34" charset="0"/>
                <a:cs typeface="Arial" panose="020B0604020202020204" pitchFamily="34" charset="0"/>
              </a:rPr>
              <a:t>Vater</a:t>
            </a:r>
            <a:r>
              <a:rPr kumimoji="1" lang="en" altLang="zh-CN" sz="1200" dirty="0">
                <a:latin typeface="Arial" panose="020B0604020202020204" pitchFamily="34" charset="0"/>
                <a:cs typeface="Arial" panose="020B0604020202020204" pitchFamily="34" charset="0"/>
              </a:rPr>
              <a:t>, and L. Eckstein, “The inD Dataset: A Drone Dataset of Naturalistic Road User Trajectories at German Intersections,” ﻿</a:t>
            </a:r>
            <a:r>
              <a:rPr kumimoji="1" lang="en" altLang="zh-CN" sz="1200" i="1" dirty="0">
                <a:latin typeface="Arial" panose="020B0604020202020204" pitchFamily="34" charset="0"/>
                <a:cs typeface="Arial" panose="020B0604020202020204" pitchFamily="34" charset="0"/>
              </a:rPr>
              <a:t>arXiv preprint arXiv:1911.07602</a:t>
            </a:r>
            <a:r>
              <a:rPr kumimoji="1" lang="en" altLang="zh-CN" sz="1200" dirty="0">
                <a:latin typeface="Arial" panose="020B0604020202020204" pitchFamily="34" charset="0"/>
                <a:cs typeface="Arial" panose="020B0604020202020204" pitchFamily="34" charset="0"/>
              </a:rPr>
              <a:t>, 2019.</a:t>
            </a:r>
          </a:p>
          <a:p>
            <a:endParaRPr kumimoji="1" lang="en" altLang="zh-CN" sz="1200" dirty="0">
              <a:latin typeface="Arial" panose="020B0604020202020204" pitchFamily="34" charset="0"/>
              <a:cs typeface="Arial" panose="020B0604020202020204" pitchFamily="34" charset="0"/>
            </a:endParaRPr>
          </a:p>
          <a:p>
            <a:r>
              <a:rPr kumimoji="1" lang="en" altLang="zh-CN" sz="1200" dirty="0">
                <a:latin typeface="Arial" panose="020B0604020202020204" pitchFamily="34" charset="0"/>
                <a:cs typeface="Arial" panose="020B0604020202020204" pitchFamily="34" charset="0"/>
              </a:rPr>
              <a:t>[3]</a:t>
            </a:r>
            <a:r>
              <a:rPr kumimoji="1" lang="en-GB" altLang="zh-CN" sz="1200" dirty="0">
                <a:latin typeface="Arial" panose="020B0604020202020204" pitchFamily="34" charset="0"/>
                <a:cs typeface="Arial" panose="020B0604020202020204" pitchFamily="34" charset="0"/>
              </a:rPr>
              <a:t> </a:t>
            </a:r>
            <a:r>
              <a:rPr kumimoji="1" lang="en-GB" altLang="zh-CN" sz="1200" dirty="0" err="1">
                <a:latin typeface="Arial" panose="020B0604020202020204" pitchFamily="34" charset="0"/>
                <a:cs typeface="Arial" panose="020B0604020202020204" pitchFamily="34" charset="0"/>
              </a:rPr>
              <a:t>Chenglei</a:t>
            </a:r>
            <a:r>
              <a:rPr kumimoji="1" lang="en-GB" altLang="zh-CN" sz="1200" dirty="0">
                <a:latin typeface="Arial" panose="020B0604020202020204" pitchFamily="34" charset="0"/>
                <a:cs typeface="Arial" panose="020B0604020202020204" pitchFamily="34" charset="0"/>
              </a:rPr>
              <a:t> Peng, Yang Li, Yao Yu, Yu Zhou, and </a:t>
            </a:r>
            <a:r>
              <a:rPr kumimoji="1" lang="en-GB" altLang="zh-CN" sz="1200" dirty="0" err="1">
                <a:latin typeface="Arial" panose="020B0604020202020204" pitchFamily="34" charset="0"/>
                <a:cs typeface="Arial" panose="020B0604020202020204" pitchFamily="34" charset="0"/>
              </a:rPr>
              <a:t>Sidan</a:t>
            </a:r>
            <a:r>
              <a:rPr kumimoji="1" lang="en-GB" altLang="zh-CN" sz="1200" dirty="0">
                <a:latin typeface="Arial" panose="020B0604020202020204" pitchFamily="34" charset="0"/>
                <a:cs typeface="Arial" panose="020B0604020202020204" pitchFamily="34" charset="0"/>
              </a:rPr>
              <a:t> Du. </a:t>
            </a:r>
            <a:r>
              <a:rPr kumimoji="1" lang="en-GB" altLang="zh-CN" sz="1200" dirty="0" err="1">
                <a:latin typeface="Arial" panose="020B0604020202020204" pitchFamily="34" charset="0"/>
                <a:cs typeface="Arial" panose="020B0604020202020204" pitchFamily="34" charset="0"/>
              </a:rPr>
              <a:t>Multi-stepahead</a:t>
            </a:r>
            <a:r>
              <a:rPr kumimoji="1" lang="en-GB" altLang="zh-CN" sz="1200" dirty="0">
                <a:latin typeface="Arial" panose="020B0604020202020204" pitchFamily="34" charset="0"/>
                <a:cs typeface="Arial" panose="020B0604020202020204" pitchFamily="34" charset="0"/>
              </a:rPr>
              <a:t> host load prediction with </a:t>
            </a:r>
            <a:r>
              <a:rPr kumimoji="1" lang="en-GB" altLang="zh-CN" sz="1200" dirty="0" err="1">
                <a:latin typeface="Arial" panose="020B0604020202020204" pitchFamily="34" charset="0"/>
                <a:cs typeface="Arial" panose="020B0604020202020204" pitchFamily="34" charset="0"/>
              </a:rPr>
              <a:t>gru</a:t>
            </a:r>
            <a:r>
              <a:rPr kumimoji="1" lang="en-GB" altLang="zh-CN" sz="1200" dirty="0">
                <a:latin typeface="Arial" panose="020B0604020202020204" pitchFamily="34" charset="0"/>
                <a:cs typeface="Arial" panose="020B0604020202020204" pitchFamily="34" charset="0"/>
              </a:rPr>
              <a:t> based encoder-decoder in cloud computing. pages 186–191, 01 2018. 10</a:t>
            </a:r>
          </a:p>
          <a:p>
            <a:endParaRPr kumimoji="1" lang="en-GB" altLang="zh-CN" sz="1200" dirty="0">
              <a:latin typeface="Arial" panose="020B0604020202020204" pitchFamily="34" charset="0"/>
              <a:cs typeface="Arial" panose="020B0604020202020204" pitchFamily="34" charset="0"/>
            </a:endParaRPr>
          </a:p>
          <a:p>
            <a:r>
              <a:rPr kumimoji="1" lang="en-GB" altLang="zh-CN" sz="1200" dirty="0">
                <a:latin typeface="Arial" panose="020B0604020202020204" pitchFamily="34" charset="0"/>
                <a:cs typeface="Arial" panose="020B0604020202020204" pitchFamily="34" charset="0"/>
              </a:rPr>
              <a:t>[4] </a:t>
            </a:r>
            <a:r>
              <a:rPr kumimoji="1" lang="en-GB" altLang="zh-CN" sz="1200" dirty="0" err="1">
                <a:latin typeface="Arial" panose="020B0604020202020204" pitchFamily="34" charset="0"/>
                <a:cs typeface="Arial" panose="020B0604020202020204" pitchFamily="34" charset="0"/>
              </a:rPr>
              <a:t>dprogrammer</a:t>
            </a:r>
            <a:r>
              <a:rPr kumimoji="1" lang="en-GB" altLang="zh-CN" sz="1200" dirty="0">
                <a:latin typeface="Arial" panose="020B0604020202020204" pitchFamily="34" charset="0"/>
                <a:cs typeface="Arial" panose="020B0604020202020204" pitchFamily="34" charset="0"/>
              </a:rPr>
              <a:t>. “</a:t>
            </a:r>
            <a:r>
              <a:rPr lang="en-US" altLang="zh-CN" sz="1200" b="0" i="0" dirty="0">
                <a:solidFill>
                  <a:srgbClr val="000000"/>
                </a:solidFill>
                <a:effectLst/>
                <a:latin typeface="Arial" panose="020B0604020202020204" pitchFamily="34" charset="0"/>
                <a:cs typeface="Arial" panose="020B0604020202020204" pitchFamily="34" charset="0"/>
              </a:rPr>
              <a:t>RNN, LSTM &amp; GRU.,”. </a:t>
            </a:r>
            <a:r>
              <a:rPr lang="en-US" altLang="zh-CN" sz="1200" dirty="0">
                <a:solidFill>
                  <a:srgbClr val="000000"/>
                </a:solidFill>
                <a:latin typeface="Arial" panose="020B0604020202020204" pitchFamily="34" charset="0"/>
                <a:cs typeface="Arial" panose="020B0604020202020204" pitchFamily="34" charset="0"/>
              </a:rPr>
              <a:t>Apr. 6, 2019.</a:t>
            </a:r>
            <a:r>
              <a:rPr lang="en-US" altLang="zh-CN" sz="1200" b="0" i="0" dirty="0">
                <a:solidFill>
                  <a:srgbClr val="000000"/>
                </a:solidFill>
                <a:effectLst/>
                <a:latin typeface="Arial" panose="020B0604020202020204" pitchFamily="34" charset="0"/>
                <a:cs typeface="Arial" panose="020B0604020202020204" pitchFamily="34" charset="0"/>
              </a:rPr>
              <a:t>  Available: </a:t>
            </a:r>
            <a:r>
              <a:rPr lang="en-US" altLang="zh-CN" sz="1200" b="0" i="0" dirty="0">
                <a:solidFill>
                  <a:srgbClr val="000000"/>
                </a:solidFill>
                <a:effectLst/>
                <a:latin typeface="Arial" panose="020B0604020202020204" pitchFamily="34" charset="0"/>
                <a:cs typeface="Arial" panose="020B0604020202020204" pitchFamily="34" charset="0"/>
                <a:hlinkClick r:id="rId2"/>
              </a:rPr>
              <a:t>http://dprogrammer.org/rnn-lstm-gru</a:t>
            </a:r>
            <a:r>
              <a:rPr lang="en-US" altLang="zh-CN" sz="1200" b="0" i="0" dirty="0">
                <a:solidFill>
                  <a:srgbClr val="000000"/>
                </a:solidFill>
                <a:effectLst/>
                <a:latin typeface="Arial" panose="020B0604020202020204" pitchFamily="34" charset="0"/>
                <a:cs typeface="Arial" panose="020B0604020202020204" pitchFamily="34" charset="0"/>
              </a:rPr>
              <a:t>. </a:t>
            </a:r>
            <a:r>
              <a:rPr lang="en" altLang="zh-CN" sz="1200" dirty="0">
                <a:latin typeface="Arial" panose="020B0604020202020204" pitchFamily="34" charset="0"/>
                <a:cs typeface="Arial" panose="020B0604020202020204" pitchFamily="34" charset="0"/>
              </a:rPr>
              <a:t>[Accessed: June. 14, 2022]</a:t>
            </a:r>
            <a:r>
              <a:rPr lang="en-US" altLang="zh-CN" sz="1200" b="0" i="0" dirty="0">
                <a:solidFill>
                  <a:srgbClr val="000000"/>
                </a:solidFill>
                <a:effectLst/>
                <a:latin typeface="Arial" panose="020B0604020202020204" pitchFamily="34" charset="0"/>
                <a:cs typeface="Arial" panose="020B0604020202020204" pitchFamily="34" charset="0"/>
              </a:rPr>
              <a:t>. </a:t>
            </a:r>
          </a:p>
          <a:p>
            <a:endParaRPr kumimoji="1" lang="en-US" altLang="zh-CN" sz="1200" dirty="0">
              <a:solidFill>
                <a:srgbClr val="000000"/>
              </a:solidFill>
              <a:latin typeface="Arial" panose="020B0604020202020204" pitchFamily="34" charset="0"/>
              <a:cs typeface="Arial" panose="020B0604020202020204" pitchFamily="34" charset="0"/>
            </a:endParaRPr>
          </a:p>
          <a:p>
            <a:r>
              <a:rPr kumimoji="1" lang="en-US" altLang="zh-CN" sz="1200" dirty="0">
                <a:solidFill>
                  <a:srgbClr val="000000"/>
                </a:solidFill>
                <a:latin typeface="Arial" panose="020B0604020202020204" pitchFamily="34" charset="0"/>
                <a:cs typeface="Arial" panose="020B0604020202020204" pitchFamily="34" charset="0"/>
              </a:rPr>
              <a:t>[5] Hao </a:t>
            </a:r>
            <a:r>
              <a:rPr kumimoji="1" lang="en-US" altLang="zh-CN" sz="1200" dirty="0" err="1">
                <a:solidFill>
                  <a:srgbClr val="000000"/>
                </a:solidFill>
                <a:latin typeface="Arial" panose="020B0604020202020204" pitchFamily="34" charset="0"/>
                <a:cs typeface="Arial" panose="020B0604020202020204" pitchFamily="34" charset="0"/>
              </a:rPr>
              <a:t>Xue</a:t>
            </a:r>
            <a:r>
              <a:rPr kumimoji="1" lang="en-US" altLang="zh-CN" sz="1200" dirty="0">
                <a:solidFill>
                  <a:srgbClr val="000000"/>
                </a:solidFill>
                <a:latin typeface="Arial" panose="020B0604020202020204" pitchFamily="34" charset="0"/>
                <a:cs typeface="Arial" panose="020B0604020202020204" pitchFamily="34" charset="0"/>
              </a:rPr>
              <a:t>, Du Q. Huynh, and Mark Reynolds. Ss-</a:t>
            </a:r>
            <a:r>
              <a:rPr kumimoji="1" lang="en-US" altLang="zh-CN" sz="1200" dirty="0" err="1">
                <a:solidFill>
                  <a:srgbClr val="000000"/>
                </a:solidFill>
                <a:latin typeface="Arial" panose="020B0604020202020204" pitchFamily="34" charset="0"/>
                <a:cs typeface="Arial" panose="020B0604020202020204" pitchFamily="34" charset="0"/>
              </a:rPr>
              <a:t>lstm</a:t>
            </a:r>
            <a:r>
              <a:rPr kumimoji="1" lang="en-US" altLang="zh-CN" sz="1200" dirty="0">
                <a:solidFill>
                  <a:srgbClr val="000000"/>
                </a:solidFill>
                <a:latin typeface="Arial" panose="020B0604020202020204" pitchFamily="34" charset="0"/>
                <a:cs typeface="Arial" panose="020B0604020202020204" pitchFamily="34" charset="0"/>
              </a:rPr>
              <a:t>: A hierarchical </a:t>
            </a:r>
            <a:r>
              <a:rPr kumimoji="1" lang="en-US" altLang="zh-CN" sz="1200" dirty="0" err="1">
                <a:solidFill>
                  <a:srgbClr val="000000"/>
                </a:solidFill>
                <a:latin typeface="Arial" panose="020B0604020202020204" pitchFamily="34" charset="0"/>
                <a:cs typeface="Arial" panose="020B0604020202020204" pitchFamily="34" charset="0"/>
              </a:rPr>
              <a:t>lstm</a:t>
            </a:r>
            <a:r>
              <a:rPr kumimoji="1" lang="en-US" altLang="zh-CN" sz="1200" dirty="0">
                <a:solidFill>
                  <a:srgbClr val="000000"/>
                </a:solidFill>
                <a:latin typeface="Arial" panose="020B0604020202020204" pitchFamily="34" charset="0"/>
                <a:cs typeface="Arial" panose="020B0604020202020204" pitchFamily="34" charset="0"/>
              </a:rPr>
              <a:t> model for pedestrian trajectory prediction. In 2018 IEEE Winter Conference on Applications of Computer Vision (WACV), pages 1186– 1194, 2018.</a:t>
            </a:r>
          </a:p>
          <a:p>
            <a:endParaRPr kumimoji="1" lang="en-US" altLang="zh-CN" sz="1200" dirty="0">
              <a:solidFill>
                <a:srgbClr val="000000"/>
              </a:solidFill>
              <a:latin typeface="Arial" panose="020B0604020202020204" pitchFamily="34" charset="0"/>
              <a:cs typeface="Arial" panose="020B0604020202020204" pitchFamily="34" charset="0"/>
            </a:endParaRPr>
          </a:p>
          <a:p>
            <a:r>
              <a:rPr kumimoji="1" lang="en-US" altLang="zh-CN" sz="1200" dirty="0">
                <a:solidFill>
                  <a:srgbClr val="000000"/>
                </a:solidFill>
                <a:latin typeface="Arial" panose="020B0604020202020204" pitchFamily="34" charset="0"/>
                <a:cs typeface="Arial" panose="020B0604020202020204" pitchFamily="34" charset="0"/>
              </a:rPr>
              <a:t>[6] Alexandre </a:t>
            </a:r>
            <a:r>
              <a:rPr kumimoji="1" lang="en-US" altLang="zh-CN" sz="1200" dirty="0" err="1">
                <a:solidFill>
                  <a:srgbClr val="000000"/>
                </a:solidFill>
                <a:latin typeface="Arial" panose="020B0604020202020204" pitchFamily="34" charset="0"/>
                <a:cs typeface="Arial" panose="020B0604020202020204" pitchFamily="34" charset="0"/>
              </a:rPr>
              <a:t>Alahi</a:t>
            </a:r>
            <a:r>
              <a:rPr kumimoji="1" lang="en-US" altLang="zh-CN" sz="1200" dirty="0">
                <a:solidFill>
                  <a:srgbClr val="000000"/>
                </a:solidFill>
                <a:latin typeface="Arial" panose="020B0604020202020204" pitchFamily="34" charset="0"/>
                <a:cs typeface="Arial" panose="020B0604020202020204" pitchFamily="34" charset="0"/>
              </a:rPr>
              <a:t>, </a:t>
            </a:r>
            <a:r>
              <a:rPr kumimoji="1" lang="en-US" altLang="zh-CN" sz="1200" dirty="0" err="1">
                <a:solidFill>
                  <a:srgbClr val="000000"/>
                </a:solidFill>
                <a:latin typeface="Arial" panose="020B0604020202020204" pitchFamily="34" charset="0"/>
                <a:cs typeface="Arial" panose="020B0604020202020204" pitchFamily="34" charset="0"/>
              </a:rPr>
              <a:t>Kratarth</a:t>
            </a:r>
            <a:r>
              <a:rPr kumimoji="1" lang="en-US" altLang="zh-CN" sz="1200" dirty="0">
                <a:solidFill>
                  <a:srgbClr val="000000"/>
                </a:solidFill>
                <a:latin typeface="Arial" panose="020B0604020202020204" pitchFamily="34" charset="0"/>
                <a:cs typeface="Arial" panose="020B0604020202020204" pitchFamily="34" charset="0"/>
              </a:rPr>
              <a:t> Goel, Vignesh Ramanathan, Alexandre </a:t>
            </a:r>
            <a:r>
              <a:rPr kumimoji="1" lang="en-US" altLang="zh-CN" sz="1200" dirty="0" err="1">
                <a:solidFill>
                  <a:srgbClr val="000000"/>
                </a:solidFill>
                <a:latin typeface="Arial" panose="020B0604020202020204" pitchFamily="34" charset="0"/>
                <a:cs typeface="Arial" panose="020B0604020202020204" pitchFamily="34" charset="0"/>
              </a:rPr>
              <a:t>Robicquet</a:t>
            </a:r>
            <a:r>
              <a:rPr kumimoji="1" lang="en-US" altLang="zh-CN" sz="1200" dirty="0">
                <a:solidFill>
                  <a:srgbClr val="000000"/>
                </a:solidFill>
                <a:latin typeface="Arial" panose="020B0604020202020204" pitchFamily="34" charset="0"/>
                <a:cs typeface="Arial" panose="020B0604020202020204" pitchFamily="34" charset="0"/>
              </a:rPr>
              <a:t>, Li Fei-Fei, and Silvio Savarese. Social </a:t>
            </a:r>
            <a:r>
              <a:rPr kumimoji="1" lang="en-US" altLang="zh-CN" sz="1200" dirty="0" err="1">
                <a:solidFill>
                  <a:srgbClr val="000000"/>
                </a:solidFill>
                <a:latin typeface="Arial" panose="020B0604020202020204" pitchFamily="34" charset="0"/>
                <a:cs typeface="Arial" panose="020B0604020202020204" pitchFamily="34" charset="0"/>
              </a:rPr>
              <a:t>lstm</a:t>
            </a:r>
            <a:r>
              <a:rPr kumimoji="1" lang="en-US" altLang="zh-CN" sz="1200" dirty="0">
                <a:solidFill>
                  <a:srgbClr val="000000"/>
                </a:solidFill>
                <a:latin typeface="Arial" panose="020B0604020202020204" pitchFamily="34" charset="0"/>
                <a:cs typeface="Arial" panose="020B0604020202020204" pitchFamily="34" charset="0"/>
              </a:rPr>
              <a:t>: Human trajectory prediction in crowded spaces. In 2016 IEEE Conference on Computer Vision and Pattern Recognition (CVPR), pages 961–971, 2016.</a:t>
            </a:r>
          </a:p>
          <a:p>
            <a:endParaRPr kumimoji="1" lang="en-US" altLang="zh-CN" sz="1200" dirty="0">
              <a:solidFill>
                <a:srgbClr val="000000"/>
              </a:solidFill>
              <a:latin typeface="Arial" panose="020B0604020202020204" pitchFamily="34" charset="0"/>
              <a:cs typeface="Arial" panose="020B0604020202020204" pitchFamily="34" charset="0"/>
            </a:endParaRPr>
          </a:p>
          <a:p>
            <a:r>
              <a:rPr kumimoji="1" lang="en-US" altLang="zh-CN" sz="1200" dirty="0">
                <a:solidFill>
                  <a:srgbClr val="000000"/>
                </a:solidFill>
                <a:latin typeface="Arial" panose="020B0604020202020204" pitchFamily="34" charset="0"/>
                <a:cs typeface="Arial" panose="020B0604020202020204" pitchFamily="34" charset="0"/>
              </a:rPr>
              <a:t>[7] M. </a:t>
            </a:r>
            <a:r>
              <a:rPr kumimoji="1" lang="en-US" altLang="zh-CN" sz="1200" dirty="0" err="1">
                <a:solidFill>
                  <a:srgbClr val="000000"/>
                </a:solidFill>
                <a:latin typeface="Arial" panose="020B0604020202020204" pitchFamily="34" charset="0"/>
                <a:cs typeface="Arial" panose="020B0604020202020204" pitchFamily="34" charset="0"/>
              </a:rPr>
              <a:t>Abduallah</a:t>
            </a:r>
            <a:r>
              <a:rPr kumimoji="1" lang="en-US" altLang="zh-CN" sz="1200" dirty="0">
                <a:solidFill>
                  <a:srgbClr val="000000"/>
                </a:solidFill>
                <a:latin typeface="Arial" panose="020B0604020202020204" pitchFamily="34" charset="0"/>
                <a:cs typeface="Arial" panose="020B0604020202020204" pitchFamily="34" charset="0"/>
              </a:rPr>
              <a:t>, Q. </a:t>
            </a:r>
            <a:r>
              <a:rPr kumimoji="1" lang="en-US" altLang="zh-CN" sz="1200" dirty="0" err="1">
                <a:solidFill>
                  <a:srgbClr val="000000"/>
                </a:solidFill>
                <a:latin typeface="Arial" panose="020B0604020202020204" pitchFamily="34" charset="0"/>
                <a:cs typeface="Arial" panose="020B0604020202020204" pitchFamily="34" charset="0"/>
              </a:rPr>
              <a:t>Kun</a:t>
            </a:r>
            <a:r>
              <a:rPr kumimoji="1" lang="en-US" altLang="zh-CN" sz="1200" dirty="0">
                <a:solidFill>
                  <a:srgbClr val="000000"/>
                </a:solidFill>
                <a:latin typeface="Arial" panose="020B0604020202020204" pitchFamily="34" charset="0"/>
                <a:cs typeface="Arial" panose="020B0604020202020204" pitchFamily="34" charset="0"/>
              </a:rPr>
              <a:t>, E. Mohamed, and C. </a:t>
            </a:r>
            <a:r>
              <a:rPr kumimoji="1" lang="en-US" altLang="zh-CN" sz="1200" dirty="0" err="1">
                <a:solidFill>
                  <a:srgbClr val="000000"/>
                </a:solidFill>
                <a:latin typeface="Arial" panose="020B0604020202020204" pitchFamily="34" charset="0"/>
                <a:cs typeface="Arial" panose="020B0604020202020204" pitchFamily="34" charset="0"/>
              </a:rPr>
              <a:t>Christian</a:t>
            </a:r>
            <a:r>
              <a:rPr kumimoji="1" lang="en-US" altLang="zh-CN" sz="1200" dirty="0">
                <a:solidFill>
                  <a:srgbClr val="000000"/>
                </a:solidFill>
                <a:latin typeface="Arial" panose="020B0604020202020204" pitchFamily="34" charset="0"/>
                <a:cs typeface="Arial" panose="020B0604020202020204" pitchFamily="34" charset="0"/>
              </a:rPr>
              <a:t>, “Social-</a:t>
            </a:r>
            <a:r>
              <a:rPr kumimoji="1" lang="en-US" altLang="zh-CN" sz="1200" dirty="0" err="1">
                <a:solidFill>
                  <a:srgbClr val="000000"/>
                </a:solidFill>
                <a:latin typeface="Arial" panose="020B0604020202020204" pitchFamily="34" charset="0"/>
                <a:cs typeface="Arial" panose="020B0604020202020204" pitchFamily="34" charset="0"/>
              </a:rPr>
              <a:t>stgcnn</a:t>
            </a:r>
            <a:r>
              <a:rPr kumimoji="1" lang="en-US" altLang="zh-CN" sz="1200" dirty="0">
                <a:solidFill>
                  <a:srgbClr val="000000"/>
                </a:solidFill>
                <a:latin typeface="Arial" panose="020B0604020202020204" pitchFamily="34" charset="0"/>
                <a:cs typeface="Arial" panose="020B0604020202020204" pitchFamily="34" charset="0"/>
              </a:rPr>
              <a:t>: A social spatio-temporal graph convolutional neural network for human trajectory </a:t>
            </a:r>
            <a:r>
              <a:rPr kumimoji="1" lang="en-US" altLang="zh-CN" sz="1200" dirty="0" err="1">
                <a:solidFill>
                  <a:srgbClr val="000000"/>
                </a:solidFill>
                <a:latin typeface="Arial" panose="020B0604020202020204" pitchFamily="34" charset="0"/>
                <a:cs typeface="Arial" panose="020B0604020202020204" pitchFamily="34" charset="0"/>
              </a:rPr>
              <a:t>prediction</a:t>
            </a:r>
            <a:r>
              <a:rPr kumimoji="1" lang="en-US" altLang="zh-CN" sz="1200" dirty="0">
                <a:solidFill>
                  <a:srgbClr val="000000"/>
                </a:solidFill>
                <a:latin typeface="Arial" panose="020B0604020202020204" pitchFamily="34" charset="0"/>
                <a:cs typeface="Arial" panose="020B0604020202020204" pitchFamily="34" charset="0"/>
              </a:rPr>
              <a:t>,” in IEEE/CVF CVPR, 2020, pp. 14412–14420</a:t>
            </a:r>
          </a:p>
          <a:p>
            <a:endParaRPr kumimoji="1" lang="en-US" altLang="zh-CN" sz="1200" dirty="0">
              <a:solidFill>
                <a:srgbClr val="000000"/>
              </a:solidFill>
              <a:latin typeface="Arial" panose="020B0604020202020204" pitchFamily="34" charset="0"/>
              <a:cs typeface="Arial" panose="020B0604020202020204" pitchFamily="34" charset="0"/>
            </a:endParaRPr>
          </a:p>
          <a:p>
            <a:r>
              <a:rPr kumimoji="1" lang="en-US" altLang="zh-CN" sz="1200" dirty="0">
                <a:solidFill>
                  <a:srgbClr val="000000"/>
                </a:solidFill>
                <a:latin typeface="Arial" panose="020B0604020202020204" pitchFamily="34" charset="0"/>
                <a:cs typeface="Arial" panose="020B0604020202020204" pitchFamily="34" charset="0"/>
              </a:rPr>
              <a:t>[8] </a:t>
            </a:r>
            <a:r>
              <a:rPr kumimoji="1" lang="en-US" altLang="zh-CN" sz="1200" dirty="0" err="1">
                <a:solidFill>
                  <a:srgbClr val="000000"/>
                </a:solidFill>
                <a:latin typeface="Arial" panose="020B0604020202020204" pitchFamily="34" charset="0"/>
                <a:cs typeface="Arial" panose="020B0604020202020204" pitchFamily="34" charset="0"/>
              </a:rPr>
              <a:t>Kipf</a:t>
            </a:r>
            <a:r>
              <a:rPr kumimoji="1" lang="en-US" altLang="zh-CN" sz="1200" dirty="0">
                <a:solidFill>
                  <a:srgbClr val="000000"/>
                </a:solidFill>
                <a:latin typeface="Arial" panose="020B0604020202020204" pitchFamily="34" charset="0"/>
                <a:cs typeface="Arial" panose="020B0604020202020204" pitchFamily="34" charset="0"/>
              </a:rPr>
              <a:t>. T. GRAPH CONVOLUTIONAL NETWORKS. Sep. 30, 2016. Available: </a:t>
            </a:r>
            <a:r>
              <a:rPr kumimoji="1" lang="en-US" altLang="zh-CN" sz="1200" dirty="0">
                <a:solidFill>
                  <a:srgbClr val="000000"/>
                </a:solidFill>
                <a:latin typeface="Arial" panose="020B0604020202020204" pitchFamily="34" charset="0"/>
                <a:cs typeface="Arial" panose="020B0604020202020204" pitchFamily="34" charset="0"/>
                <a:hlinkClick r:id="rId3"/>
              </a:rPr>
              <a:t>https://tkipf.github.io/graph-convolutional-networks/</a:t>
            </a:r>
            <a:r>
              <a:rPr kumimoji="1" lang="en-US" altLang="zh-CN" sz="1200" dirty="0">
                <a:solidFill>
                  <a:srgbClr val="000000"/>
                </a:solidFill>
                <a:latin typeface="Arial" panose="020B0604020202020204" pitchFamily="34" charset="0"/>
                <a:cs typeface="Arial" panose="020B0604020202020204" pitchFamily="34" charset="0"/>
              </a:rPr>
              <a:t>. </a:t>
            </a:r>
            <a:r>
              <a:rPr lang="en" altLang="zh-CN" sz="1200" dirty="0">
                <a:latin typeface="Arial" panose="020B0604020202020204" pitchFamily="34" charset="0"/>
                <a:cs typeface="Arial" panose="020B0604020202020204" pitchFamily="34" charset="0"/>
              </a:rPr>
              <a:t>[Accessed: June. 19, 2022]</a:t>
            </a:r>
          </a:p>
          <a:p>
            <a:endParaRPr kumimoji="1" lang="en" altLang="zh-CN" sz="1200" dirty="0">
              <a:solidFill>
                <a:srgbClr val="000000"/>
              </a:solidFill>
              <a:latin typeface="Arial" panose="020B0604020202020204" pitchFamily="34" charset="0"/>
              <a:cs typeface="Arial" panose="020B0604020202020204" pitchFamily="34" charset="0"/>
            </a:endParaRPr>
          </a:p>
          <a:p>
            <a:r>
              <a:rPr kumimoji="1" lang="en" altLang="zh-CN" sz="1200" dirty="0">
                <a:solidFill>
                  <a:srgbClr val="000000"/>
                </a:solidFill>
                <a:latin typeface="Arial" panose="020B0604020202020204" pitchFamily="34" charset="0"/>
                <a:cs typeface="Arial" panose="020B0604020202020204" pitchFamily="34" charset="0"/>
              </a:rPr>
              <a:t>[9] </a:t>
            </a:r>
            <a:r>
              <a:rPr kumimoji="1" lang="en-US" altLang="zh-CN" sz="1200" dirty="0">
                <a:solidFill>
                  <a:srgbClr val="000000"/>
                </a:solidFill>
                <a:latin typeface="Arial" panose="020B0604020202020204" pitchFamily="34" charset="0"/>
                <a:cs typeface="Arial" panose="020B0604020202020204" pitchFamily="34" charset="0"/>
              </a:rPr>
              <a:t>S. Bai, J. Z. Kolter, and V. Koltun, “An empirical </a:t>
            </a:r>
            <a:r>
              <a:rPr kumimoji="1" lang="en-US" altLang="zh-CN" sz="1200" dirty="0" err="1">
                <a:solidFill>
                  <a:srgbClr val="000000"/>
                </a:solidFill>
                <a:latin typeface="Arial" panose="020B0604020202020204" pitchFamily="34" charset="0"/>
                <a:cs typeface="Arial" panose="020B0604020202020204" pitchFamily="34" charset="0"/>
              </a:rPr>
              <a:t>evaluation</a:t>
            </a:r>
            <a:r>
              <a:rPr kumimoji="1" lang="en-US" altLang="zh-CN" sz="1200" dirty="0">
                <a:solidFill>
                  <a:srgbClr val="000000"/>
                </a:solidFill>
                <a:latin typeface="Arial" panose="020B0604020202020204" pitchFamily="34" charset="0"/>
                <a:cs typeface="Arial" panose="020B0604020202020204" pitchFamily="34" charset="0"/>
              </a:rPr>
              <a:t> of generic convolutional and recurrent networks for sequence modeling,” </a:t>
            </a:r>
            <a:r>
              <a:rPr kumimoji="1" lang="en-US" altLang="zh-CN" sz="1200" dirty="0" err="1">
                <a:solidFill>
                  <a:srgbClr val="000000"/>
                </a:solidFill>
                <a:latin typeface="Arial" panose="020B0604020202020204" pitchFamily="34" charset="0"/>
                <a:cs typeface="Arial" panose="020B0604020202020204" pitchFamily="34" charset="0"/>
              </a:rPr>
              <a:t>CoRR</a:t>
            </a:r>
            <a:r>
              <a:rPr kumimoji="1" lang="en-US" altLang="zh-CN" sz="1200" dirty="0">
                <a:solidFill>
                  <a:srgbClr val="000000"/>
                </a:solidFill>
                <a:latin typeface="Arial" panose="020B0604020202020204" pitchFamily="34" charset="0"/>
                <a:cs typeface="Arial" panose="020B0604020202020204" pitchFamily="34" charset="0"/>
              </a:rPr>
              <a:t>, vol. abs/1803.01271, 2018.</a:t>
            </a:r>
          </a:p>
          <a:p>
            <a:endParaRPr kumimoji="1" lang="en-US" altLang="zh-CN" sz="1200" dirty="0">
              <a:solidFill>
                <a:srgbClr val="000000"/>
              </a:solidFill>
              <a:latin typeface="Arial" panose="020B0604020202020204" pitchFamily="34" charset="0"/>
              <a:cs typeface="Arial" panose="020B0604020202020204" pitchFamily="34" charset="0"/>
            </a:endParaRPr>
          </a:p>
          <a:p>
            <a:r>
              <a:rPr kumimoji="1" lang="en-US" altLang="zh-CN" sz="1200" dirty="0">
                <a:solidFill>
                  <a:srgbClr val="000000"/>
                </a:solidFill>
                <a:latin typeface="Arial" panose="020B0604020202020204" pitchFamily="34" charset="0"/>
                <a:cs typeface="Arial" panose="020B0604020202020204" pitchFamily="34" charset="0"/>
              </a:rPr>
              <a:t>[10] B. A. Rainbow, Q. Men, and H. P. H. Shum, “</a:t>
            </a:r>
            <a:r>
              <a:rPr kumimoji="1" lang="en-US" altLang="zh-CN" sz="1200" dirty="0" err="1">
                <a:solidFill>
                  <a:srgbClr val="000000"/>
                </a:solidFill>
                <a:latin typeface="Arial" panose="020B0604020202020204" pitchFamily="34" charset="0"/>
                <a:cs typeface="Arial" panose="020B0604020202020204" pitchFamily="34" charset="0"/>
              </a:rPr>
              <a:t>SemanticsSTGCNN</a:t>
            </a:r>
            <a:r>
              <a:rPr kumimoji="1" lang="en-US" altLang="zh-CN" sz="1200" dirty="0">
                <a:solidFill>
                  <a:srgbClr val="000000"/>
                </a:solidFill>
                <a:latin typeface="Arial" panose="020B0604020202020204" pitchFamily="34" charset="0"/>
                <a:cs typeface="Arial" panose="020B0604020202020204" pitchFamily="34" charset="0"/>
              </a:rPr>
              <a:t>: A semantics-guided spatial-temporal graph convolutional network for multi-class trajectory prediction,” in IEEE SMC, 2021, pp. 2959–2966.</a:t>
            </a:r>
          </a:p>
          <a:p>
            <a:endParaRPr kumimoji="1" lang="en-US" altLang="zh-CN" sz="1200" dirty="0">
              <a:solidFill>
                <a:srgbClr val="000000"/>
              </a:solidFill>
              <a:latin typeface="Arial" panose="020B0604020202020204" pitchFamily="34" charset="0"/>
              <a:cs typeface="Arial" panose="020B0604020202020204" pitchFamily="34" charset="0"/>
            </a:endParaRPr>
          </a:p>
          <a:p>
            <a:endParaRPr kumimoji="1" lang="en-US" altLang="zh-CN" sz="1200" dirty="0">
              <a:solidFill>
                <a:srgbClr val="000000"/>
              </a:solidFill>
              <a:latin typeface="Arial" panose="020B0604020202020204" pitchFamily="34" charset="0"/>
              <a:cs typeface="Arial" panose="020B0604020202020204" pitchFamily="34" charset="0"/>
            </a:endParaRPr>
          </a:p>
          <a:p>
            <a:endParaRPr kumimoji="1" lang="en-US" altLang="zh-CN"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1834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包含 照片, 桌子, 大, 街道&#10;&#10;描述已自动生成">
            <a:extLst>
              <a:ext uri="{FF2B5EF4-FFF2-40B4-BE49-F238E27FC236}">
                <a16:creationId xmlns:a16="http://schemas.microsoft.com/office/drawing/2014/main" id="{D1A84752-B275-EA18-2FEA-FC9334D0EF62}"/>
              </a:ext>
            </a:extLst>
          </p:cNvPr>
          <p:cNvPicPr>
            <a:picLocks noChangeAspect="1"/>
          </p:cNvPicPr>
          <p:nvPr/>
        </p:nvPicPr>
        <p:blipFill>
          <a:blip r:embed="rId6"/>
          <a:stretch>
            <a:fillRect/>
          </a:stretch>
        </p:blipFill>
        <p:spPr>
          <a:xfrm>
            <a:off x="6874712" y="1137308"/>
            <a:ext cx="3409632" cy="2532831"/>
          </a:xfrm>
          <a:prstGeom prst="rect">
            <a:avLst/>
          </a:prstGeom>
          <a:noFill/>
          <a:ln>
            <a:noFill/>
          </a:ln>
          <a:effectLst>
            <a:innerShdw blurRad="114300">
              <a:prstClr val="black"/>
            </a:innerShdw>
          </a:effectLst>
        </p:spPr>
      </p:pic>
      <p:sp>
        <p:nvSpPr>
          <p:cNvPr id="2" name="Title 1">
            <a:extLst>
              <a:ext uri="{FF2B5EF4-FFF2-40B4-BE49-F238E27FC236}">
                <a16:creationId xmlns:a16="http://schemas.microsoft.com/office/drawing/2014/main" id="{E0937109-1D9D-4F28-9EF1-79A1D5E2CCC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Introduction</a:t>
            </a:r>
          </a:p>
        </p:txBody>
      </p:sp>
      <p:sp>
        <p:nvSpPr>
          <p:cNvPr id="8" name="文本框 7">
            <a:extLst>
              <a:ext uri="{FF2B5EF4-FFF2-40B4-BE49-F238E27FC236}">
                <a16:creationId xmlns:a16="http://schemas.microsoft.com/office/drawing/2014/main" id="{E47EBCB2-9E21-BBB6-5B31-C74403AF02D5}"/>
              </a:ext>
            </a:extLst>
          </p:cNvPr>
          <p:cNvSpPr txBox="1"/>
          <p:nvPr/>
        </p:nvSpPr>
        <p:spPr>
          <a:xfrm>
            <a:off x="705616" y="3963757"/>
            <a:ext cx="4243469" cy="276999"/>
          </a:xfrm>
          <a:prstGeom prst="rect">
            <a:avLst/>
          </a:prstGeom>
          <a:noFill/>
        </p:spPr>
        <p:txBody>
          <a:bodyPr wrap="none" rtlCol="0">
            <a:spAutoFit/>
          </a:bodyPr>
          <a:lstStyle/>
          <a:p>
            <a:r>
              <a:rPr kumimoji="1" lang="en-US" altLang="zh-CN" sz="1200" i="1" dirty="0">
                <a:latin typeface="Arial" panose="020B0604020202020204" pitchFamily="34" charset="0"/>
                <a:cs typeface="Arial" panose="020B0604020202020204" pitchFamily="34" charset="0"/>
              </a:rPr>
              <a:t>Figure 1. SDD Dataset [1] </a:t>
            </a:r>
            <a:r>
              <a:rPr kumimoji="1" lang="en-US" altLang="zh-CN" sz="1200" dirty="0">
                <a:latin typeface="Arial" panose="020B0604020202020204" pitchFamily="34" charset="0"/>
                <a:cs typeface="Arial" panose="020B0604020202020204" pitchFamily="34" charset="0"/>
              </a:rPr>
              <a:t>(</a:t>
            </a:r>
            <a:r>
              <a:rPr kumimoji="1" lang="en-US" altLang="zh-CN" sz="1200" b="1" dirty="0">
                <a:latin typeface="Arial" panose="020B0604020202020204" pitchFamily="34" charset="0"/>
                <a:cs typeface="Arial" panose="020B0604020202020204" pitchFamily="34" charset="0"/>
              </a:rPr>
              <a:t>Left</a:t>
            </a:r>
            <a:r>
              <a:rPr kumimoji="1" lang="en-US" altLang="zh-CN" sz="1200" dirty="0">
                <a:latin typeface="Arial" panose="020B0604020202020204" pitchFamily="34" charset="0"/>
                <a:cs typeface="Arial" panose="020B0604020202020204" pitchFamily="34" charset="0"/>
              </a:rPr>
              <a:t>) </a:t>
            </a:r>
            <a:r>
              <a:rPr kumimoji="1" lang="en-US" altLang="zh-CN" sz="1200" i="1" dirty="0">
                <a:latin typeface="Arial" panose="020B0604020202020204" pitchFamily="34" charset="0"/>
                <a:cs typeface="Arial" panose="020B0604020202020204" pitchFamily="34" charset="0"/>
              </a:rPr>
              <a:t>and InD Dataset [2] </a:t>
            </a:r>
            <a:r>
              <a:rPr kumimoji="1" lang="en-US" altLang="zh-CN" sz="1200" dirty="0">
                <a:latin typeface="Arial" panose="020B0604020202020204" pitchFamily="34" charset="0"/>
                <a:cs typeface="Arial" panose="020B0604020202020204" pitchFamily="34" charset="0"/>
              </a:rPr>
              <a:t>(</a:t>
            </a:r>
            <a:r>
              <a:rPr kumimoji="1" lang="en-US" altLang="zh-CN" sz="1200" b="1" dirty="0">
                <a:latin typeface="Arial" panose="020B0604020202020204" pitchFamily="34" charset="0"/>
                <a:cs typeface="Arial" panose="020B0604020202020204" pitchFamily="34" charset="0"/>
              </a:rPr>
              <a:t>Right</a:t>
            </a:r>
            <a:r>
              <a:rPr kumimoji="1" lang="en-US" altLang="zh-CN" sz="1200" dirty="0">
                <a:latin typeface="Arial" panose="020B0604020202020204" pitchFamily="34" charset="0"/>
                <a:cs typeface="Arial" panose="020B0604020202020204" pitchFamily="34" charset="0"/>
              </a:rPr>
              <a:t>)</a:t>
            </a:r>
            <a:endParaRPr kumimoji="1" lang="zh-CN" altLang="en-US" sz="12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6E2E82FF-15C4-5FF0-181E-CA08249165AD}"/>
              </a:ext>
            </a:extLst>
          </p:cNvPr>
          <p:cNvSpPr txBox="1"/>
          <p:nvPr/>
        </p:nvSpPr>
        <p:spPr>
          <a:xfrm>
            <a:off x="2898750" y="4437486"/>
            <a:ext cx="2383513" cy="1477328"/>
          </a:xfrm>
          <a:prstGeom prst="rect">
            <a:avLst/>
          </a:prstGeom>
          <a:noFill/>
        </p:spPr>
        <p:txBody>
          <a:bodyPr wrap="square" rtlCol="0">
            <a:spAutoFit/>
          </a:bodyPr>
          <a:lstStyle/>
          <a:p>
            <a:r>
              <a:rPr kumimoji="1" lang="en-US" altLang="zh-CN" dirty="0"/>
              <a:t>Video surveillance </a:t>
            </a:r>
          </a:p>
          <a:p>
            <a:endParaRPr kumimoji="1" lang="en-US" altLang="zh-CN" dirty="0"/>
          </a:p>
          <a:p>
            <a:r>
              <a:rPr kumimoji="1" lang="en-US" altLang="zh-CN" dirty="0"/>
              <a:t>Collision avoidance</a:t>
            </a:r>
          </a:p>
          <a:p>
            <a:r>
              <a:rPr kumimoji="1" lang="en-US" altLang="zh-CN" dirty="0"/>
              <a:t> </a:t>
            </a:r>
          </a:p>
          <a:p>
            <a:r>
              <a:rPr kumimoji="1" lang="en-US" altLang="zh-CN" dirty="0"/>
              <a:t> Path planning</a:t>
            </a:r>
            <a:endParaRPr kumimoji="1" lang="zh-CN" altLang="en-US" dirty="0"/>
          </a:p>
        </p:txBody>
      </p:sp>
      <p:sp>
        <p:nvSpPr>
          <p:cNvPr id="10" name="矩形 9">
            <a:extLst>
              <a:ext uri="{FF2B5EF4-FFF2-40B4-BE49-F238E27FC236}">
                <a16:creationId xmlns:a16="http://schemas.microsoft.com/office/drawing/2014/main" id="{CE7D1F0D-E93D-38E0-7CE2-97F98776BE5E}"/>
              </a:ext>
            </a:extLst>
          </p:cNvPr>
          <p:cNvSpPr/>
          <p:nvPr/>
        </p:nvSpPr>
        <p:spPr>
          <a:xfrm>
            <a:off x="872211" y="4975225"/>
            <a:ext cx="155448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Applications</a:t>
            </a:r>
            <a:endParaRPr lang="zh-CN" altLang="en-US" dirty="0"/>
          </a:p>
        </p:txBody>
      </p:sp>
      <p:sp>
        <p:nvSpPr>
          <p:cNvPr id="11" name="左大括号 10">
            <a:extLst>
              <a:ext uri="{FF2B5EF4-FFF2-40B4-BE49-F238E27FC236}">
                <a16:creationId xmlns:a16="http://schemas.microsoft.com/office/drawing/2014/main" id="{DBD202E4-7D44-93F8-2BC9-F5646252E679}"/>
              </a:ext>
            </a:extLst>
          </p:cNvPr>
          <p:cNvSpPr/>
          <p:nvPr/>
        </p:nvSpPr>
        <p:spPr>
          <a:xfrm>
            <a:off x="2532769" y="4614526"/>
            <a:ext cx="298899" cy="1149294"/>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 name="直线连接符 12">
            <a:extLst>
              <a:ext uri="{FF2B5EF4-FFF2-40B4-BE49-F238E27FC236}">
                <a16:creationId xmlns:a16="http://schemas.microsoft.com/office/drawing/2014/main" id="{A9BAE35B-0A97-9A99-9CFB-EE76C58F2693}"/>
              </a:ext>
            </a:extLst>
          </p:cNvPr>
          <p:cNvCxnSpPr>
            <a:cxnSpLocks/>
          </p:cNvCxnSpPr>
          <p:nvPr/>
        </p:nvCxnSpPr>
        <p:spPr>
          <a:xfrm>
            <a:off x="5484857" y="874202"/>
            <a:ext cx="0" cy="53857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ABA805F-4A97-4DD9-F39D-E5DD3C52B7E3}"/>
              </a:ext>
            </a:extLst>
          </p:cNvPr>
          <p:cNvSpPr txBox="1"/>
          <p:nvPr/>
        </p:nvSpPr>
        <p:spPr>
          <a:xfrm>
            <a:off x="6097445" y="3748153"/>
            <a:ext cx="1451038" cy="338554"/>
          </a:xfrm>
          <a:prstGeom prst="rect">
            <a:avLst/>
          </a:prstGeom>
          <a:noFill/>
        </p:spPr>
        <p:txBody>
          <a:bodyPr wrap="none" rtlCol="0">
            <a:spAutoFit/>
          </a:bodyPr>
          <a:lstStyle/>
          <a:p>
            <a:r>
              <a:rPr kumimoji="1" lang="en-US" altLang="zh-CN" sz="1600" dirty="0">
                <a:latin typeface="Arial" panose="020B0604020202020204" pitchFamily="34" charset="0"/>
                <a:cs typeface="Arial" panose="020B0604020202020204" pitchFamily="34" charset="0"/>
              </a:rPr>
              <a:t>Observations:</a:t>
            </a:r>
            <a:endParaRPr kumimoji="1" lang="zh-CN" altLang="en-US" sz="16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3B1DC34C-1C39-1FC1-49AF-4C7A504A6D44}"/>
              </a:ext>
            </a:extLst>
          </p:cNvPr>
          <p:cNvSpPr txBox="1"/>
          <p:nvPr/>
        </p:nvSpPr>
        <p:spPr>
          <a:xfrm>
            <a:off x="6097445" y="5415417"/>
            <a:ext cx="1396536" cy="338554"/>
          </a:xfrm>
          <a:prstGeom prst="rect">
            <a:avLst/>
          </a:prstGeom>
          <a:noFill/>
        </p:spPr>
        <p:txBody>
          <a:bodyPr wrap="none" rtlCol="0">
            <a:spAutoFit/>
          </a:bodyPr>
          <a:lstStyle/>
          <a:p>
            <a:r>
              <a:rPr kumimoji="1" lang="en-US" altLang="zh-CN" sz="1600" dirty="0">
                <a:latin typeface="Arial" panose="020B0604020202020204" pitchFamily="34" charset="0"/>
                <a:cs typeface="Arial" panose="020B0604020202020204" pitchFamily="34" charset="0"/>
              </a:rPr>
              <a:t>Ground truth:</a:t>
            </a:r>
            <a:endParaRPr kumimoji="1" lang="zh-CN" altLang="en-US" sz="1600"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D8EDA065-5B90-3440-0720-A7F40F31C789}"/>
              </a:ext>
            </a:extLst>
          </p:cNvPr>
          <p:cNvSpPr txBox="1"/>
          <p:nvPr/>
        </p:nvSpPr>
        <p:spPr>
          <a:xfrm>
            <a:off x="6097445" y="4428275"/>
            <a:ext cx="1152880" cy="338554"/>
          </a:xfrm>
          <a:prstGeom prst="rect">
            <a:avLst/>
          </a:prstGeom>
          <a:noFill/>
        </p:spPr>
        <p:txBody>
          <a:bodyPr wrap="none" rtlCol="0">
            <a:spAutoFit/>
          </a:bodyPr>
          <a:lstStyle/>
          <a:p>
            <a:r>
              <a:rPr kumimoji="1" lang="en-US" altLang="zh-CN" sz="1600" dirty="0">
                <a:latin typeface="Arial" panose="020B0604020202020204" pitchFamily="34" charset="0"/>
                <a:cs typeface="Arial" panose="020B0604020202020204" pitchFamily="34" charset="0"/>
              </a:rPr>
              <a:t>Prediction:</a:t>
            </a:r>
            <a:endParaRPr kumimoji="1" lang="zh-CN" altLang="en-US" sz="1600"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8F7F7D9D-8C9A-7F1A-6DF4-BBEDC235F023}"/>
              </a:ext>
            </a:extLst>
          </p:cNvPr>
          <p:cNvPicPr>
            <a:picLocks noChangeAspect="1"/>
          </p:cNvPicPr>
          <p:nvPr/>
        </p:nvPicPr>
        <p:blipFill>
          <a:blip r:embed="rId7"/>
          <a:stretch>
            <a:fillRect/>
          </a:stretch>
        </p:blipFill>
        <p:spPr>
          <a:xfrm>
            <a:off x="6211483" y="4689591"/>
            <a:ext cx="4624989" cy="400109"/>
          </a:xfrm>
          <a:prstGeom prst="rect">
            <a:avLst/>
          </a:prstGeom>
        </p:spPr>
      </p:pic>
      <p:pic>
        <p:nvPicPr>
          <p:cNvPr id="21" name="图片 20">
            <a:extLst>
              <a:ext uri="{FF2B5EF4-FFF2-40B4-BE49-F238E27FC236}">
                <a16:creationId xmlns:a16="http://schemas.microsoft.com/office/drawing/2014/main" id="{6AF3AD9F-D63A-9081-BC2D-33362859155B}"/>
              </a:ext>
            </a:extLst>
          </p:cNvPr>
          <p:cNvPicPr>
            <a:picLocks noChangeAspect="1"/>
          </p:cNvPicPr>
          <p:nvPr/>
        </p:nvPicPr>
        <p:blipFill>
          <a:blip r:embed="rId8"/>
          <a:stretch>
            <a:fillRect/>
          </a:stretch>
        </p:blipFill>
        <p:spPr>
          <a:xfrm>
            <a:off x="6192358" y="5775563"/>
            <a:ext cx="3836062" cy="383607"/>
          </a:xfrm>
          <a:prstGeom prst="rect">
            <a:avLst/>
          </a:prstGeom>
        </p:spPr>
      </p:pic>
      <p:pic>
        <p:nvPicPr>
          <p:cNvPr id="23" name="图片 22">
            <a:extLst>
              <a:ext uri="{FF2B5EF4-FFF2-40B4-BE49-F238E27FC236}">
                <a16:creationId xmlns:a16="http://schemas.microsoft.com/office/drawing/2014/main" id="{D3010786-F8D9-D977-A709-97E32115584D}"/>
              </a:ext>
            </a:extLst>
          </p:cNvPr>
          <p:cNvPicPr>
            <a:picLocks noChangeAspect="1"/>
          </p:cNvPicPr>
          <p:nvPr/>
        </p:nvPicPr>
        <p:blipFill>
          <a:blip r:embed="rId9"/>
          <a:stretch>
            <a:fillRect/>
          </a:stretch>
        </p:blipFill>
        <p:spPr>
          <a:xfrm>
            <a:off x="6192358" y="4032243"/>
            <a:ext cx="3085669" cy="385709"/>
          </a:xfrm>
          <a:prstGeom prst="rect">
            <a:avLst/>
          </a:prstGeom>
        </p:spPr>
      </p:pic>
      <p:sp>
        <p:nvSpPr>
          <p:cNvPr id="26" name="箭头: 上下 25">
            <a:extLst>
              <a:ext uri="{FF2B5EF4-FFF2-40B4-BE49-F238E27FC236}">
                <a16:creationId xmlns:a16="http://schemas.microsoft.com/office/drawing/2014/main" id="{FDDB8D2A-C155-FB7B-6BFB-77A663EDC9DA}"/>
              </a:ext>
            </a:extLst>
          </p:cNvPr>
          <p:cNvSpPr/>
          <p:nvPr/>
        </p:nvSpPr>
        <p:spPr>
          <a:xfrm>
            <a:off x="8404075" y="5167117"/>
            <a:ext cx="177781" cy="532573"/>
          </a:xfrm>
          <a:prstGeom prst="upDown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E76608EE-F5D6-815A-097F-46AB7391BC30}"/>
              </a:ext>
            </a:extLst>
          </p:cNvPr>
          <p:cNvSpPr txBox="1"/>
          <p:nvPr/>
        </p:nvSpPr>
        <p:spPr>
          <a:xfrm>
            <a:off x="8536601" y="5258138"/>
            <a:ext cx="955350"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Minimize</a:t>
            </a:r>
            <a:endParaRPr lang="zh-CN" altLang="en-US" sz="1400" dirty="0">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70DC06A5-213A-0155-E63C-825FAC33F02E}"/>
              </a:ext>
            </a:extLst>
          </p:cNvPr>
          <p:cNvPicPr>
            <a:picLocks noChangeAspect="1"/>
          </p:cNvPicPr>
          <p:nvPr/>
        </p:nvPicPr>
        <p:blipFill>
          <a:blip r:embed="rId10"/>
          <a:stretch>
            <a:fillRect/>
          </a:stretch>
        </p:blipFill>
        <p:spPr>
          <a:xfrm>
            <a:off x="9633595" y="69154"/>
            <a:ext cx="2440118" cy="830248"/>
          </a:xfrm>
          <a:prstGeom prst="rect">
            <a:avLst/>
          </a:prstGeom>
        </p:spPr>
      </p:pic>
      <mc:AlternateContent xmlns:mc="http://schemas.openxmlformats.org/markup-compatibility/2006" xmlns:p14="http://schemas.microsoft.com/office/powerpoint/2010/main">
        <mc:Choice Requires="p14">
          <p:contentPart p14:bwMode="auto" r:id="rId11">
            <p14:nvContentPartPr>
              <p14:cNvPr id="28" name="墨迹 27">
                <a:extLst>
                  <a:ext uri="{FF2B5EF4-FFF2-40B4-BE49-F238E27FC236}">
                    <a16:creationId xmlns:a16="http://schemas.microsoft.com/office/drawing/2014/main" id="{FA204C70-1108-A053-13A9-F90C0ED943BE}"/>
                  </a:ext>
                </a:extLst>
              </p14:cNvPr>
              <p14:cNvContentPartPr/>
              <p14:nvPr/>
            </p14:nvContentPartPr>
            <p14:xfrm>
              <a:off x="8027671" y="2890883"/>
              <a:ext cx="359570" cy="595454"/>
            </p14:xfrm>
          </p:contentPart>
        </mc:Choice>
        <mc:Fallback xmlns="">
          <p:pic>
            <p:nvPicPr>
              <p:cNvPr id="28" name="墨迹 27">
                <a:extLst>
                  <a:ext uri="{FF2B5EF4-FFF2-40B4-BE49-F238E27FC236}">
                    <a16:creationId xmlns:a16="http://schemas.microsoft.com/office/drawing/2014/main" id="{FA204C70-1108-A053-13A9-F90C0ED943BE}"/>
                  </a:ext>
                </a:extLst>
              </p:cNvPr>
              <p:cNvPicPr/>
              <p:nvPr/>
            </p:nvPicPr>
            <p:blipFill>
              <a:blip r:embed="rId12"/>
              <a:stretch>
                <a:fillRect/>
              </a:stretch>
            </p:blipFill>
            <p:spPr>
              <a:xfrm>
                <a:off x="8015073" y="2878283"/>
                <a:ext cx="384405" cy="62065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墨迹 28">
                <a:extLst>
                  <a:ext uri="{FF2B5EF4-FFF2-40B4-BE49-F238E27FC236}">
                    <a16:creationId xmlns:a16="http://schemas.microsoft.com/office/drawing/2014/main" id="{50113878-6749-B1F3-E6EF-A8894FF39BC2}"/>
                  </a:ext>
                </a:extLst>
              </p14:cNvPr>
              <p14:cNvContentPartPr/>
              <p14:nvPr/>
            </p14:nvContentPartPr>
            <p14:xfrm>
              <a:off x="7926475" y="1676217"/>
              <a:ext cx="419365" cy="1159191"/>
            </p14:xfrm>
          </p:contentPart>
        </mc:Choice>
        <mc:Fallback xmlns="">
          <p:pic>
            <p:nvPicPr>
              <p:cNvPr id="29" name="墨迹 28">
                <a:extLst>
                  <a:ext uri="{FF2B5EF4-FFF2-40B4-BE49-F238E27FC236}">
                    <a16:creationId xmlns:a16="http://schemas.microsoft.com/office/drawing/2014/main" id="{50113878-6749-B1F3-E6EF-A8894FF39BC2}"/>
                  </a:ext>
                </a:extLst>
              </p:cNvPr>
              <p:cNvPicPr/>
              <p:nvPr/>
            </p:nvPicPr>
            <p:blipFill>
              <a:blip r:embed="rId14"/>
              <a:stretch>
                <a:fillRect/>
              </a:stretch>
            </p:blipFill>
            <p:spPr>
              <a:xfrm>
                <a:off x="7913876" y="1663617"/>
                <a:ext cx="444563" cy="118439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墨迹 30">
                <a:extLst>
                  <a:ext uri="{FF2B5EF4-FFF2-40B4-BE49-F238E27FC236}">
                    <a16:creationId xmlns:a16="http://schemas.microsoft.com/office/drawing/2014/main" id="{7AA7C578-236B-2ACB-51BD-DA3A7336CF43}"/>
                  </a:ext>
                </a:extLst>
              </p14:cNvPr>
              <p14:cNvContentPartPr/>
              <p14:nvPr/>
            </p14:nvContentPartPr>
            <p14:xfrm>
              <a:off x="8031646" y="1667439"/>
              <a:ext cx="417342" cy="1160623"/>
            </p14:xfrm>
          </p:contentPart>
        </mc:Choice>
        <mc:Fallback xmlns="">
          <p:pic>
            <p:nvPicPr>
              <p:cNvPr id="31" name="墨迹 30">
                <a:extLst>
                  <a:ext uri="{FF2B5EF4-FFF2-40B4-BE49-F238E27FC236}">
                    <a16:creationId xmlns:a16="http://schemas.microsoft.com/office/drawing/2014/main" id="{7AA7C578-236B-2ACB-51BD-DA3A7336CF43}"/>
                  </a:ext>
                </a:extLst>
              </p:cNvPr>
              <p:cNvPicPr/>
              <p:nvPr/>
            </p:nvPicPr>
            <p:blipFill>
              <a:blip r:embed="rId16"/>
              <a:stretch>
                <a:fillRect/>
              </a:stretch>
            </p:blipFill>
            <p:spPr>
              <a:xfrm>
                <a:off x="8017615" y="1653399"/>
                <a:ext cx="445405" cy="1189063"/>
              </a:xfrm>
              <a:prstGeom prst="rect">
                <a:avLst/>
              </a:prstGeom>
            </p:spPr>
          </p:pic>
        </mc:Fallback>
      </mc:AlternateContent>
      <p:pic>
        <p:nvPicPr>
          <p:cNvPr id="1026" name="Picture 2" descr="Autonomous AI-based traffic surveillance system offers +98% accuracy |  Traffic Technology Today">
            <a:extLst>
              <a:ext uri="{FF2B5EF4-FFF2-40B4-BE49-F238E27FC236}">
                <a16:creationId xmlns:a16="http://schemas.microsoft.com/office/drawing/2014/main" id="{B3836947-EB00-1AA6-5B74-BE21E77ABC4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529" y="2545547"/>
            <a:ext cx="1451387" cy="940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Do Collision Avoidance Systems Work? | OrCAD">
            <a:extLst>
              <a:ext uri="{FF2B5EF4-FFF2-40B4-BE49-F238E27FC236}">
                <a16:creationId xmlns:a16="http://schemas.microsoft.com/office/drawing/2014/main" id="{A85C9B57-8500-39ED-C854-5A3351CB5F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27929" y="2545547"/>
            <a:ext cx="1325361" cy="94079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a:extLst>
              <a:ext uri="{FF2B5EF4-FFF2-40B4-BE49-F238E27FC236}">
                <a16:creationId xmlns:a16="http://schemas.microsoft.com/office/drawing/2014/main" id="{F36AB335-37A8-EF60-5EA7-DF3757E52391}"/>
              </a:ext>
            </a:extLst>
          </p:cNvPr>
          <p:cNvPicPr>
            <a:picLocks noChangeAspect="1"/>
          </p:cNvPicPr>
          <p:nvPr/>
        </p:nvPicPr>
        <p:blipFill>
          <a:blip r:embed="rId19"/>
          <a:stretch>
            <a:fillRect/>
          </a:stretch>
        </p:blipFill>
        <p:spPr>
          <a:xfrm>
            <a:off x="3739977" y="2545548"/>
            <a:ext cx="1319719" cy="940790"/>
          </a:xfrm>
          <a:prstGeom prst="rect">
            <a:avLst/>
          </a:prstGeom>
        </p:spPr>
      </p:pic>
      <p:pic>
        <p:nvPicPr>
          <p:cNvPr id="6" name="图片 5" descr="图片包含 建筑, 汽车, 街道, 巴士&#10;&#10;描述已自动生成">
            <a:extLst>
              <a:ext uri="{FF2B5EF4-FFF2-40B4-BE49-F238E27FC236}">
                <a16:creationId xmlns:a16="http://schemas.microsoft.com/office/drawing/2014/main" id="{3EF7C6FB-815B-2524-C4AF-826504855472}"/>
              </a:ext>
            </a:extLst>
          </p:cNvPr>
          <p:cNvPicPr>
            <a:picLocks noChangeAspect="1"/>
          </p:cNvPicPr>
          <p:nvPr/>
        </p:nvPicPr>
        <p:blipFill>
          <a:blip r:embed="rId20"/>
          <a:stretch>
            <a:fillRect/>
          </a:stretch>
        </p:blipFill>
        <p:spPr>
          <a:xfrm>
            <a:off x="819270" y="1372343"/>
            <a:ext cx="2127941" cy="2546254"/>
          </a:xfrm>
          <a:prstGeom prst="rect">
            <a:avLst/>
          </a:prstGeom>
        </p:spPr>
      </p:pic>
      <p:pic>
        <p:nvPicPr>
          <p:cNvPr id="7" name="图片 6">
            <a:extLst>
              <a:ext uri="{FF2B5EF4-FFF2-40B4-BE49-F238E27FC236}">
                <a16:creationId xmlns:a16="http://schemas.microsoft.com/office/drawing/2014/main" id="{FCF4A4E1-AF80-2730-EDEC-BB6A09B3EA40}"/>
              </a:ext>
            </a:extLst>
          </p:cNvPr>
          <p:cNvPicPr>
            <a:picLocks noChangeAspect="1"/>
          </p:cNvPicPr>
          <p:nvPr/>
        </p:nvPicPr>
        <p:blipFill>
          <a:blip r:embed="rId21"/>
          <a:stretch>
            <a:fillRect/>
          </a:stretch>
        </p:blipFill>
        <p:spPr>
          <a:xfrm>
            <a:off x="2947211" y="1372343"/>
            <a:ext cx="2127941" cy="2546254"/>
          </a:xfrm>
          <a:prstGeom prst="rect">
            <a:avLst/>
          </a:prstGeom>
        </p:spPr>
      </p:pic>
      <p:pic>
        <p:nvPicPr>
          <p:cNvPr id="37" name="图片 36">
            <a:extLst>
              <a:ext uri="{FF2B5EF4-FFF2-40B4-BE49-F238E27FC236}">
                <a16:creationId xmlns:a16="http://schemas.microsoft.com/office/drawing/2014/main" id="{D386A755-F19B-3D7D-7693-3F0AE25CF807}"/>
              </a:ext>
            </a:extLst>
          </p:cNvPr>
          <p:cNvPicPr>
            <a:picLocks noChangeAspect="1"/>
          </p:cNvPicPr>
          <p:nvPr/>
        </p:nvPicPr>
        <p:blipFill>
          <a:blip r:embed="rId22"/>
          <a:stretch>
            <a:fillRect/>
          </a:stretch>
        </p:blipFill>
        <p:spPr>
          <a:xfrm>
            <a:off x="8051924" y="27636"/>
            <a:ext cx="1581671" cy="978353"/>
          </a:xfrm>
          <a:prstGeom prst="rect">
            <a:avLst/>
          </a:prstGeom>
        </p:spPr>
      </p:pic>
      <p:pic>
        <p:nvPicPr>
          <p:cNvPr id="42" name="音频 41">
            <a:hlinkClick r:id="" action="ppaction://media"/>
            <a:extLst>
              <a:ext uri="{FF2B5EF4-FFF2-40B4-BE49-F238E27FC236}">
                <a16:creationId xmlns:a16="http://schemas.microsoft.com/office/drawing/2014/main" id="{5ED24405-8174-CF51-BAF4-17D69E0F67C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48937304"/>
      </p:ext>
    </p:extLst>
  </p:cSld>
  <p:clrMapOvr>
    <a:masterClrMapping/>
  </p:clrMapOvr>
  <mc:AlternateContent xmlns:mc="http://schemas.openxmlformats.org/markup-compatibility/2006">
    <mc:Choice xmlns:p14="http://schemas.microsoft.com/office/powerpoint/2010/main" Requires="p14">
      <p:transition p14:dur="0" advTm="102314"/>
    </mc:Choice>
    <mc:Fallback>
      <p:transition advTm="10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2"/>
                </p:tgtEl>
              </p:cMediaNode>
            </p:audio>
          </p:childTnLst>
        </p:cTn>
      </p:par>
    </p:tnLst>
    <p:bldLst>
      <p:bldP spid="8" grpId="0"/>
      <p:bldP spid="14" grpId="0"/>
      <p:bldP spid="16" grpId="0"/>
      <p:bldP spid="18" grpId="0"/>
      <p:bldP spid="26"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8B584-18EE-14E7-5A29-B524234102C5}"/>
              </a:ext>
            </a:extLst>
          </p:cNvPr>
          <p:cNvSpPr>
            <a:spLocks noGrp="1"/>
          </p:cNvSpPr>
          <p:nvPr>
            <p:ph type="title"/>
          </p:nvPr>
        </p:nvSpPr>
        <p:spPr/>
        <p:txBody>
          <a:bodyPr/>
          <a:lstStyle/>
          <a:p>
            <a:r>
              <a:rPr lang="en-GB" altLang="zh-CN" dirty="0"/>
              <a:t>Challenges</a:t>
            </a:r>
            <a:endParaRPr lang="zh-CN" altLang="en-US" dirty="0"/>
          </a:p>
        </p:txBody>
      </p:sp>
      <p:pic>
        <p:nvPicPr>
          <p:cNvPr id="15" name="图片 14">
            <a:extLst>
              <a:ext uri="{FF2B5EF4-FFF2-40B4-BE49-F238E27FC236}">
                <a16:creationId xmlns:a16="http://schemas.microsoft.com/office/drawing/2014/main" id="{A2132AA5-E2CA-ACCA-4470-B9A123E5E431}"/>
              </a:ext>
            </a:extLst>
          </p:cNvPr>
          <p:cNvPicPr>
            <a:picLocks noChangeAspect="1"/>
          </p:cNvPicPr>
          <p:nvPr/>
        </p:nvPicPr>
        <p:blipFill>
          <a:blip r:embed="rId6"/>
          <a:stretch>
            <a:fillRect/>
          </a:stretch>
        </p:blipFill>
        <p:spPr>
          <a:xfrm>
            <a:off x="1487752" y="1112089"/>
            <a:ext cx="1131556" cy="2673456"/>
          </a:xfrm>
          <a:prstGeom prst="rect">
            <a:avLst/>
          </a:prstGeom>
        </p:spPr>
      </p:pic>
      <p:pic>
        <p:nvPicPr>
          <p:cNvPr id="17" name="图片 16">
            <a:extLst>
              <a:ext uri="{FF2B5EF4-FFF2-40B4-BE49-F238E27FC236}">
                <a16:creationId xmlns:a16="http://schemas.microsoft.com/office/drawing/2014/main" id="{C233A68B-24A7-7E36-1AC4-F00928C3BF72}"/>
              </a:ext>
            </a:extLst>
          </p:cNvPr>
          <p:cNvPicPr>
            <a:picLocks noChangeAspect="1"/>
          </p:cNvPicPr>
          <p:nvPr/>
        </p:nvPicPr>
        <p:blipFill>
          <a:blip r:embed="rId7"/>
          <a:stretch>
            <a:fillRect/>
          </a:stretch>
        </p:blipFill>
        <p:spPr>
          <a:xfrm>
            <a:off x="1200940" y="3873712"/>
            <a:ext cx="1924050" cy="2305050"/>
          </a:xfrm>
          <a:prstGeom prst="rect">
            <a:avLst/>
          </a:prstGeom>
        </p:spPr>
      </p:pic>
      <p:sp>
        <p:nvSpPr>
          <p:cNvPr id="19" name="文本框 18">
            <a:extLst>
              <a:ext uri="{FF2B5EF4-FFF2-40B4-BE49-F238E27FC236}">
                <a16:creationId xmlns:a16="http://schemas.microsoft.com/office/drawing/2014/main" id="{A8C453D7-272E-ADC6-79EE-783780800E31}"/>
              </a:ext>
            </a:extLst>
          </p:cNvPr>
          <p:cNvSpPr txBox="1"/>
          <p:nvPr/>
        </p:nvSpPr>
        <p:spPr>
          <a:xfrm>
            <a:off x="3173157" y="2358740"/>
            <a:ext cx="2144113" cy="400110"/>
          </a:xfrm>
          <a:prstGeom prst="rect">
            <a:avLst/>
          </a:prstGeom>
          <a:noFill/>
        </p:spPr>
        <p:txBody>
          <a:bodyPr wrap="none" rtlCol="0">
            <a:spAutoFit/>
          </a:bodyPr>
          <a:lstStyle/>
          <a:p>
            <a:r>
              <a:rPr kumimoji="1" lang="en-US" altLang="zh-CN" sz="2000" dirty="0"/>
              <a:t>Motion Preference</a:t>
            </a:r>
            <a:endParaRPr kumimoji="1" lang="zh-CN" altLang="en-US" sz="2000" dirty="0"/>
          </a:p>
        </p:txBody>
      </p:sp>
      <p:sp>
        <p:nvSpPr>
          <p:cNvPr id="21" name="文本框 20">
            <a:extLst>
              <a:ext uri="{FF2B5EF4-FFF2-40B4-BE49-F238E27FC236}">
                <a16:creationId xmlns:a16="http://schemas.microsoft.com/office/drawing/2014/main" id="{3C3223C7-5BB6-3782-204F-FAD32B1A976A}"/>
              </a:ext>
            </a:extLst>
          </p:cNvPr>
          <p:cNvSpPr txBox="1"/>
          <p:nvPr/>
        </p:nvSpPr>
        <p:spPr>
          <a:xfrm>
            <a:off x="3146272" y="4646593"/>
            <a:ext cx="2765372" cy="400110"/>
          </a:xfrm>
          <a:prstGeom prst="rect">
            <a:avLst/>
          </a:prstGeom>
          <a:noFill/>
        </p:spPr>
        <p:txBody>
          <a:bodyPr wrap="none" rtlCol="0">
            <a:spAutoFit/>
          </a:bodyPr>
          <a:lstStyle/>
          <a:p>
            <a:r>
              <a:rPr kumimoji="1" lang="en-US" altLang="zh-CN" sz="2000" dirty="0"/>
              <a:t>Agent-agent Interactions</a:t>
            </a:r>
            <a:endParaRPr kumimoji="1" lang="zh-CN" altLang="en-US" sz="2000" dirty="0"/>
          </a:p>
        </p:txBody>
      </p:sp>
      <p:pic>
        <p:nvPicPr>
          <p:cNvPr id="23" name="图片 22">
            <a:extLst>
              <a:ext uri="{FF2B5EF4-FFF2-40B4-BE49-F238E27FC236}">
                <a16:creationId xmlns:a16="http://schemas.microsoft.com/office/drawing/2014/main" id="{85AB801A-F69B-EA74-EC58-5CCE9E4E5D7A}"/>
              </a:ext>
            </a:extLst>
          </p:cNvPr>
          <p:cNvPicPr>
            <a:picLocks noChangeAspect="1"/>
          </p:cNvPicPr>
          <p:nvPr/>
        </p:nvPicPr>
        <p:blipFill>
          <a:blip r:embed="rId8"/>
          <a:stretch>
            <a:fillRect/>
          </a:stretch>
        </p:blipFill>
        <p:spPr>
          <a:xfrm>
            <a:off x="9633595" y="69154"/>
            <a:ext cx="2440118" cy="830248"/>
          </a:xfrm>
          <a:prstGeom prst="rect">
            <a:avLst/>
          </a:prstGeom>
        </p:spPr>
      </p:pic>
      <p:cxnSp>
        <p:nvCxnSpPr>
          <p:cNvPr id="4" name="直接连接符 3">
            <a:extLst>
              <a:ext uri="{FF2B5EF4-FFF2-40B4-BE49-F238E27FC236}">
                <a16:creationId xmlns:a16="http://schemas.microsoft.com/office/drawing/2014/main" id="{80C80EDC-D3A3-EAD8-BF55-F92639AB6971}"/>
              </a:ext>
            </a:extLst>
          </p:cNvPr>
          <p:cNvCxnSpPr/>
          <p:nvPr/>
        </p:nvCxnSpPr>
        <p:spPr>
          <a:xfrm>
            <a:off x="5959556" y="1286828"/>
            <a:ext cx="0" cy="489193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460505D7-6EBF-EB38-029F-81A70C9EBBF8}"/>
              </a:ext>
            </a:extLst>
          </p:cNvPr>
          <p:cNvPicPr>
            <a:picLocks noChangeAspect="1"/>
          </p:cNvPicPr>
          <p:nvPr/>
        </p:nvPicPr>
        <p:blipFill>
          <a:blip r:embed="rId9"/>
          <a:stretch>
            <a:fillRect/>
          </a:stretch>
        </p:blipFill>
        <p:spPr>
          <a:xfrm>
            <a:off x="6152851" y="1286828"/>
            <a:ext cx="5511451" cy="4655354"/>
          </a:xfrm>
          <a:prstGeom prst="rect">
            <a:avLst/>
          </a:prstGeom>
        </p:spPr>
      </p:pic>
      <p:pic>
        <p:nvPicPr>
          <p:cNvPr id="27" name="图片 26">
            <a:extLst>
              <a:ext uri="{FF2B5EF4-FFF2-40B4-BE49-F238E27FC236}">
                <a16:creationId xmlns:a16="http://schemas.microsoft.com/office/drawing/2014/main" id="{D497C2F9-7146-CDB3-5BC2-3E7688EE725C}"/>
              </a:ext>
            </a:extLst>
          </p:cNvPr>
          <p:cNvPicPr>
            <a:picLocks noChangeAspect="1"/>
          </p:cNvPicPr>
          <p:nvPr/>
        </p:nvPicPr>
        <p:blipFill>
          <a:blip r:embed="rId10"/>
          <a:stretch>
            <a:fillRect/>
          </a:stretch>
        </p:blipFill>
        <p:spPr>
          <a:xfrm>
            <a:off x="6152850" y="1340772"/>
            <a:ext cx="5511451" cy="4655355"/>
          </a:xfrm>
          <a:prstGeom prst="rect">
            <a:avLst/>
          </a:prstGeom>
        </p:spPr>
      </p:pic>
      <p:pic>
        <p:nvPicPr>
          <p:cNvPr id="9" name="图片 8">
            <a:extLst>
              <a:ext uri="{FF2B5EF4-FFF2-40B4-BE49-F238E27FC236}">
                <a16:creationId xmlns:a16="http://schemas.microsoft.com/office/drawing/2014/main" id="{D7B45DD0-53D8-390F-574D-7E2D941D4CC5}"/>
              </a:ext>
            </a:extLst>
          </p:cNvPr>
          <p:cNvPicPr>
            <a:picLocks noChangeAspect="1"/>
          </p:cNvPicPr>
          <p:nvPr/>
        </p:nvPicPr>
        <p:blipFill>
          <a:blip r:embed="rId11"/>
          <a:stretch>
            <a:fillRect/>
          </a:stretch>
        </p:blipFill>
        <p:spPr>
          <a:xfrm>
            <a:off x="6034084" y="2358740"/>
            <a:ext cx="5630217" cy="2378965"/>
          </a:xfrm>
          <a:prstGeom prst="rect">
            <a:avLst/>
          </a:prstGeom>
        </p:spPr>
      </p:pic>
      <p:pic>
        <p:nvPicPr>
          <p:cNvPr id="12" name="图片 11">
            <a:extLst>
              <a:ext uri="{FF2B5EF4-FFF2-40B4-BE49-F238E27FC236}">
                <a16:creationId xmlns:a16="http://schemas.microsoft.com/office/drawing/2014/main" id="{DEF4AC9A-F3FC-4F8A-D8E2-DCC5288CDB68}"/>
              </a:ext>
            </a:extLst>
          </p:cNvPr>
          <p:cNvPicPr>
            <a:picLocks noChangeAspect="1"/>
          </p:cNvPicPr>
          <p:nvPr/>
        </p:nvPicPr>
        <p:blipFill>
          <a:blip r:embed="rId12"/>
          <a:stretch>
            <a:fillRect/>
          </a:stretch>
        </p:blipFill>
        <p:spPr>
          <a:xfrm>
            <a:off x="8051924" y="27636"/>
            <a:ext cx="1581671" cy="978353"/>
          </a:xfrm>
          <a:prstGeom prst="rect">
            <a:avLst/>
          </a:prstGeom>
        </p:spPr>
      </p:pic>
      <p:pic>
        <p:nvPicPr>
          <p:cNvPr id="13" name="音频 12">
            <a:hlinkClick r:id="" action="ppaction://media"/>
            <a:extLst>
              <a:ext uri="{FF2B5EF4-FFF2-40B4-BE49-F238E27FC236}">
                <a16:creationId xmlns:a16="http://schemas.microsoft.com/office/drawing/2014/main" id="{79F8F204-DB1F-9B93-C871-2F06EDE19DA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591558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Tm="125347">
        <p159:morph option="byObject"/>
      </p:transition>
    </mc:Choice>
    <mc:Fallback>
      <p:transition spd="slow" advTm="125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Motivation</a:t>
            </a:r>
          </a:p>
        </p:txBody>
      </p:sp>
      <p:sp>
        <p:nvSpPr>
          <p:cNvPr id="21" name="TextBox 20">
            <a:extLst>
              <a:ext uri="{FF2B5EF4-FFF2-40B4-BE49-F238E27FC236}">
                <a16:creationId xmlns:a16="http://schemas.microsoft.com/office/drawing/2014/main" id="{E4545259-7CC0-4453-802B-51439C4AC5DA}"/>
              </a:ext>
            </a:extLst>
          </p:cNvPr>
          <p:cNvSpPr txBox="1"/>
          <p:nvPr/>
        </p:nvSpPr>
        <p:spPr>
          <a:xfrm>
            <a:off x="1036770" y="1429714"/>
            <a:ext cx="10164390" cy="2554545"/>
          </a:xfrm>
          <a:prstGeom prst="rect">
            <a:avLst/>
          </a:prstGeom>
          <a:noFill/>
        </p:spPr>
        <p:txBody>
          <a:bodyPr wrap="square">
            <a:spAutoFit/>
          </a:bodyPr>
          <a:lstStyle/>
          <a:p>
            <a:pPr algn="just"/>
            <a:endParaRPr lang="en-GB" sz="2000" dirty="0">
              <a:solidFill>
                <a:schemeClr val="tx1">
                  <a:lumMod val="85000"/>
                  <a:lumOff val="15000"/>
                </a:schemeClr>
              </a:solidFill>
              <a:latin typeface="Arial" panose="020B0604020202020204" pitchFamily="34" charset="0"/>
              <a:cs typeface="Arial" panose="020B0604020202020204" pitchFamily="34" charset="0"/>
            </a:endParaRPr>
          </a:p>
          <a:p>
            <a:pPr algn="just"/>
            <a:r>
              <a:rPr lang="en-GB" sz="2000" dirty="0">
                <a:solidFill>
                  <a:schemeClr val="tx1">
                    <a:lumMod val="85000"/>
                    <a:lumOff val="15000"/>
                  </a:schemeClr>
                </a:solidFill>
                <a:latin typeface="Arial" panose="020B0604020202020204" pitchFamily="34" charset="0"/>
                <a:cs typeface="Arial" panose="020B0604020202020204" pitchFamily="34" charset="0"/>
              </a:rPr>
              <a:t>       Pedestrian-oriented trajectory prediction can not fully describe the crowded scene</a:t>
            </a:r>
          </a:p>
          <a:p>
            <a:pPr algn="just"/>
            <a:r>
              <a:rPr lang="en-GB" sz="2000" dirty="0">
                <a:solidFill>
                  <a:schemeClr val="tx1">
                    <a:lumMod val="85000"/>
                    <a:lumOff val="15000"/>
                  </a:schemeClr>
                </a:solidFill>
                <a:latin typeface="Arial" panose="020B0604020202020204" pitchFamily="34" charset="0"/>
                <a:cs typeface="Arial" panose="020B0604020202020204" pitchFamily="34" charset="0"/>
              </a:rPr>
              <a:t>        </a:t>
            </a:r>
          </a:p>
          <a:p>
            <a:pPr algn="just"/>
            <a:r>
              <a:rPr lang="en-GB" sz="2000" dirty="0">
                <a:solidFill>
                  <a:schemeClr val="tx1">
                    <a:lumMod val="85000"/>
                    <a:lumOff val="15000"/>
                  </a:schemeClr>
                </a:solidFill>
                <a:latin typeface="Arial" panose="020B0604020202020204" pitchFamily="34" charset="0"/>
                <a:cs typeface="Arial" panose="020B0604020202020204" pitchFamily="34" charset="0"/>
              </a:rPr>
              <a:t>       Graph Neural Network can better model the social interactions</a:t>
            </a:r>
          </a:p>
          <a:p>
            <a:pPr marL="457200" indent="-457200" algn="just">
              <a:buAutoNum type="arabicPeriod" startAt="2"/>
            </a:pPr>
            <a:endParaRPr lang="en-GB" sz="2000" dirty="0">
              <a:solidFill>
                <a:schemeClr val="tx1">
                  <a:lumMod val="85000"/>
                  <a:lumOff val="15000"/>
                </a:schemeClr>
              </a:solidFill>
              <a:latin typeface="Arial" panose="020B0604020202020204" pitchFamily="34" charset="0"/>
              <a:cs typeface="Arial" panose="020B0604020202020204" pitchFamily="34" charset="0"/>
            </a:endParaRPr>
          </a:p>
          <a:p>
            <a:pPr algn="just"/>
            <a:r>
              <a:rPr lang="en-GB" sz="2000" dirty="0">
                <a:solidFill>
                  <a:schemeClr val="tx1">
                    <a:lumMod val="85000"/>
                    <a:lumOff val="15000"/>
                  </a:schemeClr>
                </a:solidFill>
                <a:latin typeface="Arial" panose="020B0604020202020204" pitchFamily="34" charset="0"/>
                <a:cs typeface="Arial" panose="020B0604020202020204" pitchFamily="34" charset="0"/>
              </a:rPr>
              <a:t>       Not all the neighbours can bring important impacts for each agent when planning for         the next movement</a:t>
            </a:r>
          </a:p>
          <a:p>
            <a:pPr algn="just"/>
            <a:endParaRPr lang="en-GB" sz="20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5"/>
          <a:stretch>
            <a:fillRect/>
          </a:stretch>
        </p:blipFill>
        <p:spPr>
          <a:xfrm>
            <a:off x="9633595" y="69154"/>
            <a:ext cx="2440118" cy="830248"/>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墨迹 5">
                <a:extLst>
                  <a:ext uri="{FF2B5EF4-FFF2-40B4-BE49-F238E27FC236}">
                    <a16:creationId xmlns:a16="http://schemas.microsoft.com/office/drawing/2014/main" id="{148110A6-E96F-1549-E583-5C63FA4CB09F}"/>
                  </a:ext>
                </a:extLst>
              </p14:cNvPr>
              <p14:cNvContentPartPr/>
              <p14:nvPr/>
            </p14:nvContentPartPr>
            <p14:xfrm>
              <a:off x="3537366" y="4008011"/>
              <a:ext cx="2200320" cy="1044360"/>
            </p14:xfrm>
          </p:contentPart>
        </mc:Choice>
        <mc:Fallback xmlns="">
          <p:pic>
            <p:nvPicPr>
              <p:cNvPr id="6" name="墨迹 5">
                <a:extLst>
                  <a:ext uri="{FF2B5EF4-FFF2-40B4-BE49-F238E27FC236}">
                    <a16:creationId xmlns:a16="http://schemas.microsoft.com/office/drawing/2014/main" id="{148110A6-E96F-1549-E583-5C63FA4CB09F}"/>
                  </a:ext>
                </a:extLst>
              </p:cNvPr>
              <p:cNvPicPr/>
              <p:nvPr/>
            </p:nvPicPr>
            <p:blipFill>
              <a:blip r:embed="rId7"/>
              <a:stretch>
                <a:fillRect/>
              </a:stretch>
            </p:blipFill>
            <p:spPr>
              <a:xfrm>
                <a:off x="3519726" y="3990011"/>
                <a:ext cx="2235960" cy="108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墨迹 15">
                <a:extLst>
                  <a:ext uri="{FF2B5EF4-FFF2-40B4-BE49-F238E27FC236}">
                    <a16:creationId xmlns:a16="http://schemas.microsoft.com/office/drawing/2014/main" id="{00434881-94C0-A7E4-2B1E-D9EE2F0A9D69}"/>
                  </a:ext>
                </a:extLst>
              </p14:cNvPr>
              <p14:cNvContentPartPr/>
              <p14:nvPr/>
            </p14:nvContentPartPr>
            <p14:xfrm>
              <a:off x="6240606" y="4027091"/>
              <a:ext cx="2099520" cy="1145160"/>
            </p14:xfrm>
          </p:contentPart>
        </mc:Choice>
        <mc:Fallback xmlns="">
          <p:pic>
            <p:nvPicPr>
              <p:cNvPr id="16" name="墨迹 15">
                <a:extLst>
                  <a:ext uri="{FF2B5EF4-FFF2-40B4-BE49-F238E27FC236}">
                    <a16:creationId xmlns:a16="http://schemas.microsoft.com/office/drawing/2014/main" id="{00434881-94C0-A7E4-2B1E-D9EE2F0A9D69}"/>
                  </a:ext>
                </a:extLst>
              </p:cNvPr>
              <p:cNvPicPr/>
              <p:nvPr/>
            </p:nvPicPr>
            <p:blipFill>
              <a:blip r:embed="rId9"/>
              <a:stretch>
                <a:fillRect/>
              </a:stretch>
            </p:blipFill>
            <p:spPr>
              <a:xfrm>
                <a:off x="6222606" y="4009451"/>
                <a:ext cx="2135160" cy="1180800"/>
              </a:xfrm>
              <a:prstGeom prst="rect">
                <a:avLst/>
              </a:prstGeom>
            </p:spPr>
          </p:pic>
        </mc:Fallback>
      </mc:AlternateContent>
      <p:grpSp>
        <p:nvGrpSpPr>
          <p:cNvPr id="12" name="组合 11">
            <a:extLst>
              <a:ext uri="{FF2B5EF4-FFF2-40B4-BE49-F238E27FC236}">
                <a16:creationId xmlns:a16="http://schemas.microsoft.com/office/drawing/2014/main" id="{292BD0C4-65AE-97B0-1C78-34643D1C9F65}"/>
              </a:ext>
            </a:extLst>
          </p:cNvPr>
          <p:cNvGrpSpPr/>
          <p:nvPr/>
        </p:nvGrpSpPr>
        <p:grpSpPr>
          <a:xfrm>
            <a:off x="3782820" y="5536707"/>
            <a:ext cx="4879800" cy="968400"/>
            <a:chOff x="3900477" y="5739347"/>
            <a:chExt cx="4879800" cy="968400"/>
          </a:xfrm>
        </p:grpSpPr>
        <mc:AlternateContent xmlns:mc="http://schemas.openxmlformats.org/markup-compatibility/2006" xmlns:p14="http://schemas.microsoft.com/office/powerpoint/2010/main">
          <mc:Choice Requires="p14">
            <p:contentPart p14:bwMode="auto" r:id="rId10">
              <p14:nvContentPartPr>
                <p14:cNvPr id="10" name="墨迹 9">
                  <a:extLst>
                    <a:ext uri="{FF2B5EF4-FFF2-40B4-BE49-F238E27FC236}">
                      <a16:creationId xmlns:a16="http://schemas.microsoft.com/office/drawing/2014/main" id="{EF316419-B9F0-84B5-5961-0615EC9B5CCE}"/>
                    </a:ext>
                  </a:extLst>
                </p14:cNvPr>
                <p14:cNvContentPartPr/>
                <p14:nvPr/>
              </p14:nvContentPartPr>
              <p14:xfrm>
                <a:off x="3900477" y="5739347"/>
                <a:ext cx="2142720" cy="968400"/>
              </p14:xfrm>
            </p:contentPart>
          </mc:Choice>
          <mc:Fallback xmlns="">
            <p:pic>
              <p:nvPicPr>
                <p:cNvPr id="10" name="墨迹 9">
                  <a:extLst>
                    <a:ext uri="{FF2B5EF4-FFF2-40B4-BE49-F238E27FC236}">
                      <a16:creationId xmlns:a16="http://schemas.microsoft.com/office/drawing/2014/main" id="{EF316419-B9F0-84B5-5961-0615EC9B5CCE}"/>
                    </a:ext>
                  </a:extLst>
                </p:cNvPr>
                <p:cNvPicPr/>
                <p:nvPr/>
              </p:nvPicPr>
              <p:blipFill>
                <a:blip r:embed="rId11"/>
                <a:stretch>
                  <a:fillRect/>
                </a:stretch>
              </p:blipFill>
              <p:spPr>
                <a:xfrm>
                  <a:off x="3882477" y="5721707"/>
                  <a:ext cx="2178360" cy="1004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墨迹 10">
                  <a:extLst>
                    <a:ext uri="{FF2B5EF4-FFF2-40B4-BE49-F238E27FC236}">
                      <a16:creationId xmlns:a16="http://schemas.microsoft.com/office/drawing/2014/main" id="{30306742-B39B-B549-A738-F5065B84F87E}"/>
                    </a:ext>
                  </a:extLst>
                </p14:cNvPr>
                <p14:cNvContentPartPr/>
                <p14:nvPr/>
              </p14:nvContentPartPr>
              <p14:xfrm>
                <a:off x="6438117" y="5780027"/>
                <a:ext cx="2342160" cy="927720"/>
              </p14:xfrm>
            </p:contentPart>
          </mc:Choice>
          <mc:Fallback xmlns="">
            <p:pic>
              <p:nvPicPr>
                <p:cNvPr id="11" name="墨迹 10">
                  <a:extLst>
                    <a:ext uri="{FF2B5EF4-FFF2-40B4-BE49-F238E27FC236}">
                      <a16:creationId xmlns:a16="http://schemas.microsoft.com/office/drawing/2014/main" id="{30306742-B39B-B549-A738-F5065B84F87E}"/>
                    </a:ext>
                  </a:extLst>
                </p:cNvPr>
                <p:cNvPicPr/>
                <p:nvPr/>
              </p:nvPicPr>
              <p:blipFill>
                <a:blip r:embed="rId13"/>
                <a:stretch>
                  <a:fillRect/>
                </a:stretch>
              </p:blipFill>
              <p:spPr>
                <a:xfrm>
                  <a:off x="6420477" y="5762027"/>
                  <a:ext cx="2377800" cy="963360"/>
                </a:xfrm>
                <a:prstGeom prst="rect">
                  <a:avLst/>
                </a:prstGeom>
              </p:spPr>
            </p:pic>
          </mc:Fallback>
        </mc:AlternateContent>
      </p:grpSp>
      <p:grpSp>
        <p:nvGrpSpPr>
          <p:cNvPr id="23" name="组合 22">
            <a:extLst>
              <a:ext uri="{FF2B5EF4-FFF2-40B4-BE49-F238E27FC236}">
                <a16:creationId xmlns:a16="http://schemas.microsoft.com/office/drawing/2014/main" id="{10CA61C1-EF63-D452-F4DB-9A2DEB3F4109}"/>
              </a:ext>
            </a:extLst>
          </p:cNvPr>
          <p:cNvGrpSpPr/>
          <p:nvPr/>
        </p:nvGrpSpPr>
        <p:grpSpPr>
          <a:xfrm>
            <a:off x="6728406" y="4153758"/>
            <a:ext cx="995040" cy="824040"/>
            <a:chOff x="7097637" y="4349027"/>
            <a:chExt cx="995040" cy="824040"/>
          </a:xfrm>
        </p:grpSpPr>
        <mc:AlternateContent xmlns:mc="http://schemas.openxmlformats.org/markup-compatibility/2006" xmlns:p14="http://schemas.microsoft.com/office/powerpoint/2010/main">
          <mc:Choice Requires="p14">
            <p:contentPart p14:bwMode="auto" r:id="rId14">
              <p14:nvContentPartPr>
                <p14:cNvPr id="17" name="墨迹 16">
                  <a:extLst>
                    <a:ext uri="{FF2B5EF4-FFF2-40B4-BE49-F238E27FC236}">
                      <a16:creationId xmlns:a16="http://schemas.microsoft.com/office/drawing/2014/main" id="{89713FA2-04BA-E277-CC0F-2A7A151410F2}"/>
                    </a:ext>
                  </a:extLst>
                </p14:cNvPr>
                <p14:cNvContentPartPr/>
                <p14:nvPr/>
              </p14:nvContentPartPr>
              <p14:xfrm>
                <a:off x="7097637" y="4349027"/>
                <a:ext cx="539280" cy="645480"/>
              </p14:xfrm>
            </p:contentPart>
          </mc:Choice>
          <mc:Fallback xmlns="">
            <p:pic>
              <p:nvPicPr>
                <p:cNvPr id="17" name="墨迹 16">
                  <a:extLst>
                    <a:ext uri="{FF2B5EF4-FFF2-40B4-BE49-F238E27FC236}">
                      <a16:creationId xmlns:a16="http://schemas.microsoft.com/office/drawing/2014/main" id="{89713FA2-04BA-E277-CC0F-2A7A151410F2}"/>
                    </a:ext>
                  </a:extLst>
                </p:cNvPr>
                <p:cNvPicPr/>
                <p:nvPr/>
              </p:nvPicPr>
              <p:blipFill>
                <a:blip r:embed="rId15"/>
                <a:stretch>
                  <a:fillRect/>
                </a:stretch>
              </p:blipFill>
              <p:spPr>
                <a:xfrm>
                  <a:off x="7079637" y="4331027"/>
                  <a:ext cx="574920" cy="681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墨迹 18">
                  <a:extLst>
                    <a:ext uri="{FF2B5EF4-FFF2-40B4-BE49-F238E27FC236}">
                      <a16:creationId xmlns:a16="http://schemas.microsoft.com/office/drawing/2014/main" id="{96D0B611-A189-1F26-1689-D9B56034450C}"/>
                    </a:ext>
                  </a:extLst>
                </p14:cNvPr>
                <p14:cNvContentPartPr/>
                <p14:nvPr/>
              </p14:nvContentPartPr>
              <p14:xfrm>
                <a:off x="7493997" y="4440827"/>
                <a:ext cx="598680" cy="732240"/>
              </p14:xfrm>
            </p:contentPart>
          </mc:Choice>
          <mc:Fallback xmlns="">
            <p:pic>
              <p:nvPicPr>
                <p:cNvPr id="19" name="墨迹 18">
                  <a:extLst>
                    <a:ext uri="{FF2B5EF4-FFF2-40B4-BE49-F238E27FC236}">
                      <a16:creationId xmlns:a16="http://schemas.microsoft.com/office/drawing/2014/main" id="{96D0B611-A189-1F26-1689-D9B56034450C}"/>
                    </a:ext>
                  </a:extLst>
                </p:cNvPr>
                <p:cNvPicPr/>
                <p:nvPr/>
              </p:nvPicPr>
              <p:blipFill>
                <a:blip r:embed="rId17"/>
                <a:stretch>
                  <a:fillRect/>
                </a:stretch>
              </p:blipFill>
              <p:spPr>
                <a:xfrm>
                  <a:off x="7475997" y="4423187"/>
                  <a:ext cx="634320" cy="767880"/>
                </a:xfrm>
                <a:prstGeom prst="rect">
                  <a:avLst/>
                </a:prstGeom>
              </p:spPr>
            </p:pic>
          </mc:Fallback>
        </mc:AlternateContent>
      </p:grpSp>
      <p:pic>
        <p:nvPicPr>
          <p:cNvPr id="25" name="图形 24" descr="巴士 纯色填充">
            <a:extLst>
              <a:ext uri="{FF2B5EF4-FFF2-40B4-BE49-F238E27FC236}">
                <a16:creationId xmlns:a16="http://schemas.microsoft.com/office/drawing/2014/main" id="{C8C6B745-D688-D0FD-519B-547E9CF92CC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42348" y="5074345"/>
            <a:ext cx="462362" cy="462362"/>
          </a:xfrm>
          <a:prstGeom prst="rect">
            <a:avLst/>
          </a:prstGeom>
        </p:spPr>
      </p:pic>
      <p:pic>
        <p:nvPicPr>
          <p:cNvPr id="27" name="图形 26" descr="骑自行车 纯色填充">
            <a:extLst>
              <a:ext uri="{FF2B5EF4-FFF2-40B4-BE49-F238E27FC236}">
                <a16:creationId xmlns:a16="http://schemas.microsoft.com/office/drawing/2014/main" id="{B805E303-6B9B-D4F6-37BE-FA907DC578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49914" y="4719387"/>
            <a:ext cx="343655" cy="343655"/>
          </a:xfrm>
          <a:prstGeom prst="rect">
            <a:avLst/>
          </a:prstGeom>
        </p:spPr>
      </p:pic>
      <p:pic>
        <p:nvPicPr>
          <p:cNvPr id="29" name="图形 28" descr="两位男士 纯色填充">
            <a:extLst>
              <a:ext uri="{FF2B5EF4-FFF2-40B4-BE49-F238E27FC236}">
                <a16:creationId xmlns:a16="http://schemas.microsoft.com/office/drawing/2014/main" id="{43E4AD01-CE7E-3265-7764-EC908AB17CB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92514" y="5790595"/>
            <a:ext cx="398051" cy="398051"/>
          </a:xfrm>
          <a:prstGeom prst="rect">
            <a:avLst/>
          </a:prstGeom>
        </p:spPr>
      </p:pic>
      <p:pic>
        <p:nvPicPr>
          <p:cNvPr id="31" name="图形 30" descr="自卸卡车 纯色填充">
            <a:extLst>
              <a:ext uri="{FF2B5EF4-FFF2-40B4-BE49-F238E27FC236}">
                <a16:creationId xmlns:a16="http://schemas.microsoft.com/office/drawing/2014/main" id="{22DDBD1C-84EA-319E-7C43-648E6DCFE46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47137" y="5980316"/>
            <a:ext cx="343656" cy="343656"/>
          </a:xfrm>
          <a:prstGeom prst="rect">
            <a:avLst/>
          </a:prstGeom>
        </p:spPr>
      </p:pic>
      <p:pic>
        <p:nvPicPr>
          <p:cNvPr id="33" name="图形 32" descr="水泥车 纯色填充">
            <a:extLst>
              <a:ext uri="{FF2B5EF4-FFF2-40B4-BE49-F238E27FC236}">
                <a16:creationId xmlns:a16="http://schemas.microsoft.com/office/drawing/2014/main" id="{37C73DC0-FD0F-EA06-6489-04B1CF08909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723891" y="4265547"/>
            <a:ext cx="454322" cy="454322"/>
          </a:xfrm>
          <a:prstGeom prst="rect">
            <a:avLst/>
          </a:prstGeom>
        </p:spPr>
      </p:pic>
      <p:pic>
        <p:nvPicPr>
          <p:cNvPr id="35" name="图形 34" descr="拄手杖的女人 纯色填充">
            <a:extLst>
              <a:ext uri="{FF2B5EF4-FFF2-40B4-BE49-F238E27FC236}">
                <a16:creationId xmlns:a16="http://schemas.microsoft.com/office/drawing/2014/main" id="{4445C074-F310-9F94-9F5D-433C0825356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397326" y="4412652"/>
            <a:ext cx="398051" cy="398051"/>
          </a:xfrm>
          <a:prstGeom prst="rect">
            <a:avLst/>
          </a:prstGeom>
        </p:spPr>
      </p:pic>
      <p:cxnSp>
        <p:nvCxnSpPr>
          <p:cNvPr id="39" name="直接箭头连接符 38">
            <a:extLst>
              <a:ext uri="{FF2B5EF4-FFF2-40B4-BE49-F238E27FC236}">
                <a16:creationId xmlns:a16="http://schemas.microsoft.com/office/drawing/2014/main" id="{2FBA59AA-A71C-F9FA-7DF2-BD49FE418AD3}"/>
              </a:ext>
            </a:extLst>
          </p:cNvPr>
          <p:cNvCxnSpPr>
            <a:cxnSpLocks/>
            <a:stCxn id="35" idx="3"/>
          </p:cNvCxnSpPr>
          <p:nvPr/>
        </p:nvCxnSpPr>
        <p:spPr>
          <a:xfrm>
            <a:off x="4795377" y="4611678"/>
            <a:ext cx="1273402" cy="602177"/>
          </a:xfrm>
          <a:prstGeom prst="straightConnector1">
            <a:avLst/>
          </a:prstGeom>
          <a:ln w="3175">
            <a:prstDash val="sysDot"/>
            <a:tailEnd type="non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A13261B-F251-8264-E65E-E395FBF0FA31}"/>
              </a:ext>
            </a:extLst>
          </p:cNvPr>
          <p:cNvCxnSpPr>
            <a:cxnSpLocks/>
            <a:stCxn id="25" idx="3"/>
          </p:cNvCxnSpPr>
          <p:nvPr/>
        </p:nvCxnSpPr>
        <p:spPr>
          <a:xfrm flipV="1">
            <a:off x="4304710" y="5213855"/>
            <a:ext cx="1764069" cy="91671"/>
          </a:xfrm>
          <a:prstGeom prst="straightConnector1">
            <a:avLst/>
          </a:prstGeom>
          <a:ln w="22225">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A755948B-6ED8-08E0-3916-88A3C63B7267}"/>
              </a:ext>
            </a:extLst>
          </p:cNvPr>
          <p:cNvCxnSpPr>
            <a:cxnSpLocks/>
            <a:stCxn id="33" idx="2"/>
          </p:cNvCxnSpPr>
          <p:nvPr/>
        </p:nvCxnSpPr>
        <p:spPr>
          <a:xfrm>
            <a:off x="5951052" y="4719869"/>
            <a:ext cx="117727" cy="493986"/>
          </a:xfrm>
          <a:prstGeom prst="straightConnector1">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D369A19A-6B0A-59E0-A497-8639B53D372A}"/>
              </a:ext>
            </a:extLst>
          </p:cNvPr>
          <p:cNvCxnSpPr>
            <a:cxnSpLocks/>
            <a:stCxn id="31" idx="0"/>
          </p:cNvCxnSpPr>
          <p:nvPr/>
        </p:nvCxnSpPr>
        <p:spPr>
          <a:xfrm flipH="1" flipV="1">
            <a:off x="6068779" y="5213855"/>
            <a:ext cx="50186" cy="766461"/>
          </a:xfrm>
          <a:prstGeom prst="straightConnector1">
            <a:avLst/>
          </a:prstGeom>
          <a:ln w="38100">
            <a:solidFill>
              <a:srgbClr val="FF0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2C7FBA75-05C5-2706-53E9-937037CA61EE}"/>
              </a:ext>
            </a:extLst>
          </p:cNvPr>
          <p:cNvCxnSpPr>
            <a:cxnSpLocks/>
            <a:stCxn id="29" idx="0"/>
          </p:cNvCxnSpPr>
          <p:nvPr/>
        </p:nvCxnSpPr>
        <p:spPr>
          <a:xfrm flipH="1" flipV="1">
            <a:off x="6068779" y="5213855"/>
            <a:ext cx="1422761" cy="576740"/>
          </a:xfrm>
          <a:prstGeom prst="straightConnector1">
            <a:avLst/>
          </a:prstGeom>
          <a:ln w="12700">
            <a:prstDash val="sysDot"/>
            <a:tailEnd type="non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740ED0D4-0F33-57B4-37ED-7899A5C96133}"/>
              </a:ext>
            </a:extLst>
          </p:cNvPr>
          <p:cNvCxnSpPr>
            <a:cxnSpLocks/>
            <a:stCxn id="27" idx="2"/>
          </p:cNvCxnSpPr>
          <p:nvPr/>
        </p:nvCxnSpPr>
        <p:spPr>
          <a:xfrm flipH="1">
            <a:off x="6068779" y="5063042"/>
            <a:ext cx="852963" cy="150813"/>
          </a:xfrm>
          <a:prstGeom prst="straightConnector1">
            <a:avLst/>
          </a:prstGeom>
          <a:ln w="127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2" name="思想气泡: 云 71">
            <a:extLst>
              <a:ext uri="{FF2B5EF4-FFF2-40B4-BE49-F238E27FC236}">
                <a16:creationId xmlns:a16="http://schemas.microsoft.com/office/drawing/2014/main" id="{057E80A2-B4DE-9DDB-0537-BF421AF63543}"/>
              </a:ext>
            </a:extLst>
          </p:cNvPr>
          <p:cNvSpPr/>
          <p:nvPr/>
        </p:nvSpPr>
        <p:spPr>
          <a:xfrm>
            <a:off x="8021733" y="5986134"/>
            <a:ext cx="900953" cy="412020"/>
          </a:xfrm>
          <a:prstGeom prst="cloudCallout">
            <a:avLst>
              <a:gd name="adj1" fmla="val -79789"/>
              <a:gd name="adj2" fmla="val -30514"/>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a:extLst>
              <a:ext uri="{FF2B5EF4-FFF2-40B4-BE49-F238E27FC236}">
                <a16:creationId xmlns:a16="http://schemas.microsoft.com/office/drawing/2014/main" id="{5F3BCED4-8A18-66C5-226E-50FA006A2CDF}"/>
              </a:ext>
            </a:extLst>
          </p:cNvPr>
          <p:cNvSpPr txBox="1"/>
          <p:nvPr/>
        </p:nvSpPr>
        <p:spPr>
          <a:xfrm>
            <a:off x="8047404" y="6042641"/>
            <a:ext cx="900953" cy="261610"/>
          </a:xfrm>
          <a:prstGeom prst="rect">
            <a:avLst/>
          </a:prstGeom>
          <a:noFill/>
        </p:spPr>
        <p:txBody>
          <a:bodyPr wrap="square" rtlCol="0">
            <a:spAutoFit/>
          </a:bodyPr>
          <a:lstStyle/>
          <a:p>
            <a:r>
              <a:rPr lang="en-US" altLang="zh-CN" sz="1100" b="1" dirty="0"/>
              <a:t>Pedestrian</a:t>
            </a:r>
            <a:endParaRPr lang="zh-CN" altLang="en-US" sz="1100" b="1" dirty="0"/>
          </a:p>
        </p:txBody>
      </p:sp>
      <p:sp>
        <p:nvSpPr>
          <p:cNvPr id="79" name="思想气泡: 云 78">
            <a:extLst>
              <a:ext uri="{FF2B5EF4-FFF2-40B4-BE49-F238E27FC236}">
                <a16:creationId xmlns:a16="http://schemas.microsoft.com/office/drawing/2014/main" id="{00975E66-2CCE-38E2-18F6-34F2812978DB}"/>
              </a:ext>
            </a:extLst>
          </p:cNvPr>
          <p:cNvSpPr/>
          <p:nvPr/>
        </p:nvSpPr>
        <p:spPr>
          <a:xfrm>
            <a:off x="3554803" y="4149397"/>
            <a:ext cx="900953" cy="412020"/>
          </a:xfrm>
          <a:prstGeom prst="cloudCallout">
            <a:avLst>
              <a:gd name="adj1" fmla="val 55286"/>
              <a:gd name="adj2" fmla="val 29864"/>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文本框 79">
            <a:extLst>
              <a:ext uri="{FF2B5EF4-FFF2-40B4-BE49-F238E27FC236}">
                <a16:creationId xmlns:a16="http://schemas.microsoft.com/office/drawing/2014/main" id="{7A461421-26DC-574E-696E-E92A820DB418}"/>
              </a:ext>
            </a:extLst>
          </p:cNvPr>
          <p:cNvSpPr txBox="1"/>
          <p:nvPr/>
        </p:nvSpPr>
        <p:spPr>
          <a:xfrm>
            <a:off x="3580474" y="4205904"/>
            <a:ext cx="900953" cy="261610"/>
          </a:xfrm>
          <a:prstGeom prst="rect">
            <a:avLst/>
          </a:prstGeom>
          <a:noFill/>
        </p:spPr>
        <p:txBody>
          <a:bodyPr wrap="square" rtlCol="0">
            <a:spAutoFit/>
          </a:bodyPr>
          <a:lstStyle/>
          <a:p>
            <a:r>
              <a:rPr lang="en-US" altLang="zh-CN" sz="1100" b="1" dirty="0"/>
              <a:t>Pedestrian</a:t>
            </a:r>
            <a:endParaRPr lang="zh-CN" altLang="en-US" sz="1100" b="1" dirty="0"/>
          </a:p>
        </p:txBody>
      </p:sp>
      <p:sp>
        <p:nvSpPr>
          <p:cNvPr id="81" name="思想气泡: 云 80">
            <a:extLst>
              <a:ext uri="{FF2B5EF4-FFF2-40B4-BE49-F238E27FC236}">
                <a16:creationId xmlns:a16="http://schemas.microsoft.com/office/drawing/2014/main" id="{0919962A-B22A-33A9-6148-FB52DCB78B0B}"/>
              </a:ext>
            </a:extLst>
          </p:cNvPr>
          <p:cNvSpPr/>
          <p:nvPr/>
        </p:nvSpPr>
        <p:spPr>
          <a:xfrm>
            <a:off x="5813848" y="3748172"/>
            <a:ext cx="654750" cy="314723"/>
          </a:xfrm>
          <a:prstGeom prst="cloudCallout">
            <a:avLst>
              <a:gd name="adj1" fmla="val -32028"/>
              <a:gd name="adj2" fmla="val 11961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a:extLst>
              <a:ext uri="{FF2B5EF4-FFF2-40B4-BE49-F238E27FC236}">
                <a16:creationId xmlns:a16="http://schemas.microsoft.com/office/drawing/2014/main" id="{B30CA3FE-48EA-B0DF-4698-EA06A852CEEC}"/>
              </a:ext>
            </a:extLst>
          </p:cNvPr>
          <p:cNvSpPr txBox="1"/>
          <p:nvPr/>
        </p:nvSpPr>
        <p:spPr>
          <a:xfrm>
            <a:off x="5813241" y="3773569"/>
            <a:ext cx="729790" cy="261610"/>
          </a:xfrm>
          <a:prstGeom prst="rect">
            <a:avLst/>
          </a:prstGeom>
          <a:noFill/>
        </p:spPr>
        <p:txBody>
          <a:bodyPr wrap="square" rtlCol="0">
            <a:spAutoFit/>
          </a:bodyPr>
          <a:lstStyle/>
          <a:p>
            <a:r>
              <a:rPr lang="en-US" altLang="zh-CN" sz="1100" b="1" dirty="0"/>
              <a:t>Vehicle</a:t>
            </a:r>
            <a:endParaRPr lang="zh-CN" altLang="en-US" sz="1100" b="1" dirty="0"/>
          </a:p>
        </p:txBody>
      </p:sp>
      <p:sp>
        <p:nvSpPr>
          <p:cNvPr id="83" name="思想气泡: 云 82">
            <a:extLst>
              <a:ext uri="{FF2B5EF4-FFF2-40B4-BE49-F238E27FC236}">
                <a16:creationId xmlns:a16="http://schemas.microsoft.com/office/drawing/2014/main" id="{0C44090E-4298-BD98-81DD-A981CE4B2403}"/>
              </a:ext>
            </a:extLst>
          </p:cNvPr>
          <p:cNvSpPr/>
          <p:nvPr/>
        </p:nvSpPr>
        <p:spPr>
          <a:xfrm>
            <a:off x="2876762" y="5063042"/>
            <a:ext cx="791576" cy="314723"/>
          </a:xfrm>
          <a:prstGeom prst="cloudCallout">
            <a:avLst>
              <a:gd name="adj1" fmla="val 68199"/>
              <a:gd name="adj2" fmla="val 256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64676995-5C3A-7046-15E7-428F645F77A6}"/>
              </a:ext>
            </a:extLst>
          </p:cNvPr>
          <p:cNvSpPr txBox="1"/>
          <p:nvPr/>
        </p:nvSpPr>
        <p:spPr>
          <a:xfrm>
            <a:off x="2952599" y="5093160"/>
            <a:ext cx="729790" cy="261610"/>
          </a:xfrm>
          <a:prstGeom prst="rect">
            <a:avLst/>
          </a:prstGeom>
          <a:noFill/>
        </p:spPr>
        <p:txBody>
          <a:bodyPr wrap="square" rtlCol="0">
            <a:spAutoFit/>
          </a:bodyPr>
          <a:lstStyle/>
          <a:p>
            <a:r>
              <a:rPr lang="en-US" altLang="zh-CN" sz="1100" b="1" dirty="0"/>
              <a:t>Vehicle</a:t>
            </a:r>
            <a:endParaRPr lang="zh-CN" altLang="en-US" sz="1100" b="1" dirty="0"/>
          </a:p>
        </p:txBody>
      </p:sp>
      <p:sp>
        <p:nvSpPr>
          <p:cNvPr id="85" name="思想气泡: 云 84">
            <a:extLst>
              <a:ext uri="{FF2B5EF4-FFF2-40B4-BE49-F238E27FC236}">
                <a16:creationId xmlns:a16="http://schemas.microsoft.com/office/drawing/2014/main" id="{6A5B0F1D-2A02-021C-1221-5A4F4ABE60CB}"/>
              </a:ext>
            </a:extLst>
          </p:cNvPr>
          <p:cNvSpPr/>
          <p:nvPr/>
        </p:nvSpPr>
        <p:spPr>
          <a:xfrm>
            <a:off x="5022473" y="6094545"/>
            <a:ext cx="721720" cy="303610"/>
          </a:xfrm>
          <a:prstGeom prst="cloudCallout">
            <a:avLst>
              <a:gd name="adj1" fmla="val 73295"/>
              <a:gd name="adj2" fmla="val -2992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C4C554B0-6BC8-15FE-5E19-11B3C7BB0922}"/>
              </a:ext>
            </a:extLst>
          </p:cNvPr>
          <p:cNvSpPr txBox="1"/>
          <p:nvPr/>
        </p:nvSpPr>
        <p:spPr>
          <a:xfrm>
            <a:off x="5044070" y="6113935"/>
            <a:ext cx="729790" cy="261610"/>
          </a:xfrm>
          <a:prstGeom prst="rect">
            <a:avLst/>
          </a:prstGeom>
          <a:noFill/>
        </p:spPr>
        <p:txBody>
          <a:bodyPr wrap="square" rtlCol="0">
            <a:spAutoFit/>
          </a:bodyPr>
          <a:lstStyle/>
          <a:p>
            <a:r>
              <a:rPr lang="en-US" altLang="zh-CN" sz="1100" b="1" dirty="0"/>
              <a:t>Vehicle</a:t>
            </a:r>
            <a:endParaRPr lang="zh-CN" altLang="en-US" sz="1100" b="1" dirty="0"/>
          </a:p>
        </p:txBody>
      </p:sp>
      <p:sp>
        <p:nvSpPr>
          <p:cNvPr id="87" name="思想气泡: 云 86">
            <a:extLst>
              <a:ext uri="{FF2B5EF4-FFF2-40B4-BE49-F238E27FC236}">
                <a16:creationId xmlns:a16="http://schemas.microsoft.com/office/drawing/2014/main" id="{78C7A1CE-8A19-8F69-4737-482212BE0C6E}"/>
              </a:ext>
            </a:extLst>
          </p:cNvPr>
          <p:cNvSpPr/>
          <p:nvPr/>
        </p:nvSpPr>
        <p:spPr>
          <a:xfrm>
            <a:off x="7461102" y="4549316"/>
            <a:ext cx="791576" cy="314723"/>
          </a:xfrm>
          <a:prstGeom prst="cloudCallout">
            <a:avLst>
              <a:gd name="adj1" fmla="val -78745"/>
              <a:gd name="adj2" fmla="val 49117"/>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a:extLst>
              <a:ext uri="{FF2B5EF4-FFF2-40B4-BE49-F238E27FC236}">
                <a16:creationId xmlns:a16="http://schemas.microsoft.com/office/drawing/2014/main" id="{C437F93D-DF69-1BEB-E2E1-BDC9E5EA606D}"/>
              </a:ext>
            </a:extLst>
          </p:cNvPr>
          <p:cNvSpPr txBox="1"/>
          <p:nvPr/>
        </p:nvSpPr>
        <p:spPr>
          <a:xfrm>
            <a:off x="7574760" y="4562315"/>
            <a:ext cx="729790" cy="261610"/>
          </a:xfrm>
          <a:prstGeom prst="rect">
            <a:avLst/>
          </a:prstGeom>
          <a:noFill/>
        </p:spPr>
        <p:txBody>
          <a:bodyPr wrap="square" rtlCol="0">
            <a:spAutoFit/>
          </a:bodyPr>
          <a:lstStyle/>
          <a:p>
            <a:r>
              <a:rPr lang="en-US" altLang="zh-CN" sz="1100" b="1" dirty="0"/>
              <a:t>Biker</a:t>
            </a:r>
            <a:endParaRPr lang="zh-CN" altLang="en-US" sz="1100" b="1" dirty="0"/>
          </a:p>
        </p:txBody>
      </p:sp>
      <p:pic>
        <p:nvPicPr>
          <p:cNvPr id="95" name="图形 94" descr="步行 纯色填充">
            <a:extLst>
              <a:ext uri="{FF2B5EF4-FFF2-40B4-BE49-F238E27FC236}">
                <a16:creationId xmlns:a16="http://schemas.microsoft.com/office/drawing/2014/main" id="{5EEE6D37-9C5F-6CFD-0E33-784FDF8D8B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896951" y="5042027"/>
            <a:ext cx="343655" cy="343655"/>
          </a:xfrm>
          <a:prstGeom prst="rect">
            <a:avLst/>
          </a:prstGeom>
        </p:spPr>
      </p:pic>
      <p:pic>
        <p:nvPicPr>
          <p:cNvPr id="1026" name="Picture 2" descr="Lunch Mat Square | LIND DNA">
            <a:extLst>
              <a:ext uri="{FF2B5EF4-FFF2-40B4-BE49-F238E27FC236}">
                <a16:creationId xmlns:a16="http://schemas.microsoft.com/office/drawing/2014/main" id="{CFBA5FAC-D141-2B2E-6C76-C18144AA4A4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95503" y="1813708"/>
            <a:ext cx="200096" cy="2226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Lunch Mat Square | LIND DNA">
            <a:extLst>
              <a:ext uri="{FF2B5EF4-FFF2-40B4-BE49-F238E27FC236}">
                <a16:creationId xmlns:a16="http://schemas.microsoft.com/office/drawing/2014/main" id="{54667C03-BD5B-A640-B45E-31650E27C51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92407" y="2457158"/>
            <a:ext cx="200096" cy="22264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Lunch Mat Square | LIND DNA">
            <a:extLst>
              <a:ext uri="{FF2B5EF4-FFF2-40B4-BE49-F238E27FC236}">
                <a16:creationId xmlns:a16="http://schemas.microsoft.com/office/drawing/2014/main" id="{9A4D8C9A-E349-CAEA-A88F-F36BD185B70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1897" y="3063794"/>
            <a:ext cx="200096" cy="222642"/>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40">
            <a:extLst>
              <a:ext uri="{FF2B5EF4-FFF2-40B4-BE49-F238E27FC236}">
                <a16:creationId xmlns:a16="http://schemas.microsoft.com/office/drawing/2014/main" id="{3309E17A-D0A1-7B82-9077-6E179013E327}"/>
              </a:ext>
            </a:extLst>
          </p:cNvPr>
          <p:cNvPicPr>
            <a:picLocks noChangeAspect="1"/>
          </p:cNvPicPr>
          <p:nvPr/>
        </p:nvPicPr>
        <p:blipFill>
          <a:blip r:embed="rId33"/>
          <a:stretch>
            <a:fillRect/>
          </a:stretch>
        </p:blipFill>
        <p:spPr>
          <a:xfrm>
            <a:off x="8051924" y="27636"/>
            <a:ext cx="1581671" cy="978353"/>
          </a:xfrm>
          <a:prstGeom prst="rect">
            <a:avLst/>
          </a:prstGeom>
        </p:spPr>
      </p:pic>
      <p:pic>
        <p:nvPicPr>
          <p:cNvPr id="34" name="音频 33">
            <a:hlinkClick r:id="" action="ppaction://media"/>
            <a:extLst>
              <a:ext uri="{FF2B5EF4-FFF2-40B4-BE49-F238E27FC236}">
                <a16:creationId xmlns:a16="http://schemas.microsoft.com/office/drawing/2014/main" id="{528051DC-F6F7-9B57-4233-BDC8066A78D0}"/>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4538923"/>
      </p:ext>
    </p:extLst>
  </p:cSld>
  <p:clrMapOvr>
    <a:masterClrMapping/>
  </p:clrMapOvr>
  <mc:AlternateContent xmlns:mc="http://schemas.openxmlformats.org/markup-compatibility/2006">
    <mc:Choice xmlns:p14="http://schemas.microsoft.com/office/powerpoint/2010/main" Requires="p14">
      <p:transition p14:dur="10" advTm="65916"/>
    </mc:Choice>
    <mc:Fallback>
      <p:transition advTm="6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Methodology</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6"/>
          <a:stretch>
            <a:fillRect/>
          </a:stretch>
        </p:blipFill>
        <p:spPr>
          <a:xfrm>
            <a:off x="9633595" y="69154"/>
            <a:ext cx="2440118" cy="830248"/>
          </a:xfrm>
          <a:prstGeom prst="rect">
            <a:avLst/>
          </a:prstGeom>
        </p:spPr>
      </p:pic>
      <p:pic>
        <p:nvPicPr>
          <p:cNvPr id="56" name="图片 55">
            <a:extLst>
              <a:ext uri="{FF2B5EF4-FFF2-40B4-BE49-F238E27FC236}">
                <a16:creationId xmlns:a16="http://schemas.microsoft.com/office/drawing/2014/main" id="{DB30E7C8-FD39-2636-581A-9522ECC19962}"/>
              </a:ext>
            </a:extLst>
          </p:cNvPr>
          <p:cNvPicPr>
            <a:picLocks noChangeAspect="1"/>
          </p:cNvPicPr>
          <p:nvPr/>
        </p:nvPicPr>
        <p:blipFill>
          <a:blip r:embed="rId7"/>
          <a:stretch>
            <a:fillRect/>
          </a:stretch>
        </p:blipFill>
        <p:spPr>
          <a:xfrm>
            <a:off x="1516575" y="1580087"/>
            <a:ext cx="1086658" cy="1320800"/>
          </a:xfrm>
          <a:prstGeom prst="rect">
            <a:avLst/>
          </a:prstGeom>
        </p:spPr>
      </p:pic>
      <p:pic>
        <p:nvPicPr>
          <p:cNvPr id="57" name="图片 56">
            <a:extLst>
              <a:ext uri="{FF2B5EF4-FFF2-40B4-BE49-F238E27FC236}">
                <a16:creationId xmlns:a16="http://schemas.microsoft.com/office/drawing/2014/main" id="{BC8AA044-3DE8-EDE4-4F51-BB2FF037B907}"/>
              </a:ext>
            </a:extLst>
          </p:cNvPr>
          <p:cNvPicPr>
            <a:picLocks noChangeAspect="1"/>
          </p:cNvPicPr>
          <p:nvPr/>
        </p:nvPicPr>
        <p:blipFill>
          <a:blip r:embed="rId8"/>
          <a:stretch>
            <a:fillRect/>
          </a:stretch>
        </p:blipFill>
        <p:spPr>
          <a:xfrm>
            <a:off x="2813284" y="1418471"/>
            <a:ext cx="3697070" cy="1752067"/>
          </a:xfrm>
          <a:prstGeom prst="rect">
            <a:avLst/>
          </a:prstGeom>
        </p:spPr>
      </p:pic>
      <p:pic>
        <p:nvPicPr>
          <p:cNvPr id="58" name="图片 57">
            <a:extLst>
              <a:ext uri="{FF2B5EF4-FFF2-40B4-BE49-F238E27FC236}">
                <a16:creationId xmlns:a16="http://schemas.microsoft.com/office/drawing/2014/main" id="{49331D5A-A004-37A4-3FB1-DEDC2518618C}"/>
              </a:ext>
            </a:extLst>
          </p:cNvPr>
          <p:cNvPicPr>
            <a:picLocks noChangeAspect="1"/>
          </p:cNvPicPr>
          <p:nvPr/>
        </p:nvPicPr>
        <p:blipFill>
          <a:blip r:embed="rId9"/>
          <a:stretch>
            <a:fillRect/>
          </a:stretch>
        </p:blipFill>
        <p:spPr>
          <a:xfrm>
            <a:off x="9594959" y="1768903"/>
            <a:ext cx="1523062" cy="1045331"/>
          </a:xfrm>
          <a:prstGeom prst="rect">
            <a:avLst/>
          </a:prstGeom>
        </p:spPr>
      </p:pic>
      <p:pic>
        <p:nvPicPr>
          <p:cNvPr id="60" name="图片 59">
            <a:extLst>
              <a:ext uri="{FF2B5EF4-FFF2-40B4-BE49-F238E27FC236}">
                <a16:creationId xmlns:a16="http://schemas.microsoft.com/office/drawing/2014/main" id="{B68F9296-C3BA-F094-E8BE-E12FFFCA238A}"/>
              </a:ext>
            </a:extLst>
          </p:cNvPr>
          <p:cNvPicPr>
            <a:picLocks noChangeAspect="1"/>
          </p:cNvPicPr>
          <p:nvPr/>
        </p:nvPicPr>
        <p:blipFill>
          <a:blip r:embed="rId10"/>
          <a:stretch>
            <a:fillRect/>
          </a:stretch>
        </p:blipFill>
        <p:spPr>
          <a:xfrm>
            <a:off x="6665469" y="1377665"/>
            <a:ext cx="2514041" cy="1757938"/>
          </a:xfrm>
          <a:prstGeom prst="rect">
            <a:avLst/>
          </a:prstGeom>
        </p:spPr>
      </p:pic>
      <p:cxnSp>
        <p:nvCxnSpPr>
          <p:cNvPr id="61" name="直接箭头连接符 60">
            <a:extLst>
              <a:ext uri="{FF2B5EF4-FFF2-40B4-BE49-F238E27FC236}">
                <a16:creationId xmlns:a16="http://schemas.microsoft.com/office/drawing/2014/main" id="{FD9B3AA3-3E92-A9CD-5A8A-70895EFDA704}"/>
              </a:ext>
            </a:extLst>
          </p:cNvPr>
          <p:cNvCxnSpPr>
            <a:stCxn id="56" idx="3"/>
          </p:cNvCxnSpPr>
          <p:nvPr/>
        </p:nvCxnSpPr>
        <p:spPr>
          <a:xfrm flipV="1">
            <a:off x="2603233" y="1878250"/>
            <a:ext cx="841711" cy="362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FD9F5A4E-CF44-FECB-66E3-4FA9FF0DF6CB}"/>
              </a:ext>
            </a:extLst>
          </p:cNvPr>
          <p:cNvCxnSpPr>
            <a:cxnSpLocks/>
            <a:stCxn id="56" idx="3"/>
          </p:cNvCxnSpPr>
          <p:nvPr/>
        </p:nvCxnSpPr>
        <p:spPr>
          <a:xfrm>
            <a:off x="2603233" y="2240487"/>
            <a:ext cx="790763" cy="369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7EFBB838-9773-64C5-49D2-DF2A6EADA00F}"/>
              </a:ext>
            </a:extLst>
          </p:cNvPr>
          <p:cNvCxnSpPr/>
          <p:nvPr/>
        </p:nvCxnSpPr>
        <p:spPr>
          <a:xfrm>
            <a:off x="5790924" y="1926205"/>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8AB4B8DB-B6C5-B382-136F-FE504B23FAF7}"/>
              </a:ext>
            </a:extLst>
          </p:cNvPr>
          <p:cNvCxnSpPr/>
          <p:nvPr/>
        </p:nvCxnSpPr>
        <p:spPr>
          <a:xfrm>
            <a:off x="5790923" y="2558829"/>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6F798933-12CE-1989-D820-ED84A0BC85F0}"/>
              </a:ext>
            </a:extLst>
          </p:cNvPr>
          <p:cNvCxnSpPr>
            <a:cxnSpLocks/>
          </p:cNvCxnSpPr>
          <p:nvPr/>
        </p:nvCxnSpPr>
        <p:spPr>
          <a:xfrm>
            <a:off x="9158367" y="1920723"/>
            <a:ext cx="420103" cy="5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FD1C1596-569B-C415-7B6F-95EF34C47E11}"/>
              </a:ext>
            </a:extLst>
          </p:cNvPr>
          <p:cNvCxnSpPr>
            <a:cxnSpLocks/>
          </p:cNvCxnSpPr>
          <p:nvPr/>
        </p:nvCxnSpPr>
        <p:spPr>
          <a:xfrm>
            <a:off x="9158367" y="2615880"/>
            <a:ext cx="4201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1EC41AE9-CFB9-3480-EFBA-7B775F040EC2}"/>
              </a:ext>
            </a:extLst>
          </p:cNvPr>
          <p:cNvSpPr txBox="1"/>
          <p:nvPr/>
        </p:nvSpPr>
        <p:spPr>
          <a:xfrm>
            <a:off x="5906950" y="1568848"/>
            <a:ext cx="939624" cy="400110"/>
          </a:xfrm>
          <a:prstGeom prst="rect">
            <a:avLst/>
          </a:prstGeom>
          <a:noFill/>
        </p:spPr>
        <p:txBody>
          <a:bodyPr wrap="square" rtlCol="0">
            <a:spAutoFit/>
          </a:bodyPr>
          <a:lstStyle/>
          <a:p>
            <a:r>
              <a:rPr lang="en-US" altLang="zh-CN" sz="1000" dirty="0"/>
              <a:t>Spatial </a:t>
            </a:r>
          </a:p>
          <a:p>
            <a:r>
              <a:rPr lang="en-US" altLang="zh-CN" sz="1000" dirty="0"/>
              <a:t>Attention</a:t>
            </a:r>
            <a:endParaRPr lang="zh-CN" altLang="en-US" sz="1000" dirty="0"/>
          </a:p>
        </p:txBody>
      </p:sp>
      <p:sp>
        <p:nvSpPr>
          <p:cNvPr id="69" name="文本框 68">
            <a:extLst>
              <a:ext uri="{FF2B5EF4-FFF2-40B4-BE49-F238E27FC236}">
                <a16:creationId xmlns:a16="http://schemas.microsoft.com/office/drawing/2014/main" id="{F8B30BFC-4923-FF06-93A3-685CA677C591}"/>
              </a:ext>
            </a:extLst>
          </p:cNvPr>
          <p:cNvSpPr txBox="1"/>
          <p:nvPr/>
        </p:nvSpPr>
        <p:spPr>
          <a:xfrm>
            <a:off x="5841871" y="2190191"/>
            <a:ext cx="939624" cy="400110"/>
          </a:xfrm>
          <a:prstGeom prst="rect">
            <a:avLst/>
          </a:prstGeom>
          <a:noFill/>
        </p:spPr>
        <p:txBody>
          <a:bodyPr wrap="square" rtlCol="0">
            <a:spAutoFit/>
          </a:bodyPr>
          <a:lstStyle/>
          <a:p>
            <a:r>
              <a:rPr lang="en-US" altLang="zh-CN" sz="1000" dirty="0"/>
              <a:t>Temporal </a:t>
            </a:r>
          </a:p>
          <a:p>
            <a:r>
              <a:rPr lang="en-US" altLang="zh-CN" sz="1000" dirty="0"/>
              <a:t>Attention</a:t>
            </a:r>
            <a:endParaRPr lang="zh-CN" altLang="en-US" sz="1000" dirty="0"/>
          </a:p>
        </p:txBody>
      </p:sp>
      <p:sp>
        <p:nvSpPr>
          <p:cNvPr id="75" name="矩形 74">
            <a:extLst>
              <a:ext uri="{FF2B5EF4-FFF2-40B4-BE49-F238E27FC236}">
                <a16:creationId xmlns:a16="http://schemas.microsoft.com/office/drawing/2014/main" id="{F98EF415-744D-0275-7E05-D7602B9CE498}"/>
              </a:ext>
            </a:extLst>
          </p:cNvPr>
          <p:cNvSpPr/>
          <p:nvPr/>
        </p:nvSpPr>
        <p:spPr>
          <a:xfrm>
            <a:off x="3159452" y="1266168"/>
            <a:ext cx="2597285" cy="16347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a:extLst>
              <a:ext uri="{FF2B5EF4-FFF2-40B4-BE49-F238E27FC236}">
                <a16:creationId xmlns:a16="http://schemas.microsoft.com/office/drawing/2014/main" id="{EE33CB71-889D-F65A-ED02-38027D971106}"/>
              </a:ext>
            </a:extLst>
          </p:cNvPr>
          <p:cNvSpPr txBox="1"/>
          <p:nvPr/>
        </p:nvSpPr>
        <p:spPr>
          <a:xfrm>
            <a:off x="4075377" y="4384659"/>
            <a:ext cx="750095" cy="276999"/>
          </a:xfrm>
          <a:prstGeom prst="rect">
            <a:avLst/>
          </a:prstGeom>
          <a:noFill/>
        </p:spPr>
        <p:txBody>
          <a:bodyPr wrap="square">
            <a:spAutoFit/>
          </a:bodyPr>
          <a:lstStyle/>
          <a:p>
            <a:r>
              <a:rPr lang="en-US" altLang="zh-CN" sz="1200" dirty="0"/>
              <a:t>T x N x 8</a:t>
            </a:r>
          </a:p>
        </p:txBody>
      </p:sp>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DF1794C3-3769-2171-40EF-304B88D450C4}"/>
                  </a:ext>
                </a:extLst>
              </p:cNvPr>
              <p:cNvSpPr txBox="1"/>
              <p:nvPr/>
            </p:nvSpPr>
            <p:spPr>
              <a:xfrm>
                <a:off x="4069365" y="5201321"/>
                <a:ext cx="876247" cy="276999"/>
              </a:xfrm>
              <a:prstGeom prst="rect">
                <a:avLst/>
              </a:prstGeom>
              <a:noFill/>
            </p:spPr>
            <p:txBody>
              <a:bodyPr wrap="square">
                <a:spAutoFit/>
              </a:bodyPr>
              <a:lstStyle/>
              <a:p>
                <a:r>
                  <a:rPr lang="en-US" altLang="zh-CN" sz="1200" dirty="0"/>
                  <a:t>N x T x </a:t>
                </a:r>
                <a14:m>
                  <m:oMath xmlns:m="http://schemas.openxmlformats.org/officeDocument/2006/math">
                    <m:sSup>
                      <m:sSupPr>
                        <m:ctrlPr>
                          <a:rPr lang="en-US" altLang="zh-CN" sz="1200" i="1" smtClean="0">
                            <a:latin typeface="Cambria Math" panose="02040503050406030204" pitchFamily="18" charset="0"/>
                          </a:rPr>
                        </m:ctrlPr>
                      </m:sSupPr>
                      <m:e>
                        <m:r>
                          <a:rPr lang="en-US" altLang="zh-CN" sz="1200" b="0" i="0" smtClean="0">
                            <a:latin typeface="Cambria Math" panose="02040503050406030204" pitchFamily="18" charset="0"/>
                          </a:rPr>
                          <m:t>9</m:t>
                        </m:r>
                      </m:e>
                      <m:sup>
                        <m:r>
                          <a:rPr lang="en-US" altLang="zh-CN" sz="1200" b="0" i="1" smtClean="0">
                            <a:latin typeface="Cambria Math" panose="02040503050406030204" pitchFamily="18" charset="0"/>
                          </a:rPr>
                          <m:t>∗</m:t>
                        </m:r>
                      </m:sup>
                    </m:sSup>
                  </m:oMath>
                </a14:m>
                <a:endParaRPr lang="en-US" altLang="zh-CN" sz="1200" dirty="0"/>
              </a:p>
            </p:txBody>
          </p:sp>
        </mc:Choice>
        <mc:Fallback xmlns="">
          <p:sp>
            <p:nvSpPr>
              <p:cNvPr id="93" name="文本框 92">
                <a:extLst>
                  <a:ext uri="{FF2B5EF4-FFF2-40B4-BE49-F238E27FC236}">
                    <a16:creationId xmlns:a16="http://schemas.microsoft.com/office/drawing/2014/main" id="{DF1794C3-3769-2171-40EF-304B88D450C4}"/>
                  </a:ext>
                </a:extLst>
              </p:cNvPr>
              <p:cNvSpPr txBox="1">
                <a:spLocks noRot="1" noChangeAspect="1" noMove="1" noResize="1" noEditPoints="1" noAdjustHandles="1" noChangeArrowheads="1" noChangeShapeType="1" noTextEdit="1"/>
              </p:cNvSpPr>
              <p:nvPr/>
            </p:nvSpPr>
            <p:spPr>
              <a:xfrm>
                <a:off x="4069365" y="5201321"/>
                <a:ext cx="876247" cy="276999"/>
              </a:xfrm>
              <a:prstGeom prst="rect">
                <a:avLst/>
              </a:prstGeom>
              <a:blipFill>
                <a:blip r:embed="rId11"/>
                <a:stretch>
                  <a:fillRect l="-699" b="-15217"/>
                </a:stretch>
              </a:blipFill>
            </p:spPr>
            <p:txBody>
              <a:bodyPr/>
              <a:lstStyle/>
              <a:p>
                <a:r>
                  <a:rPr lang="zh-CN" altLang="en-US">
                    <a:noFill/>
                  </a:rPr>
                  <a:t> </a:t>
                </a:r>
              </a:p>
            </p:txBody>
          </p:sp>
        </mc:Fallback>
      </mc:AlternateContent>
      <p:sp>
        <p:nvSpPr>
          <p:cNvPr id="94" name="箭头: 右 93">
            <a:extLst>
              <a:ext uri="{FF2B5EF4-FFF2-40B4-BE49-F238E27FC236}">
                <a16:creationId xmlns:a16="http://schemas.microsoft.com/office/drawing/2014/main" id="{EBF3C128-A155-9365-D32C-513416D50F41}"/>
              </a:ext>
            </a:extLst>
          </p:cNvPr>
          <p:cNvSpPr/>
          <p:nvPr/>
        </p:nvSpPr>
        <p:spPr>
          <a:xfrm>
            <a:off x="4983694" y="4662437"/>
            <a:ext cx="509369" cy="168963"/>
          </a:xfrm>
          <a:custGeom>
            <a:avLst/>
            <a:gdLst>
              <a:gd name="connsiteX0" fmla="*/ 0 w 509369"/>
              <a:gd name="connsiteY0" fmla="*/ 42241 h 168963"/>
              <a:gd name="connsiteX1" fmla="*/ 383944 w 509369"/>
              <a:gd name="connsiteY1" fmla="*/ 42241 h 168963"/>
              <a:gd name="connsiteX2" fmla="*/ 383944 w 509369"/>
              <a:gd name="connsiteY2" fmla="*/ 0 h 168963"/>
              <a:gd name="connsiteX3" fmla="*/ 509369 w 509369"/>
              <a:gd name="connsiteY3" fmla="*/ 84482 h 168963"/>
              <a:gd name="connsiteX4" fmla="*/ 383944 w 509369"/>
              <a:gd name="connsiteY4" fmla="*/ 168963 h 168963"/>
              <a:gd name="connsiteX5" fmla="*/ 383944 w 509369"/>
              <a:gd name="connsiteY5" fmla="*/ 126722 h 168963"/>
              <a:gd name="connsiteX6" fmla="*/ 0 w 509369"/>
              <a:gd name="connsiteY6" fmla="*/ 126722 h 168963"/>
              <a:gd name="connsiteX7" fmla="*/ 0 w 509369"/>
              <a:gd name="connsiteY7" fmla="*/ 42241 h 1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369" h="168963" extrusionOk="0">
                <a:moveTo>
                  <a:pt x="0" y="42241"/>
                </a:moveTo>
                <a:cubicBezTo>
                  <a:pt x="79199" y="41039"/>
                  <a:pt x="287132" y="78384"/>
                  <a:pt x="383944" y="42241"/>
                </a:cubicBezTo>
                <a:cubicBezTo>
                  <a:pt x="379432" y="28688"/>
                  <a:pt x="386137" y="14853"/>
                  <a:pt x="383944" y="0"/>
                </a:cubicBezTo>
                <a:cubicBezTo>
                  <a:pt x="444965" y="30677"/>
                  <a:pt x="471541" y="78325"/>
                  <a:pt x="509369" y="84482"/>
                </a:cubicBezTo>
                <a:cubicBezTo>
                  <a:pt x="482954" y="106352"/>
                  <a:pt x="433068" y="132350"/>
                  <a:pt x="383944" y="168963"/>
                </a:cubicBezTo>
                <a:cubicBezTo>
                  <a:pt x="379608" y="155228"/>
                  <a:pt x="384393" y="141879"/>
                  <a:pt x="383944" y="126722"/>
                </a:cubicBezTo>
                <a:cubicBezTo>
                  <a:pt x="248232" y="142918"/>
                  <a:pt x="138465" y="103421"/>
                  <a:pt x="0" y="126722"/>
                </a:cubicBezTo>
                <a:cubicBezTo>
                  <a:pt x="-8288" y="99915"/>
                  <a:pt x="5427" y="67084"/>
                  <a:pt x="0" y="42241"/>
                </a:cubicBezTo>
                <a:close/>
              </a:path>
            </a:pathLst>
          </a:custGeom>
          <a:noFill/>
          <a:ln>
            <a:solidFill>
              <a:schemeClr val="tx1"/>
            </a:solidFill>
            <a:extLst>
              <a:ext uri="{C807C97D-BFC1-408E-A445-0C87EB9F89A2}">
                <ask:lineSketchStyleProps xmlns:ask="http://schemas.microsoft.com/office/drawing/2018/sketchyshapes" sd="1404396852">
                  <a:prstGeom prst="rightArrow">
                    <a:avLst>
                      <a:gd name="adj1" fmla="val 50000"/>
                      <a:gd name="adj2" fmla="val 74232"/>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96" name="图片 95">
            <a:extLst>
              <a:ext uri="{FF2B5EF4-FFF2-40B4-BE49-F238E27FC236}">
                <a16:creationId xmlns:a16="http://schemas.microsoft.com/office/drawing/2014/main" id="{C0B599F2-2CDA-2DF2-628C-0207AEA5FF41}"/>
              </a:ext>
            </a:extLst>
          </p:cNvPr>
          <p:cNvPicPr>
            <a:picLocks noChangeAspect="1"/>
          </p:cNvPicPr>
          <p:nvPr/>
        </p:nvPicPr>
        <p:blipFill>
          <a:blip r:embed="rId12"/>
          <a:stretch>
            <a:fillRect/>
          </a:stretch>
        </p:blipFill>
        <p:spPr>
          <a:xfrm>
            <a:off x="5527196" y="4079935"/>
            <a:ext cx="1804908" cy="1264753"/>
          </a:xfrm>
          <a:prstGeom prst="rect">
            <a:avLst/>
          </a:prstGeom>
        </p:spPr>
      </p:pic>
      <p:pic>
        <p:nvPicPr>
          <p:cNvPr id="97" name="图片 96">
            <a:extLst>
              <a:ext uri="{FF2B5EF4-FFF2-40B4-BE49-F238E27FC236}">
                <a16:creationId xmlns:a16="http://schemas.microsoft.com/office/drawing/2014/main" id="{C3D78A35-7623-73F3-3C60-4023BA4E29CF}"/>
              </a:ext>
            </a:extLst>
          </p:cNvPr>
          <p:cNvPicPr>
            <a:picLocks noChangeAspect="1"/>
          </p:cNvPicPr>
          <p:nvPr/>
        </p:nvPicPr>
        <p:blipFill>
          <a:blip r:embed="rId13"/>
          <a:stretch>
            <a:fillRect/>
          </a:stretch>
        </p:blipFill>
        <p:spPr>
          <a:xfrm>
            <a:off x="7922489" y="4177899"/>
            <a:ext cx="1877442" cy="1111253"/>
          </a:xfrm>
          <a:prstGeom prst="rect">
            <a:avLst/>
          </a:prstGeom>
        </p:spPr>
      </p:pic>
      <p:sp>
        <p:nvSpPr>
          <p:cNvPr id="98" name="箭头: 右 97">
            <a:extLst>
              <a:ext uri="{FF2B5EF4-FFF2-40B4-BE49-F238E27FC236}">
                <a16:creationId xmlns:a16="http://schemas.microsoft.com/office/drawing/2014/main" id="{E9965F5C-272F-9BE7-554C-BC55DBD5B7E7}"/>
              </a:ext>
            </a:extLst>
          </p:cNvPr>
          <p:cNvSpPr/>
          <p:nvPr/>
        </p:nvSpPr>
        <p:spPr>
          <a:xfrm>
            <a:off x="7335141" y="4674021"/>
            <a:ext cx="509369" cy="145793"/>
          </a:xfrm>
          <a:custGeom>
            <a:avLst/>
            <a:gdLst>
              <a:gd name="connsiteX0" fmla="*/ 0 w 509369"/>
              <a:gd name="connsiteY0" fmla="*/ 36448 h 145793"/>
              <a:gd name="connsiteX1" fmla="*/ 436473 w 509369"/>
              <a:gd name="connsiteY1" fmla="*/ 36448 h 145793"/>
              <a:gd name="connsiteX2" fmla="*/ 436473 w 509369"/>
              <a:gd name="connsiteY2" fmla="*/ 0 h 145793"/>
              <a:gd name="connsiteX3" fmla="*/ 509369 w 509369"/>
              <a:gd name="connsiteY3" fmla="*/ 72897 h 145793"/>
              <a:gd name="connsiteX4" fmla="*/ 436473 w 509369"/>
              <a:gd name="connsiteY4" fmla="*/ 145793 h 145793"/>
              <a:gd name="connsiteX5" fmla="*/ 436473 w 509369"/>
              <a:gd name="connsiteY5" fmla="*/ 109345 h 145793"/>
              <a:gd name="connsiteX6" fmla="*/ 0 w 509369"/>
              <a:gd name="connsiteY6" fmla="*/ 109345 h 145793"/>
              <a:gd name="connsiteX7" fmla="*/ 0 w 509369"/>
              <a:gd name="connsiteY7" fmla="*/ 36448 h 14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369" h="145793" extrusionOk="0">
                <a:moveTo>
                  <a:pt x="0" y="36448"/>
                </a:moveTo>
                <a:cubicBezTo>
                  <a:pt x="197884" y="-7112"/>
                  <a:pt x="232173" y="44877"/>
                  <a:pt x="436473" y="36448"/>
                </a:cubicBezTo>
                <a:cubicBezTo>
                  <a:pt x="436179" y="23891"/>
                  <a:pt x="438754" y="8125"/>
                  <a:pt x="436473" y="0"/>
                </a:cubicBezTo>
                <a:cubicBezTo>
                  <a:pt x="476084" y="25675"/>
                  <a:pt x="485274" y="50078"/>
                  <a:pt x="509369" y="72897"/>
                </a:cubicBezTo>
                <a:cubicBezTo>
                  <a:pt x="490808" y="108678"/>
                  <a:pt x="455700" y="115303"/>
                  <a:pt x="436473" y="145793"/>
                </a:cubicBezTo>
                <a:cubicBezTo>
                  <a:pt x="432842" y="133267"/>
                  <a:pt x="438220" y="121907"/>
                  <a:pt x="436473" y="109345"/>
                </a:cubicBezTo>
                <a:cubicBezTo>
                  <a:pt x="270247" y="138872"/>
                  <a:pt x="196482" y="71428"/>
                  <a:pt x="0" y="109345"/>
                </a:cubicBezTo>
                <a:cubicBezTo>
                  <a:pt x="-6580" y="85475"/>
                  <a:pt x="4236" y="58014"/>
                  <a:pt x="0" y="36448"/>
                </a:cubicBezTo>
                <a:close/>
              </a:path>
            </a:pathLst>
          </a:custGeom>
          <a:noFill/>
          <a:ln>
            <a:solidFill>
              <a:schemeClr val="tx1"/>
            </a:solidFill>
            <a:extLst>
              <a:ext uri="{C807C97D-BFC1-408E-A445-0C87EB9F89A2}">
                <ask:lineSketchStyleProps xmlns:ask="http://schemas.microsoft.com/office/drawing/2018/sketchyshapes" sd="140439685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2" name="文本框 101">
            <a:extLst>
              <a:ext uri="{FF2B5EF4-FFF2-40B4-BE49-F238E27FC236}">
                <a16:creationId xmlns:a16="http://schemas.microsoft.com/office/drawing/2014/main" id="{61C12D39-2FA1-6C89-3965-1257EA37FD46}"/>
              </a:ext>
            </a:extLst>
          </p:cNvPr>
          <p:cNvSpPr txBox="1"/>
          <p:nvPr/>
        </p:nvSpPr>
        <p:spPr>
          <a:xfrm>
            <a:off x="3695525" y="6479703"/>
            <a:ext cx="1509797" cy="276999"/>
          </a:xfrm>
          <a:prstGeom prst="rect">
            <a:avLst/>
          </a:prstGeom>
          <a:noFill/>
        </p:spPr>
        <p:txBody>
          <a:bodyPr wrap="square">
            <a:spAutoFit/>
          </a:bodyPr>
          <a:lstStyle/>
          <a:p>
            <a:r>
              <a:rPr lang="en-US" altLang="zh-CN" sz="1200" dirty="0"/>
              <a:t>*Positional Encoding</a:t>
            </a:r>
          </a:p>
        </p:txBody>
      </p:sp>
      <p:pic>
        <p:nvPicPr>
          <p:cNvPr id="5" name="图片 4">
            <a:extLst>
              <a:ext uri="{FF2B5EF4-FFF2-40B4-BE49-F238E27FC236}">
                <a16:creationId xmlns:a16="http://schemas.microsoft.com/office/drawing/2014/main" id="{A15EA99D-3C19-F02F-D791-9415BBF0EBC9}"/>
              </a:ext>
            </a:extLst>
          </p:cNvPr>
          <p:cNvPicPr>
            <a:picLocks noChangeAspect="1"/>
          </p:cNvPicPr>
          <p:nvPr/>
        </p:nvPicPr>
        <p:blipFill>
          <a:blip r:embed="rId14"/>
          <a:stretch>
            <a:fillRect/>
          </a:stretch>
        </p:blipFill>
        <p:spPr>
          <a:xfrm>
            <a:off x="745165" y="4177899"/>
            <a:ext cx="1046555" cy="1226141"/>
          </a:xfrm>
          <a:prstGeom prst="rect">
            <a:avLst/>
          </a:prstGeom>
        </p:spPr>
      </p:pic>
      <p:pic>
        <p:nvPicPr>
          <p:cNvPr id="13" name="图片 12">
            <a:extLst>
              <a:ext uri="{FF2B5EF4-FFF2-40B4-BE49-F238E27FC236}">
                <a16:creationId xmlns:a16="http://schemas.microsoft.com/office/drawing/2014/main" id="{8655319A-DA63-55B2-C086-DB56444BB1DC}"/>
              </a:ext>
            </a:extLst>
          </p:cNvPr>
          <p:cNvPicPr>
            <a:picLocks noChangeAspect="1"/>
          </p:cNvPicPr>
          <p:nvPr/>
        </p:nvPicPr>
        <p:blipFill>
          <a:blip r:embed="rId15"/>
          <a:stretch>
            <a:fillRect/>
          </a:stretch>
        </p:blipFill>
        <p:spPr>
          <a:xfrm>
            <a:off x="1965627" y="5573865"/>
            <a:ext cx="1754701" cy="863853"/>
          </a:xfrm>
          <a:prstGeom prst="rect">
            <a:avLst/>
          </a:prstGeom>
        </p:spPr>
      </p:pic>
      <p:sp>
        <p:nvSpPr>
          <p:cNvPr id="3" name="矩形: 圆角 2">
            <a:extLst>
              <a:ext uri="{FF2B5EF4-FFF2-40B4-BE49-F238E27FC236}">
                <a16:creationId xmlns:a16="http://schemas.microsoft.com/office/drawing/2014/main" id="{2218DF8F-D926-DC63-F6EA-3DD7D6F603E8}"/>
              </a:ext>
            </a:extLst>
          </p:cNvPr>
          <p:cNvSpPr/>
          <p:nvPr/>
        </p:nvSpPr>
        <p:spPr>
          <a:xfrm>
            <a:off x="2052948" y="4891766"/>
            <a:ext cx="1617639" cy="50829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rgbClr val="FF0000"/>
                </a:solidFill>
              </a:rPr>
              <a:t>Class Label</a:t>
            </a:r>
            <a:r>
              <a:rPr lang="en-US" altLang="zh-CN" sz="1300" dirty="0">
                <a:solidFill>
                  <a:schemeClr val="tx1"/>
                </a:solidFill>
              </a:rPr>
              <a:t>:</a:t>
            </a:r>
          </a:p>
          <a:p>
            <a:pPr algn="ctr"/>
            <a:r>
              <a:rPr lang="en-US" altLang="zh-CN" sz="1100" dirty="0">
                <a:solidFill>
                  <a:schemeClr val="tx1"/>
                </a:solidFill>
              </a:rPr>
              <a:t>Car, Pedestrian, Biker…</a:t>
            </a:r>
            <a:endParaRPr lang="zh-CN" altLang="en-US" sz="1100" dirty="0">
              <a:solidFill>
                <a:schemeClr val="tx1"/>
              </a:solidFill>
            </a:endParaRPr>
          </a:p>
        </p:txBody>
      </p:sp>
      <p:sp>
        <p:nvSpPr>
          <p:cNvPr id="32" name="矩形: 圆角 31">
            <a:extLst>
              <a:ext uri="{FF2B5EF4-FFF2-40B4-BE49-F238E27FC236}">
                <a16:creationId xmlns:a16="http://schemas.microsoft.com/office/drawing/2014/main" id="{0EDE1735-F452-C976-50E2-304B9387CC35}"/>
              </a:ext>
            </a:extLst>
          </p:cNvPr>
          <p:cNvSpPr/>
          <p:nvPr/>
        </p:nvSpPr>
        <p:spPr>
          <a:xfrm>
            <a:off x="2052949" y="4104172"/>
            <a:ext cx="1617639" cy="508292"/>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rgbClr val="FF0000"/>
                </a:solidFill>
              </a:rPr>
              <a:t>Absolute Position</a:t>
            </a:r>
            <a:r>
              <a:rPr lang="en-US" altLang="zh-CN" sz="1300" dirty="0">
                <a:solidFill>
                  <a:schemeClr val="tx1"/>
                </a:solidFill>
              </a:rPr>
              <a:t>:</a:t>
            </a:r>
          </a:p>
          <a:p>
            <a:pPr algn="ctr"/>
            <a:r>
              <a:rPr lang="en-US" altLang="zh-CN" sz="1100" dirty="0">
                <a:solidFill>
                  <a:schemeClr val="tx1"/>
                </a:solidFill>
              </a:rPr>
              <a:t>2-D coordinate (x, y)</a:t>
            </a:r>
          </a:p>
        </p:txBody>
      </p:sp>
      <p:sp>
        <p:nvSpPr>
          <p:cNvPr id="4" name="矩形 3">
            <a:extLst>
              <a:ext uri="{FF2B5EF4-FFF2-40B4-BE49-F238E27FC236}">
                <a16:creationId xmlns:a16="http://schemas.microsoft.com/office/drawing/2014/main" id="{2E854978-DF4F-B282-5633-B86B521415A6}"/>
              </a:ext>
            </a:extLst>
          </p:cNvPr>
          <p:cNvSpPr/>
          <p:nvPr/>
        </p:nvSpPr>
        <p:spPr>
          <a:xfrm>
            <a:off x="3968374" y="4169412"/>
            <a:ext cx="927516" cy="26307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SVLG</a:t>
            </a:r>
            <a:endParaRPr lang="zh-CN" altLang="en-US" dirty="0"/>
          </a:p>
        </p:txBody>
      </p:sp>
      <p:sp>
        <p:nvSpPr>
          <p:cNvPr id="34" name="矩形 33">
            <a:extLst>
              <a:ext uri="{FF2B5EF4-FFF2-40B4-BE49-F238E27FC236}">
                <a16:creationId xmlns:a16="http://schemas.microsoft.com/office/drawing/2014/main" id="{83BA2B8F-7BF5-C54E-E1BF-4C0E02D3A941}"/>
              </a:ext>
            </a:extLst>
          </p:cNvPr>
          <p:cNvSpPr/>
          <p:nvPr/>
        </p:nvSpPr>
        <p:spPr>
          <a:xfrm>
            <a:off x="3986666" y="4951875"/>
            <a:ext cx="927516" cy="27699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TVLG</a:t>
            </a:r>
            <a:endParaRPr lang="zh-CN" altLang="en-US" dirty="0"/>
          </a:p>
        </p:txBody>
      </p:sp>
      <p:sp>
        <p:nvSpPr>
          <p:cNvPr id="12" name="弧形 11">
            <a:extLst>
              <a:ext uri="{FF2B5EF4-FFF2-40B4-BE49-F238E27FC236}">
                <a16:creationId xmlns:a16="http://schemas.microsoft.com/office/drawing/2014/main" id="{82194A4E-90AF-9306-DB42-D211B2D9387D}"/>
              </a:ext>
            </a:extLst>
          </p:cNvPr>
          <p:cNvSpPr/>
          <p:nvPr/>
        </p:nvSpPr>
        <p:spPr>
          <a:xfrm>
            <a:off x="4139762" y="3761639"/>
            <a:ext cx="5100650" cy="1166680"/>
          </a:xfrm>
          <a:prstGeom prst="arc">
            <a:avLst>
              <a:gd name="adj1" fmla="val 11225243"/>
              <a:gd name="adj2" fmla="val 21214183"/>
            </a:avLst>
          </a:prstGeom>
          <a:ln w="15875">
            <a:solidFill>
              <a:schemeClr val="tx1"/>
            </a:solidFill>
            <a:tailEnd type="triangle"/>
            <a:extLst>
              <a:ext uri="{C807C97D-BFC1-408E-A445-0C87EB9F89A2}">
                <ask:lineSketchStyleProps xmlns:ask="http://schemas.microsoft.com/office/drawing/2018/sketchyshapes" sd="1219033472">
                  <a:custGeom>
                    <a:avLst/>
                    <a:gdLst>
                      <a:gd name="connsiteX0" fmla="*/ 309639 w 5100650"/>
                      <a:gd name="connsiteY0" fmla="*/ 304749 h 1166680"/>
                      <a:gd name="connsiteX1" fmla="*/ 2553670 w 5100650"/>
                      <a:gd name="connsiteY1" fmla="*/ 1 h 1166680"/>
                      <a:gd name="connsiteX2" fmla="*/ 4838018 w 5100650"/>
                      <a:gd name="connsiteY2" fmla="*/ 325510 h 1166680"/>
                      <a:gd name="connsiteX3" fmla="*/ 2550325 w 5100650"/>
                      <a:gd name="connsiteY3" fmla="*/ 583340 h 1166680"/>
                      <a:gd name="connsiteX4" fmla="*/ 309639 w 5100650"/>
                      <a:gd name="connsiteY4" fmla="*/ 304749 h 1166680"/>
                      <a:gd name="connsiteX0" fmla="*/ 309639 w 5100650"/>
                      <a:gd name="connsiteY0" fmla="*/ 304749 h 1166680"/>
                      <a:gd name="connsiteX1" fmla="*/ 2553670 w 5100650"/>
                      <a:gd name="connsiteY1" fmla="*/ 1 h 1166680"/>
                      <a:gd name="connsiteX2" fmla="*/ 4838018 w 5100650"/>
                      <a:gd name="connsiteY2" fmla="*/ 325510 h 1166680"/>
                    </a:gdLst>
                    <a:ahLst/>
                    <a:cxnLst>
                      <a:cxn ang="0">
                        <a:pos x="connsiteX0" y="connsiteY0"/>
                      </a:cxn>
                      <a:cxn ang="0">
                        <a:pos x="connsiteX1" y="connsiteY1"/>
                      </a:cxn>
                      <a:cxn ang="0">
                        <a:pos x="connsiteX2" y="connsiteY2"/>
                      </a:cxn>
                    </a:cxnLst>
                    <a:rect l="l" t="t" r="r" b="b"/>
                    <a:pathLst>
                      <a:path w="5100650" h="1166680" stroke="0" extrusionOk="0">
                        <a:moveTo>
                          <a:pt x="309639" y="304749"/>
                        </a:moveTo>
                        <a:cubicBezTo>
                          <a:pt x="678661" y="68641"/>
                          <a:pt x="1480602" y="51239"/>
                          <a:pt x="2553670" y="1"/>
                        </a:cubicBezTo>
                        <a:cubicBezTo>
                          <a:pt x="3567034" y="9391"/>
                          <a:pt x="4346417" y="128456"/>
                          <a:pt x="4838018" y="325510"/>
                        </a:cubicBezTo>
                        <a:cubicBezTo>
                          <a:pt x="4157255" y="537686"/>
                          <a:pt x="3052473" y="368555"/>
                          <a:pt x="2550325" y="583340"/>
                        </a:cubicBezTo>
                        <a:cubicBezTo>
                          <a:pt x="1792217" y="509425"/>
                          <a:pt x="947808" y="537748"/>
                          <a:pt x="309639" y="304749"/>
                        </a:cubicBezTo>
                        <a:close/>
                      </a:path>
                      <a:path w="5100650" h="1166680" fill="none" extrusionOk="0">
                        <a:moveTo>
                          <a:pt x="309639" y="304749"/>
                        </a:moveTo>
                        <a:cubicBezTo>
                          <a:pt x="898659" y="133547"/>
                          <a:pt x="1654372" y="-75400"/>
                          <a:pt x="2553670" y="1"/>
                        </a:cubicBezTo>
                        <a:cubicBezTo>
                          <a:pt x="3494632" y="-4177"/>
                          <a:pt x="4342758" y="189035"/>
                          <a:pt x="4838018" y="32551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弧形 41">
            <a:extLst>
              <a:ext uri="{FF2B5EF4-FFF2-40B4-BE49-F238E27FC236}">
                <a16:creationId xmlns:a16="http://schemas.microsoft.com/office/drawing/2014/main" id="{8A19F449-DE41-CBAB-4961-BC2B8A2A4DA3}"/>
              </a:ext>
            </a:extLst>
          </p:cNvPr>
          <p:cNvSpPr/>
          <p:nvPr/>
        </p:nvSpPr>
        <p:spPr>
          <a:xfrm rot="10800000">
            <a:off x="4242783" y="4619548"/>
            <a:ext cx="4810172" cy="1166680"/>
          </a:xfrm>
          <a:prstGeom prst="arc">
            <a:avLst>
              <a:gd name="adj1" fmla="val 11003135"/>
              <a:gd name="adj2" fmla="val 21214183"/>
            </a:avLst>
          </a:prstGeom>
          <a:ln w="15875">
            <a:solidFill>
              <a:schemeClr val="tx1"/>
            </a:solidFill>
            <a:headEnd type="triangle"/>
            <a:extLst>
              <a:ext uri="{C807C97D-BFC1-408E-A445-0C87EB9F89A2}">
                <ask:lineSketchStyleProps xmlns:ask="http://schemas.microsoft.com/office/drawing/2018/sketchyshapes" sd="1219033472">
                  <a:custGeom>
                    <a:avLst/>
                    <a:gdLst>
                      <a:gd name="connsiteX0" fmla="*/ 68499 w 4810172"/>
                      <a:gd name="connsiteY0" fmla="*/ 445111 h 1166680"/>
                      <a:gd name="connsiteX1" fmla="*/ 2389583 w 4810172"/>
                      <a:gd name="connsiteY1" fmla="*/ 12 h 1166680"/>
                      <a:gd name="connsiteX2" fmla="*/ 4586200 w 4810172"/>
                      <a:gd name="connsiteY2" fmla="*/ 337521 h 1166680"/>
                      <a:gd name="connsiteX3" fmla="*/ 2405086 w 4810172"/>
                      <a:gd name="connsiteY3" fmla="*/ 583340 h 1166680"/>
                      <a:gd name="connsiteX4" fmla="*/ 68499 w 4810172"/>
                      <a:gd name="connsiteY4" fmla="*/ 445111 h 1166680"/>
                      <a:gd name="connsiteX0" fmla="*/ 68499 w 4810172"/>
                      <a:gd name="connsiteY0" fmla="*/ 445111 h 1166680"/>
                      <a:gd name="connsiteX1" fmla="*/ 2389583 w 4810172"/>
                      <a:gd name="connsiteY1" fmla="*/ 12 h 1166680"/>
                      <a:gd name="connsiteX2" fmla="*/ 4586200 w 4810172"/>
                      <a:gd name="connsiteY2" fmla="*/ 337521 h 1166680"/>
                    </a:gdLst>
                    <a:ahLst/>
                    <a:cxnLst>
                      <a:cxn ang="0">
                        <a:pos x="connsiteX0" y="connsiteY0"/>
                      </a:cxn>
                      <a:cxn ang="0">
                        <a:pos x="connsiteX1" y="connsiteY1"/>
                      </a:cxn>
                      <a:cxn ang="0">
                        <a:pos x="connsiteX2" y="connsiteY2"/>
                      </a:cxn>
                    </a:cxnLst>
                    <a:rect l="l" t="t" r="r" b="b"/>
                    <a:pathLst>
                      <a:path w="4810172" h="1166680" stroke="0" extrusionOk="0">
                        <a:moveTo>
                          <a:pt x="68499" y="445111"/>
                        </a:moveTo>
                        <a:cubicBezTo>
                          <a:pt x="251906" y="137121"/>
                          <a:pt x="1156431" y="50598"/>
                          <a:pt x="2389583" y="12"/>
                        </a:cubicBezTo>
                        <a:cubicBezTo>
                          <a:pt x="3336985" y="-208"/>
                          <a:pt x="4123243" y="132543"/>
                          <a:pt x="4586200" y="337521"/>
                        </a:cubicBezTo>
                        <a:cubicBezTo>
                          <a:pt x="3662780" y="577046"/>
                          <a:pt x="2754388" y="385781"/>
                          <a:pt x="2405086" y="583340"/>
                        </a:cubicBezTo>
                        <a:cubicBezTo>
                          <a:pt x="1789589" y="567150"/>
                          <a:pt x="424277" y="618905"/>
                          <a:pt x="68499" y="445111"/>
                        </a:cubicBezTo>
                        <a:close/>
                      </a:path>
                      <a:path w="4810172" h="1166680" fill="none" extrusionOk="0">
                        <a:moveTo>
                          <a:pt x="68499" y="445111"/>
                        </a:moveTo>
                        <a:cubicBezTo>
                          <a:pt x="397786" y="193265"/>
                          <a:pt x="1319173" y="-65257"/>
                          <a:pt x="2389583" y="12"/>
                        </a:cubicBezTo>
                        <a:cubicBezTo>
                          <a:pt x="3263525" y="-11798"/>
                          <a:pt x="4184236" y="135360"/>
                          <a:pt x="4586200" y="337521"/>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2A49A7AF-44F7-9225-1BEB-0857BFB9C9E8}"/>
              </a:ext>
            </a:extLst>
          </p:cNvPr>
          <p:cNvSpPr/>
          <p:nvPr/>
        </p:nvSpPr>
        <p:spPr>
          <a:xfrm>
            <a:off x="9812608" y="4660630"/>
            <a:ext cx="509369" cy="145793"/>
          </a:xfrm>
          <a:custGeom>
            <a:avLst/>
            <a:gdLst>
              <a:gd name="connsiteX0" fmla="*/ 0 w 509369"/>
              <a:gd name="connsiteY0" fmla="*/ 36448 h 145793"/>
              <a:gd name="connsiteX1" fmla="*/ 436473 w 509369"/>
              <a:gd name="connsiteY1" fmla="*/ 36448 h 145793"/>
              <a:gd name="connsiteX2" fmla="*/ 436473 w 509369"/>
              <a:gd name="connsiteY2" fmla="*/ 0 h 145793"/>
              <a:gd name="connsiteX3" fmla="*/ 509369 w 509369"/>
              <a:gd name="connsiteY3" fmla="*/ 72897 h 145793"/>
              <a:gd name="connsiteX4" fmla="*/ 436473 w 509369"/>
              <a:gd name="connsiteY4" fmla="*/ 145793 h 145793"/>
              <a:gd name="connsiteX5" fmla="*/ 436473 w 509369"/>
              <a:gd name="connsiteY5" fmla="*/ 109345 h 145793"/>
              <a:gd name="connsiteX6" fmla="*/ 0 w 509369"/>
              <a:gd name="connsiteY6" fmla="*/ 109345 h 145793"/>
              <a:gd name="connsiteX7" fmla="*/ 0 w 509369"/>
              <a:gd name="connsiteY7" fmla="*/ 36448 h 14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369" h="145793" extrusionOk="0">
                <a:moveTo>
                  <a:pt x="0" y="36448"/>
                </a:moveTo>
                <a:cubicBezTo>
                  <a:pt x="197884" y="-7112"/>
                  <a:pt x="232173" y="44877"/>
                  <a:pt x="436473" y="36448"/>
                </a:cubicBezTo>
                <a:cubicBezTo>
                  <a:pt x="436179" y="23891"/>
                  <a:pt x="438754" y="8125"/>
                  <a:pt x="436473" y="0"/>
                </a:cubicBezTo>
                <a:cubicBezTo>
                  <a:pt x="476084" y="25675"/>
                  <a:pt x="485274" y="50078"/>
                  <a:pt x="509369" y="72897"/>
                </a:cubicBezTo>
                <a:cubicBezTo>
                  <a:pt x="490808" y="108678"/>
                  <a:pt x="455700" y="115303"/>
                  <a:pt x="436473" y="145793"/>
                </a:cubicBezTo>
                <a:cubicBezTo>
                  <a:pt x="432842" y="133267"/>
                  <a:pt x="438220" y="121907"/>
                  <a:pt x="436473" y="109345"/>
                </a:cubicBezTo>
                <a:cubicBezTo>
                  <a:pt x="270247" y="138872"/>
                  <a:pt x="196482" y="71428"/>
                  <a:pt x="0" y="109345"/>
                </a:cubicBezTo>
                <a:cubicBezTo>
                  <a:pt x="-6580" y="85475"/>
                  <a:pt x="4236" y="58014"/>
                  <a:pt x="0" y="36448"/>
                </a:cubicBezTo>
                <a:close/>
              </a:path>
            </a:pathLst>
          </a:custGeom>
          <a:noFill/>
          <a:ln>
            <a:solidFill>
              <a:schemeClr val="tx1"/>
            </a:solidFill>
            <a:extLst>
              <a:ext uri="{C807C97D-BFC1-408E-A445-0C87EB9F89A2}">
                <ask:lineSketchStyleProps xmlns:ask="http://schemas.microsoft.com/office/drawing/2018/sketchyshapes" sd="1404396852">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5" name="图片 14">
            <a:extLst>
              <a:ext uri="{FF2B5EF4-FFF2-40B4-BE49-F238E27FC236}">
                <a16:creationId xmlns:a16="http://schemas.microsoft.com/office/drawing/2014/main" id="{893CB7CA-7E91-E3F3-C9D1-A5E740D37E11}"/>
              </a:ext>
            </a:extLst>
          </p:cNvPr>
          <p:cNvPicPr>
            <a:picLocks noChangeAspect="1"/>
          </p:cNvPicPr>
          <p:nvPr/>
        </p:nvPicPr>
        <p:blipFill>
          <a:blip r:embed="rId16"/>
          <a:stretch>
            <a:fillRect/>
          </a:stretch>
        </p:blipFill>
        <p:spPr>
          <a:xfrm>
            <a:off x="10471595" y="4292231"/>
            <a:ext cx="556692" cy="368399"/>
          </a:xfrm>
          <a:prstGeom prst="rect">
            <a:avLst/>
          </a:prstGeom>
        </p:spPr>
      </p:pic>
      <p:pic>
        <p:nvPicPr>
          <p:cNvPr id="19" name="图片 18">
            <a:extLst>
              <a:ext uri="{FF2B5EF4-FFF2-40B4-BE49-F238E27FC236}">
                <a16:creationId xmlns:a16="http://schemas.microsoft.com/office/drawing/2014/main" id="{D73004EF-3835-9AC1-CE36-C2CA9A07018E}"/>
              </a:ext>
            </a:extLst>
          </p:cNvPr>
          <p:cNvPicPr>
            <a:picLocks noChangeAspect="1"/>
          </p:cNvPicPr>
          <p:nvPr/>
        </p:nvPicPr>
        <p:blipFill>
          <a:blip r:embed="rId17"/>
          <a:stretch>
            <a:fillRect/>
          </a:stretch>
        </p:blipFill>
        <p:spPr>
          <a:xfrm>
            <a:off x="10448963" y="4882196"/>
            <a:ext cx="517536" cy="307724"/>
          </a:xfrm>
          <a:prstGeom prst="rect">
            <a:avLst/>
          </a:prstGeom>
        </p:spPr>
      </p:pic>
      <p:pic>
        <p:nvPicPr>
          <p:cNvPr id="35" name="图片 34">
            <a:extLst>
              <a:ext uri="{FF2B5EF4-FFF2-40B4-BE49-F238E27FC236}">
                <a16:creationId xmlns:a16="http://schemas.microsoft.com/office/drawing/2014/main" id="{C57D5762-C531-3CD5-5E23-8CD493799E3F}"/>
              </a:ext>
            </a:extLst>
          </p:cNvPr>
          <p:cNvPicPr>
            <a:picLocks noChangeAspect="1"/>
          </p:cNvPicPr>
          <p:nvPr/>
        </p:nvPicPr>
        <p:blipFill>
          <a:blip r:embed="rId18"/>
          <a:stretch>
            <a:fillRect/>
          </a:stretch>
        </p:blipFill>
        <p:spPr>
          <a:xfrm>
            <a:off x="8051924" y="27636"/>
            <a:ext cx="1581671" cy="978353"/>
          </a:xfrm>
          <a:prstGeom prst="rect">
            <a:avLst/>
          </a:prstGeom>
        </p:spPr>
      </p:pic>
      <p:pic>
        <p:nvPicPr>
          <p:cNvPr id="24" name="音频 23">
            <a:hlinkClick r:id="" action="ppaction://media"/>
            <a:extLst>
              <a:ext uri="{FF2B5EF4-FFF2-40B4-BE49-F238E27FC236}">
                <a16:creationId xmlns:a16="http://schemas.microsoft.com/office/drawing/2014/main" id="{442C322B-9CB0-1D49-ECD4-DFD4264BD904}"/>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98340372"/>
      </p:ext>
    </p:extLst>
  </p:cSld>
  <p:clrMapOvr>
    <a:masterClrMapping/>
  </p:clrMapOvr>
  <mc:AlternateContent xmlns:mc="http://schemas.openxmlformats.org/markup-compatibility/2006">
    <mc:Choice xmlns:p14="http://schemas.microsoft.com/office/powerpoint/2010/main" Requires="p14">
      <p:transition p14:dur="10" advTm="107456"/>
    </mc:Choice>
    <mc:Fallback>
      <p:transition advTm="10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isNarration="1">
              <p:cMediaNode vol="80000" showWhenStopped="0">
                <p:cTn id="78" fill="hold" display="0">
                  <p:stCondLst>
                    <p:cond delay="indefinite"/>
                  </p:stCondLst>
                  <p:endCondLst>
                    <p:cond evt="onStopAudio" delay="0">
                      <p:tgtEl>
                        <p:sldTgt/>
                      </p:tgtEl>
                    </p:cond>
                  </p:endCondLst>
                </p:cTn>
                <p:tgtEl>
                  <p:spTgt spid="24"/>
                </p:tgtEl>
              </p:cMediaNode>
            </p:audio>
          </p:childTnLst>
        </p:cTn>
      </p:par>
    </p:tnLst>
    <p:bldLst>
      <p:bldP spid="92" grpId="0"/>
      <p:bldP spid="93" grpId="0"/>
      <p:bldP spid="94" grpId="0" animBg="1"/>
      <p:bldP spid="98" grpId="0" animBg="1"/>
      <p:bldP spid="102" grpId="0"/>
      <p:bldP spid="3" grpId="0" animBg="1"/>
      <p:bldP spid="32" grpId="0" animBg="1"/>
      <p:bldP spid="4" grpId="0" animBg="1"/>
      <p:bldP spid="34" grpId="0" animBg="1"/>
      <p:bldP spid="12" grpId="0" animBg="1"/>
      <p:bldP spid="42" grpId="0" animBg="1"/>
      <p:bldP spid="43" grpId="0" animBg="1"/>
    </p:bldLst>
  </p:timing>
  <p:extLst>
    <p:ext uri="{E180D4A7-C9FB-4DFB-919C-405C955672EB}">
      <p14:showEvtLst xmlns:p14="http://schemas.microsoft.com/office/powerpoint/2010/main">
        <p14:triggerEvt type="onClick" time="31610"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Methodology</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6"/>
          <a:stretch>
            <a:fillRect/>
          </a:stretch>
        </p:blipFill>
        <p:spPr>
          <a:xfrm>
            <a:off x="9633595" y="69154"/>
            <a:ext cx="2440118" cy="830248"/>
          </a:xfrm>
          <a:prstGeom prst="rect">
            <a:avLst/>
          </a:prstGeom>
        </p:spPr>
      </p:pic>
      <p:pic>
        <p:nvPicPr>
          <p:cNvPr id="44" name="图片 43">
            <a:extLst>
              <a:ext uri="{FF2B5EF4-FFF2-40B4-BE49-F238E27FC236}">
                <a16:creationId xmlns:a16="http://schemas.microsoft.com/office/drawing/2014/main" id="{5689D371-4988-DDF8-BD24-04DE46D2754C}"/>
              </a:ext>
            </a:extLst>
          </p:cNvPr>
          <p:cNvPicPr>
            <a:picLocks noChangeAspect="1"/>
          </p:cNvPicPr>
          <p:nvPr/>
        </p:nvPicPr>
        <p:blipFill>
          <a:blip r:embed="rId7"/>
          <a:stretch>
            <a:fillRect/>
          </a:stretch>
        </p:blipFill>
        <p:spPr>
          <a:xfrm>
            <a:off x="212227" y="3803467"/>
            <a:ext cx="2074273" cy="1047773"/>
          </a:xfrm>
          <a:prstGeom prst="rect">
            <a:avLst/>
          </a:prstGeom>
        </p:spPr>
      </p:pic>
      <p:pic>
        <p:nvPicPr>
          <p:cNvPr id="45" name="图片 44">
            <a:extLst>
              <a:ext uri="{FF2B5EF4-FFF2-40B4-BE49-F238E27FC236}">
                <a16:creationId xmlns:a16="http://schemas.microsoft.com/office/drawing/2014/main" id="{D7957647-FB5F-A758-55B4-DE4F53BD2A7C}"/>
              </a:ext>
            </a:extLst>
          </p:cNvPr>
          <p:cNvPicPr>
            <a:picLocks noChangeAspect="1"/>
          </p:cNvPicPr>
          <p:nvPr/>
        </p:nvPicPr>
        <p:blipFill>
          <a:blip r:embed="rId8"/>
          <a:stretch>
            <a:fillRect/>
          </a:stretch>
        </p:blipFill>
        <p:spPr>
          <a:xfrm>
            <a:off x="2471165" y="3794856"/>
            <a:ext cx="1948474" cy="1042560"/>
          </a:xfrm>
          <a:prstGeom prst="rect">
            <a:avLst/>
          </a:prstGeom>
        </p:spPr>
      </p:pic>
      <p:pic>
        <p:nvPicPr>
          <p:cNvPr id="46" name="图片 45">
            <a:extLst>
              <a:ext uri="{FF2B5EF4-FFF2-40B4-BE49-F238E27FC236}">
                <a16:creationId xmlns:a16="http://schemas.microsoft.com/office/drawing/2014/main" id="{DC9894D3-C746-6268-4C5A-D5EC050AB3BE}"/>
              </a:ext>
            </a:extLst>
          </p:cNvPr>
          <p:cNvPicPr>
            <a:picLocks noChangeAspect="1"/>
          </p:cNvPicPr>
          <p:nvPr/>
        </p:nvPicPr>
        <p:blipFill>
          <a:blip r:embed="rId9"/>
          <a:stretch>
            <a:fillRect/>
          </a:stretch>
        </p:blipFill>
        <p:spPr>
          <a:xfrm>
            <a:off x="880054" y="5354341"/>
            <a:ext cx="3021590" cy="820246"/>
          </a:xfrm>
          <a:prstGeom prst="rect">
            <a:avLst/>
          </a:prstGeom>
        </p:spPr>
      </p:pic>
      <p:pic>
        <p:nvPicPr>
          <p:cNvPr id="47" name="图片 46">
            <a:extLst>
              <a:ext uri="{FF2B5EF4-FFF2-40B4-BE49-F238E27FC236}">
                <a16:creationId xmlns:a16="http://schemas.microsoft.com/office/drawing/2014/main" id="{65B42A39-EAFD-A0EA-3D4F-D23249C0CB27}"/>
              </a:ext>
            </a:extLst>
          </p:cNvPr>
          <p:cNvPicPr>
            <a:picLocks noChangeAspect="1"/>
          </p:cNvPicPr>
          <p:nvPr/>
        </p:nvPicPr>
        <p:blipFill>
          <a:blip r:embed="rId10"/>
          <a:stretch>
            <a:fillRect/>
          </a:stretch>
        </p:blipFill>
        <p:spPr>
          <a:xfrm>
            <a:off x="5065515" y="3362451"/>
            <a:ext cx="1356465" cy="1388890"/>
          </a:xfrm>
          <a:prstGeom prst="rect">
            <a:avLst/>
          </a:prstGeom>
        </p:spPr>
      </p:pic>
      <p:pic>
        <p:nvPicPr>
          <p:cNvPr id="48" name="图片 47">
            <a:extLst>
              <a:ext uri="{FF2B5EF4-FFF2-40B4-BE49-F238E27FC236}">
                <a16:creationId xmlns:a16="http://schemas.microsoft.com/office/drawing/2014/main" id="{C31DDAFF-63BD-5824-D206-AB44D1FE50B9}"/>
              </a:ext>
            </a:extLst>
          </p:cNvPr>
          <p:cNvPicPr>
            <a:picLocks noChangeAspect="1"/>
          </p:cNvPicPr>
          <p:nvPr/>
        </p:nvPicPr>
        <p:blipFill>
          <a:blip r:embed="rId11"/>
          <a:stretch>
            <a:fillRect/>
          </a:stretch>
        </p:blipFill>
        <p:spPr>
          <a:xfrm>
            <a:off x="10444153" y="3419603"/>
            <a:ext cx="1404313" cy="1370475"/>
          </a:xfrm>
          <a:prstGeom prst="rect">
            <a:avLst/>
          </a:prstGeom>
        </p:spPr>
      </p:pic>
      <p:sp>
        <p:nvSpPr>
          <p:cNvPr id="49" name="箭头: 右 48">
            <a:extLst>
              <a:ext uri="{FF2B5EF4-FFF2-40B4-BE49-F238E27FC236}">
                <a16:creationId xmlns:a16="http://schemas.microsoft.com/office/drawing/2014/main" id="{F8FDF35E-0761-EE0B-8E53-5097C235881B}"/>
              </a:ext>
            </a:extLst>
          </p:cNvPr>
          <p:cNvSpPr/>
          <p:nvPr/>
        </p:nvSpPr>
        <p:spPr>
          <a:xfrm>
            <a:off x="4490770" y="4704946"/>
            <a:ext cx="481967" cy="409242"/>
          </a:xfrm>
          <a:prstGeom prst="righ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A6E30E73-D4A4-7C82-E5B8-89F457ACCAC2}"/>
              </a:ext>
            </a:extLst>
          </p:cNvPr>
          <p:cNvSpPr txBox="1"/>
          <p:nvPr/>
        </p:nvSpPr>
        <p:spPr>
          <a:xfrm>
            <a:off x="7712789" y="5776313"/>
            <a:ext cx="1836889" cy="276999"/>
          </a:xfrm>
          <a:prstGeom prst="rect">
            <a:avLst/>
          </a:prstGeom>
          <a:noFill/>
        </p:spPr>
        <p:txBody>
          <a:bodyPr wrap="square" rtlCol="0">
            <a:spAutoFit/>
          </a:bodyPr>
          <a:lstStyle/>
          <a:p>
            <a:r>
              <a:rPr lang="en-US" altLang="zh-CN" sz="1200" dirty="0"/>
              <a:t>Adaptive Interaction Mask</a:t>
            </a:r>
            <a:endParaRPr lang="zh-CN" altLang="en-US" sz="1200" dirty="0"/>
          </a:p>
        </p:txBody>
      </p:sp>
      <p:pic>
        <p:nvPicPr>
          <p:cNvPr id="86" name="图片 85">
            <a:extLst>
              <a:ext uri="{FF2B5EF4-FFF2-40B4-BE49-F238E27FC236}">
                <a16:creationId xmlns:a16="http://schemas.microsoft.com/office/drawing/2014/main" id="{943E95B1-F56A-816A-2630-31E4A31DB81B}"/>
              </a:ext>
            </a:extLst>
          </p:cNvPr>
          <p:cNvPicPr>
            <a:picLocks noChangeAspect="1"/>
          </p:cNvPicPr>
          <p:nvPr/>
        </p:nvPicPr>
        <p:blipFill>
          <a:blip r:embed="rId12"/>
          <a:stretch>
            <a:fillRect/>
          </a:stretch>
        </p:blipFill>
        <p:spPr>
          <a:xfrm>
            <a:off x="1516575" y="1580087"/>
            <a:ext cx="1086658" cy="1320800"/>
          </a:xfrm>
          <a:prstGeom prst="rect">
            <a:avLst/>
          </a:prstGeom>
        </p:spPr>
      </p:pic>
      <p:pic>
        <p:nvPicPr>
          <p:cNvPr id="87" name="图片 86">
            <a:extLst>
              <a:ext uri="{FF2B5EF4-FFF2-40B4-BE49-F238E27FC236}">
                <a16:creationId xmlns:a16="http://schemas.microsoft.com/office/drawing/2014/main" id="{0F31EEA1-CF90-B0A8-E7DB-F750C698C543}"/>
              </a:ext>
            </a:extLst>
          </p:cNvPr>
          <p:cNvPicPr>
            <a:picLocks noChangeAspect="1"/>
          </p:cNvPicPr>
          <p:nvPr/>
        </p:nvPicPr>
        <p:blipFill>
          <a:blip r:embed="rId13"/>
          <a:stretch>
            <a:fillRect/>
          </a:stretch>
        </p:blipFill>
        <p:spPr>
          <a:xfrm>
            <a:off x="2813284" y="1418471"/>
            <a:ext cx="3697070" cy="1752067"/>
          </a:xfrm>
          <a:prstGeom prst="rect">
            <a:avLst/>
          </a:prstGeom>
        </p:spPr>
      </p:pic>
      <p:pic>
        <p:nvPicPr>
          <p:cNvPr id="88" name="图片 87">
            <a:extLst>
              <a:ext uri="{FF2B5EF4-FFF2-40B4-BE49-F238E27FC236}">
                <a16:creationId xmlns:a16="http://schemas.microsoft.com/office/drawing/2014/main" id="{15A1723E-12B7-D8C6-46E5-7659BD3784DD}"/>
              </a:ext>
            </a:extLst>
          </p:cNvPr>
          <p:cNvPicPr>
            <a:picLocks noChangeAspect="1"/>
          </p:cNvPicPr>
          <p:nvPr/>
        </p:nvPicPr>
        <p:blipFill>
          <a:blip r:embed="rId14"/>
          <a:stretch>
            <a:fillRect/>
          </a:stretch>
        </p:blipFill>
        <p:spPr>
          <a:xfrm>
            <a:off x="9594959" y="1768903"/>
            <a:ext cx="1523062" cy="1045331"/>
          </a:xfrm>
          <a:prstGeom prst="rect">
            <a:avLst/>
          </a:prstGeom>
        </p:spPr>
      </p:pic>
      <p:pic>
        <p:nvPicPr>
          <p:cNvPr id="95" name="图片 94">
            <a:extLst>
              <a:ext uri="{FF2B5EF4-FFF2-40B4-BE49-F238E27FC236}">
                <a16:creationId xmlns:a16="http://schemas.microsoft.com/office/drawing/2014/main" id="{A36ED14F-EAF0-A01A-E965-FE663E2C6060}"/>
              </a:ext>
            </a:extLst>
          </p:cNvPr>
          <p:cNvPicPr>
            <a:picLocks noChangeAspect="1"/>
          </p:cNvPicPr>
          <p:nvPr/>
        </p:nvPicPr>
        <p:blipFill>
          <a:blip r:embed="rId15"/>
          <a:stretch>
            <a:fillRect/>
          </a:stretch>
        </p:blipFill>
        <p:spPr>
          <a:xfrm>
            <a:off x="6672096" y="1364558"/>
            <a:ext cx="2514041" cy="1757938"/>
          </a:xfrm>
          <a:prstGeom prst="rect">
            <a:avLst/>
          </a:prstGeom>
        </p:spPr>
      </p:pic>
      <p:cxnSp>
        <p:nvCxnSpPr>
          <p:cNvPr id="99" name="直接箭头连接符 98">
            <a:extLst>
              <a:ext uri="{FF2B5EF4-FFF2-40B4-BE49-F238E27FC236}">
                <a16:creationId xmlns:a16="http://schemas.microsoft.com/office/drawing/2014/main" id="{294E190D-421E-A40C-7B9A-665280FB1AC6}"/>
              </a:ext>
            </a:extLst>
          </p:cNvPr>
          <p:cNvCxnSpPr>
            <a:stCxn id="86" idx="3"/>
          </p:cNvCxnSpPr>
          <p:nvPr/>
        </p:nvCxnSpPr>
        <p:spPr>
          <a:xfrm flipV="1">
            <a:off x="2603233" y="1878250"/>
            <a:ext cx="841711" cy="362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a:extLst>
              <a:ext uri="{FF2B5EF4-FFF2-40B4-BE49-F238E27FC236}">
                <a16:creationId xmlns:a16="http://schemas.microsoft.com/office/drawing/2014/main" id="{82B25D9B-F105-CE71-2AA3-C2DF2E3103AC}"/>
              </a:ext>
            </a:extLst>
          </p:cNvPr>
          <p:cNvCxnSpPr>
            <a:cxnSpLocks/>
            <a:stCxn id="86" idx="3"/>
          </p:cNvCxnSpPr>
          <p:nvPr/>
        </p:nvCxnSpPr>
        <p:spPr>
          <a:xfrm>
            <a:off x="2603233" y="2240487"/>
            <a:ext cx="790763" cy="369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01">
            <a:extLst>
              <a:ext uri="{FF2B5EF4-FFF2-40B4-BE49-F238E27FC236}">
                <a16:creationId xmlns:a16="http://schemas.microsoft.com/office/drawing/2014/main" id="{F159C856-D846-96BD-2F32-7B3C8AAC68DF}"/>
              </a:ext>
            </a:extLst>
          </p:cNvPr>
          <p:cNvCxnSpPr/>
          <p:nvPr/>
        </p:nvCxnSpPr>
        <p:spPr>
          <a:xfrm>
            <a:off x="5790924" y="1926205"/>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1B5F9AF8-2F50-3118-89CA-A2AF7EFCDDEB}"/>
              </a:ext>
            </a:extLst>
          </p:cNvPr>
          <p:cNvCxnSpPr/>
          <p:nvPr/>
        </p:nvCxnSpPr>
        <p:spPr>
          <a:xfrm>
            <a:off x="5790923" y="2558829"/>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a:extLst>
              <a:ext uri="{FF2B5EF4-FFF2-40B4-BE49-F238E27FC236}">
                <a16:creationId xmlns:a16="http://schemas.microsoft.com/office/drawing/2014/main" id="{8B672EAC-26B5-8302-509B-4CA3FE1C25C9}"/>
              </a:ext>
            </a:extLst>
          </p:cNvPr>
          <p:cNvCxnSpPr>
            <a:cxnSpLocks/>
          </p:cNvCxnSpPr>
          <p:nvPr/>
        </p:nvCxnSpPr>
        <p:spPr>
          <a:xfrm>
            <a:off x="9158367" y="1920723"/>
            <a:ext cx="420103" cy="5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a:extLst>
              <a:ext uri="{FF2B5EF4-FFF2-40B4-BE49-F238E27FC236}">
                <a16:creationId xmlns:a16="http://schemas.microsoft.com/office/drawing/2014/main" id="{822175B9-D411-40A7-EDEB-9D46A3F91112}"/>
              </a:ext>
            </a:extLst>
          </p:cNvPr>
          <p:cNvCxnSpPr>
            <a:cxnSpLocks/>
          </p:cNvCxnSpPr>
          <p:nvPr/>
        </p:nvCxnSpPr>
        <p:spPr>
          <a:xfrm>
            <a:off x="9158367" y="2615880"/>
            <a:ext cx="4201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DE5C25F1-C015-DC10-92C5-2B120A670407}"/>
              </a:ext>
            </a:extLst>
          </p:cNvPr>
          <p:cNvSpPr txBox="1"/>
          <p:nvPr/>
        </p:nvSpPr>
        <p:spPr>
          <a:xfrm>
            <a:off x="5906950" y="1568848"/>
            <a:ext cx="939624" cy="400110"/>
          </a:xfrm>
          <a:prstGeom prst="rect">
            <a:avLst/>
          </a:prstGeom>
          <a:noFill/>
        </p:spPr>
        <p:txBody>
          <a:bodyPr wrap="square" rtlCol="0">
            <a:spAutoFit/>
          </a:bodyPr>
          <a:lstStyle/>
          <a:p>
            <a:r>
              <a:rPr lang="en-US" altLang="zh-CN" sz="1000" dirty="0"/>
              <a:t>Spatial </a:t>
            </a:r>
          </a:p>
          <a:p>
            <a:r>
              <a:rPr lang="en-US" altLang="zh-CN" sz="1000" dirty="0"/>
              <a:t>Attention</a:t>
            </a:r>
            <a:endParaRPr lang="zh-CN" altLang="en-US" sz="1000" dirty="0"/>
          </a:p>
        </p:txBody>
      </p:sp>
      <p:sp>
        <p:nvSpPr>
          <p:cNvPr id="107" name="文本框 106">
            <a:extLst>
              <a:ext uri="{FF2B5EF4-FFF2-40B4-BE49-F238E27FC236}">
                <a16:creationId xmlns:a16="http://schemas.microsoft.com/office/drawing/2014/main" id="{147A76D7-B4D0-20C7-4A62-9FC92AB1C7CE}"/>
              </a:ext>
            </a:extLst>
          </p:cNvPr>
          <p:cNvSpPr txBox="1"/>
          <p:nvPr/>
        </p:nvSpPr>
        <p:spPr>
          <a:xfrm>
            <a:off x="5841871" y="2190191"/>
            <a:ext cx="939624" cy="400110"/>
          </a:xfrm>
          <a:prstGeom prst="rect">
            <a:avLst/>
          </a:prstGeom>
          <a:noFill/>
        </p:spPr>
        <p:txBody>
          <a:bodyPr wrap="square" rtlCol="0">
            <a:spAutoFit/>
          </a:bodyPr>
          <a:lstStyle/>
          <a:p>
            <a:r>
              <a:rPr lang="en-US" altLang="zh-CN" sz="1000" dirty="0"/>
              <a:t>Temporal </a:t>
            </a:r>
          </a:p>
          <a:p>
            <a:r>
              <a:rPr lang="en-US" altLang="zh-CN" sz="1000" dirty="0"/>
              <a:t>Attention</a:t>
            </a:r>
            <a:endParaRPr lang="zh-CN" altLang="en-US" sz="1000" dirty="0"/>
          </a:p>
        </p:txBody>
      </p:sp>
      <p:sp>
        <p:nvSpPr>
          <p:cNvPr id="109" name="矩形 108">
            <a:extLst>
              <a:ext uri="{FF2B5EF4-FFF2-40B4-BE49-F238E27FC236}">
                <a16:creationId xmlns:a16="http://schemas.microsoft.com/office/drawing/2014/main" id="{D85142CB-9DBD-C95B-8B05-FC1A60E6999E}"/>
              </a:ext>
            </a:extLst>
          </p:cNvPr>
          <p:cNvSpPr/>
          <p:nvPr/>
        </p:nvSpPr>
        <p:spPr>
          <a:xfrm>
            <a:off x="5756737" y="1339756"/>
            <a:ext cx="3737601" cy="1801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3" name="图片 112">
            <a:extLst>
              <a:ext uri="{FF2B5EF4-FFF2-40B4-BE49-F238E27FC236}">
                <a16:creationId xmlns:a16="http://schemas.microsoft.com/office/drawing/2014/main" id="{0C03E8E1-F9C7-3652-082B-5DEDD1901D4E}"/>
              </a:ext>
            </a:extLst>
          </p:cNvPr>
          <p:cNvPicPr>
            <a:picLocks noChangeAspect="1"/>
          </p:cNvPicPr>
          <p:nvPr/>
        </p:nvPicPr>
        <p:blipFill>
          <a:blip r:embed="rId16"/>
          <a:stretch>
            <a:fillRect/>
          </a:stretch>
        </p:blipFill>
        <p:spPr>
          <a:xfrm>
            <a:off x="971017" y="4893803"/>
            <a:ext cx="556692" cy="368399"/>
          </a:xfrm>
          <a:prstGeom prst="rect">
            <a:avLst/>
          </a:prstGeom>
        </p:spPr>
      </p:pic>
      <p:pic>
        <p:nvPicPr>
          <p:cNvPr id="114" name="图片 113">
            <a:extLst>
              <a:ext uri="{FF2B5EF4-FFF2-40B4-BE49-F238E27FC236}">
                <a16:creationId xmlns:a16="http://schemas.microsoft.com/office/drawing/2014/main" id="{A4B933C2-FED1-254E-6532-051A5FA6C8B1}"/>
              </a:ext>
            </a:extLst>
          </p:cNvPr>
          <p:cNvPicPr>
            <a:picLocks noChangeAspect="1"/>
          </p:cNvPicPr>
          <p:nvPr/>
        </p:nvPicPr>
        <p:blipFill>
          <a:blip r:embed="rId17"/>
          <a:stretch>
            <a:fillRect/>
          </a:stretch>
        </p:blipFill>
        <p:spPr>
          <a:xfrm>
            <a:off x="3186634" y="4862168"/>
            <a:ext cx="517536" cy="307724"/>
          </a:xfrm>
          <a:prstGeom prst="rect">
            <a:avLst/>
          </a:prstGeom>
        </p:spPr>
      </p:pic>
      <p:sp>
        <p:nvSpPr>
          <p:cNvPr id="115" name="文本框 114">
            <a:extLst>
              <a:ext uri="{FF2B5EF4-FFF2-40B4-BE49-F238E27FC236}">
                <a16:creationId xmlns:a16="http://schemas.microsoft.com/office/drawing/2014/main" id="{F6FACC3B-D009-121F-F089-981E1E612B44}"/>
              </a:ext>
            </a:extLst>
          </p:cNvPr>
          <p:cNvSpPr txBox="1"/>
          <p:nvPr/>
        </p:nvSpPr>
        <p:spPr>
          <a:xfrm>
            <a:off x="4981732" y="4712729"/>
            <a:ext cx="1846233" cy="246221"/>
          </a:xfrm>
          <a:prstGeom prst="rect">
            <a:avLst/>
          </a:prstGeom>
          <a:noFill/>
        </p:spPr>
        <p:txBody>
          <a:bodyPr wrap="square" rtlCol="0">
            <a:spAutoFit/>
          </a:bodyPr>
          <a:lstStyle/>
          <a:p>
            <a:r>
              <a:rPr lang="en-US" altLang="zh-CN" sz="1000" dirty="0"/>
              <a:t>Dense spatial adjacency Matrix</a:t>
            </a:r>
            <a:endParaRPr lang="zh-CN" altLang="en-US" sz="1000" dirty="0"/>
          </a:p>
        </p:txBody>
      </p:sp>
      <p:sp>
        <p:nvSpPr>
          <p:cNvPr id="116" name="文本框 115">
            <a:extLst>
              <a:ext uri="{FF2B5EF4-FFF2-40B4-BE49-F238E27FC236}">
                <a16:creationId xmlns:a16="http://schemas.microsoft.com/office/drawing/2014/main" id="{47482F53-01DC-9B06-4513-8692A67E6F53}"/>
              </a:ext>
            </a:extLst>
          </p:cNvPr>
          <p:cNvSpPr txBox="1"/>
          <p:nvPr/>
        </p:nvSpPr>
        <p:spPr>
          <a:xfrm>
            <a:off x="10272993" y="4745296"/>
            <a:ext cx="1846233" cy="246221"/>
          </a:xfrm>
          <a:prstGeom prst="rect">
            <a:avLst/>
          </a:prstGeom>
          <a:noFill/>
        </p:spPr>
        <p:txBody>
          <a:bodyPr wrap="square" rtlCol="0">
            <a:spAutoFit/>
          </a:bodyPr>
          <a:lstStyle/>
          <a:p>
            <a:pPr algn="ctr"/>
            <a:r>
              <a:rPr lang="en-US" altLang="zh-CN" sz="1000" dirty="0"/>
              <a:t>Sparse spatial adjacency Matrix</a:t>
            </a:r>
            <a:endParaRPr lang="zh-CN" altLang="en-US" sz="1000" dirty="0"/>
          </a:p>
        </p:txBody>
      </p:sp>
      <p:pic>
        <p:nvPicPr>
          <p:cNvPr id="31" name="图片 30">
            <a:extLst>
              <a:ext uri="{FF2B5EF4-FFF2-40B4-BE49-F238E27FC236}">
                <a16:creationId xmlns:a16="http://schemas.microsoft.com/office/drawing/2014/main" id="{60FE124C-1544-BB5B-8533-D349D159B571}"/>
              </a:ext>
            </a:extLst>
          </p:cNvPr>
          <p:cNvPicPr>
            <a:picLocks noChangeAspect="1"/>
          </p:cNvPicPr>
          <p:nvPr/>
        </p:nvPicPr>
        <p:blipFill>
          <a:blip r:embed="rId18"/>
          <a:stretch>
            <a:fillRect/>
          </a:stretch>
        </p:blipFill>
        <p:spPr>
          <a:xfrm>
            <a:off x="8051924" y="27636"/>
            <a:ext cx="1581671" cy="978353"/>
          </a:xfrm>
          <a:prstGeom prst="rect">
            <a:avLst/>
          </a:prstGeom>
        </p:spPr>
      </p:pic>
      <p:pic>
        <p:nvPicPr>
          <p:cNvPr id="39" name="图片 38">
            <a:extLst>
              <a:ext uri="{FF2B5EF4-FFF2-40B4-BE49-F238E27FC236}">
                <a16:creationId xmlns:a16="http://schemas.microsoft.com/office/drawing/2014/main" id="{543B58AB-067C-5B41-7A81-368712F55CC0}"/>
              </a:ext>
            </a:extLst>
          </p:cNvPr>
          <p:cNvPicPr>
            <a:picLocks noChangeAspect="1"/>
          </p:cNvPicPr>
          <p:nvPr/>
        </p:nvPicPr>
        <p:blipFill>
          <a:blip r:embed="rId10"/>
          <a:stretch>
            <a:fillRect/>
          </a:stretch>
        </p:blipFill>
        <p:spPr>
          <a:xfrm>
            <a:off x="5078504" y="4965911"/>
            <a:ext cx="1356465" cy="1388890"/>
          </a:xfrm>
          <a:prstGeom prst="rect">
            <a:avLst/>
          </a:prstGeom>
        </p:spPr>
      </p:pic>
      <p:sp>
        <p:nvSpPr>
          <p:cNvPr id="40" name="文本框 39">
            <a:extLst>
              <a:ext uri="{FF2B5EF4-FFF2-40B4-BE49-F238E27FC236}">
                <a16:creationId xmlns:a16="http://schemas.microsoft.com/office/drawing/2014/main" id="{163C176A-1967-A8C2-F069-5326BB461AFC}"/>
              </a:ext>
            </a:extLst>
          </p:cNvPr>
          <p:cNvSpPr txBox="1"/>
          <p:nvPr/>
        </p:nvSpPr>
        <p:spPr>
          <a:xfrm>
            <a:off x="4867787" y="6284240"/>
            <a:ext cx="1951305" cy="246221"/>
          </a:xfrm>
          <a:prstGeom prst="rect">
            <a:avLst/>
          </a:prstGeom>
          <a:noFill/>
        </p:spPr>
        <p:txBody>
          <a:bodyPr wrap="square" rtlCol="0">
            <a:spAutoFit/>
          </a:bodyPr>
          <a:lstStyle/>
          <a:p>
            <a:r>
              <a:rPr lang="en-US" altLang="zh-CN" sz="1000" dirty="0"/>
              <a:t>Dense temporal adjacency Matrix</a:t>
            </a:r>
            <a:endParaRPr lang="zh-CN" altLang="en-US" sz="1000" dirty="0"/>
          </a:p>
        </p:txBody>
      </p:sp>
      <p:pic>
        <p:nvPicPr>
          <p:cNvPr id="41" name="图片 40">
            <a:extLst>
              <a:ext uri="{FF2B5EF4-FFF2-40B4-BE49-F238E27FC236}">
                <a16:creationId xmlns:a16="http://schemas.microsoft.com/office/drawing/2014/main" id="{AAF39045-BBB5-E5E9-BAF1-23A4389DCD43}"/>
              </a:ext>
            </a:extLst>
          </p:cNvPr>
          <p:cNvPicPr>
            <a:picLocks noChangeAspect="1"/>
          </p:cNvPicPr>
          <p:nvPr/>
        </p:nvPicPr>
        <p:blipFill>
          <a:blip r:embed="rId11"/>
          <a:stretch>
            <a:fillRect/>
          </a:stretch>
        </p:blipFill>
        <p:spPr>
          <a:xfrm>
            <a:off x="10444153" y="5016030"/>
            <a:ext cx="1404313" cy="1370475"/>
          </a:xfrm>
          <a:prstGeom prst="rect">
            <a:avLst/>
          </a:prstGeom>
        </p:spPr>
      </p:pic>
      <p:sp>
        <p:nvSpPr>
          <p:cNvPr id="42" name="文本框 41">
            <a:extLst>
              <a:ext uri="{FF2B5EF4-FFF2-40B4-BE49-F238E27FC236}">
                <a16:creationId xmlns:a16="http://schemas.microsoft.com/office/drawing/2014/main" id="{6AD25A8D-FFA5-AEC4-B2D5-B5325D67F9EA}"/>
              </a:ext>
            </a:extLst>
          </p:cNvPr>
          <p:cNvSpPr txBox="1"/>
          <p:nvPr/>
        </p:nvSpPr>
        <p:spPr>
          <a:xfrm>
            <a:off x="10220456" y="6344169"/>
            <a:ext cx="1951305" cy="246221"/>
          </a:xfrm>
          <a:prstGeom prst="rect">
            <a:avLst/>
          </a:prstGeom>
          <a:noFill/>
        </p:spPr>
        <p:txBody>
          <a:bodyPr wrap="square" rtlCol="0">
            <a:spAutoFit/>
          </a:bodyPr>
          <a:lstStyle/>
          <a:p>
            <a:r>
              <a:rPr lang="en-US" altLang="zh-CN" sz="1000" dirty="0"/>
              <a:t>Sparse temporal adjacency Matrix</a:t>
            </a:r>
            <a:endParaRPr lang="zh-CN" altLang="en-US" sz="1000" dirty="0"/>
          </a:p>
        </p:txBody>
      </p:sp>
      <p:pic>
        <p:nvPicPr>
          <p:cNvPr id="21" name="图片 20">
            <a:extLst>
              <a:ext uri="{FF2B5EF4-FFF2-40B4-BE49-F238E27FC236}">
                <a16:creationId xmlns:a16="http://schemas.microsoft.com/office/drawing/2014/main" id="{DCFC0D89-664C-34C0-FC6B-93B1AE953301}"/>
              </a:ext>
            </a:extLst>
          </p:cNvPr>
          <p:cNvPicPr>
            <a:picLocks noChangeAspect="1"/>
          </p:cNvPicPr>
          <p:nvPr/>
        </p:nvPicPr>
        <p:blipFill>
          <a:blip r:embed="rId19"/>
          <a:stretch>
            <a:fillRect/>
          </a:stretch>
        </p:blipFill>
        <p:spPr>
          <a:xfrm>
            <a:off x="7240499" y="5182023"/>
            <a:ext cx="2848232" cy="498354"/>
          </a:xfrm>
          <a:prstGeom prst="rect">
            <a:avLst/>
          </a:prstGeom>
        </p:spPr>
      </p:pic>
      <p:sp>
        <p:nvSpPr>
          <p:cNvPr id="54" name="文本框 53">
            <a:extLst>
              <a:ext uri="{FF2B5EF4-FFF2-40B4-BE49-F238E27FC236}">
                <a16:creationId xmlns:a16="http://schemas.microsoft.com/office/drawing/2014/main" id="{2FF9B1F4-AF63-1D6F-C197-86F2272035A6}"/>
              </a:ext>
            </a:extLst>
          </p:cNvPr>
          <p:cNvSpPr txBox="1"/>
          <p:nvPr/>
        </p:nvSpPr>
        <p:spPr>
          <a:xfrm>
            <a:off x="7712789" y="3617849"/>
            <a:ext cx="1836889" cy="276999"/>
          </a:xfrm>
          <a:prstGeom prst="rect">
            <a:avLst/>
          </a:prstGeom>
          <a:noFill/>
        </p:spPr>
        <p:txBody>
          <a:bodyPr wrap="square" rtlCol="0">
            <a:spAutoFit/>
          </a:bodyPr>
          <a:lstStyle/>
          <a:p>
            <a:pPr algn="ctr"/>
            <a:r>
              <a:rPr lang="en-US" altLang="zh-CN" sz="1200" dirty="0"/>
              <a:t>Feature Enhancement</a:t>
            </a:r>
            <a:endParaRPr lang="zh-CN" altLang="en-US" sz="1200" dirty="0"/>
          </a:p>
        </p:txBody>
      </p:sp>
      <p:sp>
        <p:nvSpPr>
          <p:cNvPr id="56" name="箭头: 右 55">
            <a:extLst>
              <a:ext uri="{FF2B5EF4-FFF2-40B4-BE49-F238E27FC236}">
                <a16:creationId xmlns:a16="http://schemas.microsoft.com/office/drawing/2014/main" id="{3EF69A76-03CE-A135-EDDD-4A7ED91463AA}"/>
              </a:ext>
            </a:extLst>
          </p:cNvPr>
          <p:cNvSpPr/>
          <p:nvPr/>
        </p:nvSpPr>
        <p:spPr>
          <a:xfrm rot="5400000">
            <a:off x="8421353" y="3963285"/>
            <a:ext cx="276999" cy="202367"/>
          </a:xfrm>
          <a:prstGeom prst="righ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27A9182-6E16-9E23-8653-853914C0C578}"/>
              </a:ext>
            </a:extLst>
          </p:cNvPr>
          <p:cNvSpPr/>
          <p:nvPr/>
        </p:nvSpPr>
        <p:spPr>
          <a:xfrm>
            <a:off x="7168146" y="4281015"/>
            <a:ext cx="1257881" cy="190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Asymmetric conv</a:t>
            </a:r>
            <a:endParaRPr lang="zh-CN" altLang="en-US" sz="1100" dirty="0"/>
          </a:p>
        </p:txBody>
      </p:sp>
      <p:sp>
        <p:nvSpPr>
          <p:cNvPr id="58" name="矩形 57">
            <a:extLst>
              <a:ext uri="{FF2B5EF4-FFF2-40B4-BE49-F238E27FC236}">
                <a16:creationId xmlns:a16="http://schemas.microsoft.com/office/drawing/2014/main" id="{D9019145-9DEC-D4DD-6C8C-E68EA4A68CDA}"/>
              </a:ext>
            </a:extLst>
          </p:cNvPr>
          <p:cNvSpPr/>
          <p:nvPr/>
        </p:nvSpPr>
        <p:spPr>
          <a:xfrm>
            <a:off x="8686574" y="4273520"/>
            <a:ext cx="1257881" cy="190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1x1 conv</a:t>
            </a:r>
            <a:endParaRPr lang="zh-CN" altLang="en-US" sz="1100" dirty="0"/>
          </a:p>
        </p:txBody>
      </p:sp>
      <p:sp>
        <p:nvSpPr>
          <p:cNvPr id="24" name="右大括号 23">
            <a:extLst>
              <a:ext uri="{FF2B5EF4-FFF2-40B4-BE49-F238E27FC236}">
                <a16:creationId xmlns:a16="http://schemas.microsoft.com/office/drawing/2014/main" id="{FA42818F-B29A-BAB8-AA8E-573F5579A164}"/>
              </a:ext>
            </a:extLst>
          </p:cNvPr>
          <p:cNvSpPr/>
          <p:nvPr/>
        </p:nvSpPr>
        <p:spPr>
          <a:xfrm rot="5400000">
            <a:off x="8357512" y="4236026"/>
            <a:ext cx="415330" cy="97014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8" name="音频 27">
            <a:hlinkClick r:id="" action="ppaction://media"/>
            <a:extLst>
              <a:ext uri="{FF2B5EF4-FFF2-40B4-BE49-F238E27FC236}">
                <a16:creationId xmlns:a16="http://schemas.microsoft.com/office/drawing/2014/main" id="{6105F44E-9957-9B73-761F-00890171AA9D}"/>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9102457"/>
      </p:ext>
    </p:extLst>
  </p:cSld>
  <p:clrMapOvr>
    <a:masterClrMapping/>
  </p:clrMapOvr>
  <mc:AlternateContent xmlns:mc="http://schemas.openxmlformats.org/markup-compatibility/2006">
    <mc:Choice xmlns:p14="http://schemas.microsoft.com/office/powerpoint/2010/main" Requires="p14">
      <p:transition p14:dur="10" advTm="109310"/>
    </mc:Choice>
    <mc:Fallback>
      <p:transition advTm="10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8"/>
                </p:tgtEl>
              </p:cMediaNode>
            </p:audio>
          </p:childTnLst>
        </p:cTn>
      </p:par>
    </p:tnLst>
    <p:bldLst>
      <p:bldP spid="49" grpId="0" animBg="1"/>
      <p:bldP spid="50" grpId="0"/>
      <p:bldP spid="115" grpId="0"/>
      <p:bldP spid="116" grpId="0"/>
      <p:bldP spid="40" grpId="0"/>
      <p:bldP spid="42" grpId="0"/>
      <p:bldP spid="54" grpId="0"/>
      <p:bldP spid="56" grpId="0" animBg="1"/>
      <p:bldP spid="23" grpId="0" animBg="1"/>
      <p:bldP spid="58"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Methodology</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6"/>
          <a:stretch>
            <a:fillRect/>
          </a:stretch>
        </p:blipFill>
        <p:spPr>
          <a:xfrm>
            <a:off x="9633595" y="69154"/>
            <a:ext cx="2440118" cy="830248"/>
          </a:xfrm>
          <a:prstGeom prst="rect">
            <a:avLst/>
          </a:prstGeom>
        </p:spPr>
      </p:pic>
      <p:pic>
        <p:nvPicPr>
          <p:cNvPr id="31" name="图片 30">
            <a:extLst>
              <a:ext uri="{FF2B5EF4-FFF2-40B4-BE49-F238E27FC236}">
                <a16:creationId xmlns:a16="http://schemas.microsoft.com/office/drawing/2014/main" id="{FC5A3A50-DF04-8E4C-C379-2C3DD1C7ACCA}"/>
              </a:ext>
            </a:extLst>
          </p:cNvPr>
          <p:cNvPicPr>
            <a:picLocks noChangeAspect="1"/>
          </p:cNvPicPr>
          <p:nvPr/>
        </p:nvPicPr>
        <p:blipFill>
          <a:blip r:embed="rId7"/>
          <a:stretch>
            <a:fillRect/>
          </a:stretch>
        </p:blipFill>
        <p:spPr>
          <a:xfrm>
            <a:off x="1516575" y="1580087"/>
            <a:ext cx="1086658" cy="1320800"/>
          </a:xfrm>
          <a:prstGeom prst="rect">
            <a:avLst/>
          </a:prstGeom>
        </p:spPr>
      </p:pic>
      <p:pic>
        <p:nvPicPr>
          <p:cNvPr id="32" name="图片 31">
            <a:extLst>
              <a:ext uri="{FF2B5EF4-FFF2-40B4-BE49-F238E27FC236}">
                <a16:creationId xmlns:a16="http://schemas.microsoft.com/office/drawing/2014/main" id="{F0666DF7-A63A-E980-3556-DB265DA8ABFE}"/>
              </a:ext>
            </a:extLst>
          </p:cNvPr>
          <p:cNvPicPr>
            <a:picLocks noChangeAspect="1"/>
          </p:cNvPicPr>
          <p:nvPr/>
        </p:nvPicPr>
        <p:blipFill>
          <a:blip r:embed="rId8"/>
          <a:stretch>
            <a:fillRect/>
          </a:stretch>
        </p:blipFill>
        <p:spPr>
          <a:xfrm>
            <a:off x="2813284" y="1418471"/>
            <a:ext cx="3697070" cy="1752067"/>
          </a:xfrm>
          <a:prstGeom prst="rect">
            <a:avLst/>
          </a:prstGeom>
        </p:spPr>
      </p:pic>
      <p:pic>
        <p:nvPicPr>
          <p:cNvPr id="33" name="图片 32">
            <a:extLst>
              <a:ext uri="{FF2B5EF4-FFF2-40B4-BE49-F238E27FC236}">
                <a16:creationId xmlns:a16="http://schemas.microsoft.com/office/drawing/2014/main" id="{644E4195-6751-D9D9-EEAA-2C3619FDA5F5}"/>
              </a:ext>
            </a:extLst>
          </p:cNvPr>
          <p:cNvPicPr>
            <a:picLocks noChangeAspect="1"/>
          </p:cNvPicPr>
          <p:nvPr/>
        </p:nvPicPr>
        <p:blipFill>
          <a:blip r:embed="rId9"/>
          <a:stretch>
            <a:fillRect/>
          </a:stretch>
        </p:blipFill>
        <p:spPr>
          <a:xfrm>
            <a:off x="9594959" y="1768903"/>
            <a:ext cx="1523062" cy="1045331"/>
          </a:xfrm>
          <a:prstGeom prst="rect">
            <a:avLst/>
          </a:prstGeom>
        </p:spPr>
      </p:pic>
      <p:pic>
        <p:nvPicPr>
          <p:cNvPr id="34" name="图片 33">
            <a:extLst>
              <a:ext uri="{FF2B5EF4-FFF2-40B4-BE49-F238E27FC236}">
                <a16:creationId xmlns:a16="http://schemas.microsoft.com/office/drawing/2014/main" id="{89419401-859A-20FD-B729-585F6B15926D}"/>
              </a:ext>
            </a:extLst>
          </p:cNvPr>
          <p:cNvPicPr>
            <a:picLocks noChangeAspect="1"/>
          </p:cNvPicPr>
          <p:nvPr/>
        </p:nvPicPr>
        <p:blipFill>
          <a:blip r:embed="rId10"/>
          <a:stretch>
            <a:fillRect/>
          </a:stretch>
        </p:blipFill>
        <p:spPr>
          <a:xfrm>
            <a:off x="6672096" y="1364558"/>
            <a:ext cx="2514041" cy="1757938"/>
          </a:xfrm>
          <a:prstGeom prst="rect">
            <a:avLst/>
          </a:prstGeom>
        </p:spPr>
      </p:pic>
      <p:cxnSp>
        <p:nvCxnSpPr>
          <p:cNvPr id="35" name="直接箭头连接符 34">
            <a:extLst>
              <a:ext uri="{FF2B5EF4-FFF2-40B4-BE49-F238E27FC236}">
                <a16:creationId xmlns:a16="http://schemas.microsoft.com/office/drawing/2014/main" id="{200A7B2A-E5B4-6213-016B-5EBA1BE0251F}"/>
              </a:ext>
            </a:extLst>
          </p:cNvPr>
          <p:cNvCxnSpPr>
            <a:stCxn id="31" idx="3"/>
          </p:cNvCxnSpPr>
          <p:nvPr/>
        </p:nvCxnSpPr>
        <p:spPr>
          <a:xfrm flipV="1">
            <a:off x="2603233" y="1878250"/>
            <a:ext cx="841711" cy="362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5DDB78BF-AA4C-F74E-8FA3-26BCA77119B0}"/>
              </a:ext>
            </a:extLst>
          </p:cNvPr>
          <p:cNvCxnSpPr>
            <a:cxnSpLocks/>
            <a:stCxn id="31" idx="3"/>
          </p:cNvCxnSpPr>
          <p:nvPr/>
        </p:nvCxnSpPr>
        <p:spPr>
          <a:xfrm>
            <a:off x="2603233" y="2240487"/>
            <a:ext cx="790763" cy="369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81501516-CE55-85C9-9606-EC65C03E6356}"/>
              </a:ext>
            </a:extLst>
          </p:cNvPr>
          <p:cNvCxnSpPr/>
          <p:nvPr/>
        </p:nvCxnSpPr>
        <p:spPr>
          <a:xfrm>
            <a:off x="5790924" y="1926205"/>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8F587FA5-29D8-EF20-D5B4-716369BFCA8E}"/>
              </a:ext>
            </a:extLst>
          </p:cNvPr>
          <p:cNvCxnSpPr/>
          <p:nvPr/>
        </p:nvCxnSpPr>
        <p:spPr>
          <a:xfrm>
            <a:off x="5790923" y="2558829"/>
            <a:ext cx="9054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22AD852B-DFDA-F001-2B0E-D11E8D0B1BFF}"/>
              </a:ext>
            </a:extLst>
          </p:cNvPr>
          <p:cNvCxnSpPr>
            <a:cxnSpLocks/>
          </p:cNvCxnSpPr>
          <p:nvPr/>
        </p:nvCxnSpPr>
        <p:spPr>
          <a:xfrm>
            <a:off x="9158367" y="1920723"/>
            <a:ext cx="420103" cy="5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6CA5189D-0B8D-A627-37DF-7E4D0E52C822}"/>
              </a:ext>
            </a:extLst>
          </p:cNvPr>
          <p:cNvCxnSpPr>
            <a:cxnSpLocks/>
          </p:cNvCxnSpPr>
          <p:nvPr/>
        </p:nvCxnSpPr>
        <p:spPr>
          <a:xfrm>
            <a:off x="9158367" y="2615880"/>
            <a:ext cx="42010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33C6205A-D197-BEA2-0E3E-69E7589FB2AD}"/>
              </a:ext>
            </a:extLst>
          </p:cNvPr>
          <p:cNvSpPr txBox="1"/>
          <p:nvPr/>
        </p:nvSpPr>
        <p:spPr>
          <a:xfrm>
            <a:off x="5906950" y="1568848"/>
            <a:ext cx="939624" cy="400110"/>
          </a:xfrm>
          <a:prstGeom prst="rect">
            <a:avLst/>
          </a:prstGeom>
          <a:noFill/>
        </p:spPr>
        <p:txBody>
          <a:bodyPr wrap="square" rtlCol="0">
            <a:spAutoFit/>
          </a:bodyPr>
          <a:lstStyle/>
          <a:p>
            <a:r>
              <a:rPr lang="en-US" altLang="zh-CN" sz="1000" dirty="0"/>
              <a:t>Spatial </a:t>
            </a:r>
          </a:p>
          <a:p>
            <a:r>
              <a:rPr lang="en-US" altLang="zh-CN" sz="1000" dirty="0"/>
              <a:t>Attention</a:t>
            </a:r>
            <a:endParaRPr lang="zh-CN" altLang="en-US" sz="1000" dirty="0"/>
          </a:p>
        </p:txBody>
      </p:sp>
      <p:sp>
        <p:nvSpPr>
          <p:cNvPr id="42" name="文本框 41">
            <a:extLst>
              <a:ext uri="{FF2B5EF4-FFF2-40B4-BE49-F238E27FC236}">
                <a16:creationId xmlns:a16="http://schemas.microsoft.com/office/drawing/2014/main" id="{E3956E8D-FB0B-A365-CFBC-2FEFB9FC7F99}"/>
              </a:ext>
            </a:extLst>
          </p:cNvPr>
          <p:cNvSpPr txBox="1"/>
          <p:nvPr/>
        </p:nvSpPr>
        <p:spPr>
          <a:xfrm>
            <a:off x="5841871" y="2190191"/>
            <a:ext cx="939624" cy="400110"/>
          </a:xfrm>
          <a:prstGeom prst="rect">
            <a:avLst/>
          </a:prstGeom>
          <a:noFill/>
        </p:spPr>
        <p:txBody>
          <a:bodyPr wrap="square" rtlCol="0">
            <a:spAutoFit/>
          </a:bodyPr>
          <a:lstStyle/>
          <a:p>
            <a:r>
              <a:rPr lang="en-US" altLang="zh-CN" sz="1000" dirty="0"/>
              <a:t>Temporal </a:t>
            </a:r>
          </a:p>
          <a:p>
            <a:r>
              <a:rPr lang="en-US" altLang="zh-CN" sz="1000" dirty="0"/>
              <a:t>Attention</a:t>
            </a:r>
            <a:endParaRPr lang="zh-CN" altLang="en-US" sz="1000" dirty="0"/>
          </a:p>
        </p:txBody>
      </p:sp>
      <p:sp>
        <p:nvSpPr>
          <p:cNvPr id="43" name="矩形 42">
            <a:extLst>
              <a:ext uri="{FF2B5EF4-FFF2-40B4-BE49-F238E27FC236}">
                <a16:creationId xmlns:a16="http://schemas.microsoft.com/office/drawing/2014/main" id="{E0F91E9A-5182-FA6C-6508-70491F9E9B14}"/>
              </a:ext>
            </a:extLst>
          </p:cNvPr>
          <p:cNvSpPr/>
          <p:nvPr/>
        </p:nvSpPr>
        <p:spPr>
          <a:xfrm>
            <a:off x="9332845" y="1289460"/>
            <a:ext cx="2154066" cy="1801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a:extLst>
              <a:ext uri="{FF2B5EF4-FFF2-40B4-BE49-F238E27FC236}">
                <a16:creationId xmlns:a16="http://schemas.microsoft.com/office/drawing/2014/main" id="{A8CEFD15-953F-BF23-40DB-1EC25B825299}"/>
              </a:ext>
            </a:extLst>
          </p:cNvPr>
          <p:cNvPicPr>
            <a:picLocks noChangeAspect="1"/>
          </p:cNvPicPr>
          <p:nvPr/>
        </p:nvPicPr>
        <p:blipFill>
          <a:blip r:embed="rId11"/>
          <a:stretch>
            <a:fillRect/>
          </a:stretch>
        </p:blipFill>
        <p:spPr>
          <a:xfrm>
            <a:off x="1564342" y="3824100"/>
            <a:ext cx="3164607" cy="2133485"/>
          </a:xfrm>
          <a:prstGeom prst="rect">
            <a:avLst/>
          </a:prstGeom>
          <a:ln w="19050">
            <a:solidFill>
              <a:schemeClr val="tx1"/>
            </a:solidFill>
          </a:ln>
        </p:spPr>
      </p:pic>
      <p:sp>
        <p:nvSpPr>
          <p:cNvPr id="55" name="文本框 54">
            <a:extLst>
              <a:ext uri="{FF2B5EF4-FFF2-40B4-BE49-F238E27FC236}">
                <a16:creationId xmlns:a16="http://schemas.microsoft.com/office/drawing/2014/main" id="{4E4F247D-484D-4D04-1A12-3B49354CA59C}"/>
              </a:ext>
            </a:extLst>
          </p:cNvPr>
          <p:cNvSpPr txBox="1"/>
          <p:nvPr/>
        </p:nvSpPr>
        <p:spPr>
          <a:xfrm>
            <a:off x="1564342" y="5948401"/>
            <a:ext cx="3264506" cy="276999"/>
          </a:xfrm>
          <a:prstGeom prst="rect">
            <a:avLst/>
          </a:prstGeom>
          <a:noFill/>
        </p:spPr>
        <p:txBody>
          <a:bodyPr wrap="square">
            <a:spAutoFit/>
          </a:bodyPr>
          <a:lstStyle/>
          <a:p>
            <a:pPr algn="ctr"/>
            <a:r>
              <a:rPr lang="en-US" altLang="zh-CN" sz="1200" dirty="0"/>
              <a:t>G</a:t>
            </a:r>
            <a:r>
              <a:rPr lang="zh-CN" altLang="en-US" sz="1200" dirty="0"/>
              <a:t>raph </a:t>
            </a:r>
            <a:r>
              <a:rPr lang="en-US" altLang="zh-CN" sz="1200" dirty="0"/>
              <a:t>C</a:t>
            </a:r>
            <a:r>
              <a:rPr lang="zh-CN" altLang="en-US" sz="1200" dirty="0"/>
              <a:t>onvolutional </a:t>
            </a:r>
            <a:r>
              <a:rPr lang="en-US" altLang="zh-CN" sz="1200" dirty="0"/>
              <a:t>N</a:t>
            </a:r>
            <a:r>
              <a:rPr lang="zh-CN" altLang="en-US" sz="1200" dirty="0"/>
              <a:t>etworks </a:t>
            </a:r>
            <a:r>
              <a:rPr lang="en-US" altLang="zh-CN" sz="1200" dirty="0"/>
              <a:t>[8]</a:t>
            </a:r>
            <a:endParaRPr lang="zh-CN" altLang="en-US" sz="1200" dirty="0"/>
          </a:p>
        </p:txBody>
      </p:sp>
      <p:sp>
        <p:nvSpPr>
          <p:cNvPr id="56" name="矩形 55">
            <a:extLst>
              <a:ext uri="{FF2B5EF4-FFF2-40B4-BE49-F238E27FC236}">
                <a16:creationId xmlns:a16="http://schemas.microsoft.com/office/drawing/2014/main" id="{88B4C23E-C01B-8800-F3BA-8111E8959A6B}"/>
              </a:ext>
            </a:extLst>
          </p:cNvPr>
          <p:cNvSpPr/>
          <p:nvPr/>
        </p:nvSpPr>
        <p:spPr>
          <a:xfrm>
            <a:off x="269830" y="4311566"/>
            <a:ext cx="927516" cy="26307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SVLG</a:t>
            </a:r>
            <a:endParaRPr lang="zh-CN" altLang="en-US" dirty="0"/>
          </a:p>
        </p:txBody>
      </p:sp>
      <p:sp>
        <p:nvSpPr>
          <p:cNvPr id="57" name="矩形 56">
            <a:extLst>
              <a:ext uri="{FF2B5EF4-FFF2-40B4-BE49-F238E27FC236}">
                <a16:creationId xmlns:a16="http://schemas.microsoft.com/office/drawing/2014/main" id="{C707D916-6F81-10A7-032C-80F9B2364037}"/>
              </a:ext>
            </a:extLst>
          </p:cNvPr>
          <p:cNvSpPr/>
          <p:nvPr/>
        </p:nvSpPr>
        <p:spPr>
          <a:xfrm>
            <a:off x="269830" y="5149253"/>
            <a:ext cx="927516" cy="27699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TVLG</a:t>
            </a:r>
            <a:endParaRPr lang="zh-CN" altLang="en-US" dirty="0"/>
          </a:p>
        </p:txBody>
      </p:sp>
      <p:sp>
        <p:nvSpPr>
          <p:cNvPr id="4" name="右大括号 3">
            <a:extLst>
              <a:ext uri="{FF2B5EF4-FFF2-40B4-BE49-F238E27FC236}">
                <a16:creationId xmlns:a16="http://schemas.microsoft.com/office/drawing/2014/main" id="{C3E4A06C-DAA5-D0DB-2F0E-552F55CF81B8}"/>
              </a:ext>
            </a:extLst>
          </p:cNvPr>
          <p:cNvSpPr/>
          <p:nvPr/>
        </p:nvSpPr>
        <p:spPr>
          <a:xfrm>
            <a:off x="1182205" y="4443105"/>
            <a:ext cx="334370" cy="837687"/>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6521B145-46F8-CFBA-A841-FD9E8AACC7E4}"/>
              </a:ext>
            </a:extLst>
          </p:cNvPr>
          <p:cNvPicPr>
            <a:picLocks noChangeAspect="1"/>
          </p:cNvPicPr>
          <p:nvPr/>
        </p:nvPicPr>
        <p:blipFill>
          <a:blip r:embed="rId12"/>
          <a:stretch>
            <a:fillRect/>
          </a:stretch>
        </p:blipFill>
        <p:spPr>
          <a:xfrm>
            <a:off x="5392286" y="4303324"/>
            <a:ext cx="3587941" cy="1190118"/>
          </a:xfrm>
          <a:prstGeom prst="rect">
            <a:avLst/>
          </a:prstGeom>
        </p:spPr>
      </p:pic>
      <p:sp>
        <p:nvSpPr>
          <p:cNvPr id="58" name="文本框 57">
            <a:extLst>
              <a:ext uri="{FF2B5EF4-FFF2-40B4-BE49-F238E27FC236}">
                <a16:creationId xmlns:a16="http://schemas.microsoft.com/office/drawing/2014/main" id="{862F15B3-6F3F-2E88-F65B-FC09D2383103}"/>
              </a:ext>
            </a:extLst>
          </p:cNvPr>
          <p:cNvSpPr txBox="1"/>
          <p:nvPr/>
        </p:nvSpPr>
        <p:spPr>
          <a:xfrm>
            <a:off x="5554003" y="5948400"/>
            <a:ext cx="3264506" cy="276999"/>
          </a:xfrm>
          <a:prstGeom prst="rect">
            <a:avLst/>
          </a:prstGeom>
          <a:noFill/>
        </p:spPr>
        <p:txBody>
          <a:bodyPr wrap="square">
            <a:spAutoFit/>
          </a:bodyPr>
          <a:lstStyle/>
          <a:p>
            <a:pPr algn="ctr"/>
            <a:r>
              <a:rPr lang="en-US" altLang="zh-CN" sz="1200" dirty="0"/>
              <a:t>Temporal</a:t>
            </a:r>
            <a:r>
              <a:rPr lang="zh-CN" altLang="en-US" sz="1200" dirty="0"/>
              <a:t> </a:t>
            </a:r>
            <a:r>
              <a:rPr lang="en-US" altLang="zh-CN" sz="1200" dirty="0"/>
              <a:t>C</a:t>
            </a:r>
            <a:r>
              <a:rPr lang="zh-CN" altLang="en-US" sz="1200" dirty="0"/>
              <a:t>onvolutional </a:t>
            </a:r>
            <a:r>
              <a:rPr lang="en-US" altLang="zh-CN" sz="1200" dirty="0"/>
              <a:t>N</a:t>
            </a:r>
            <a:r>
              <a:rPr lang="zh-CN" altLang="en-US" sz="1200" dirty="0"/>
              <a:t>etworks </a:t>
            </a:r>
            <a:r>
              <a:rPr lang="en-US" altLang="zh-CN" sz="1200" dirty="0"/>
              <a:t>[9]</a:t>
            </a:r>
            <a:endParaRPr lang="zh-CN" altLang="en-US" sz="1200" dirty="0"/>
          </a:p>
        </p:txBody>
      </p:sp>
      <p:sp>
        <p:nvSpPr>
          <p:cNvPr id="60" name="箭头: 右 59">
            <a:extLst>
              <a:ext uri="{FF2B5EF4-FFF2-40B4-BE49-F238E27FC236}">
                <a16:creationId xmlns:a16="http://schemas.microsoft.com/office/drawing/2014/main" id="{FFD8DFE2-5C84-A18F-4921-5F081E3CF5B4}"/>
              </a:ext>
            </a:extLst>
          </p:cNvPr>
          <p:cNvSpPr/>
          <p:nvPr/>
        </p:nvSpPr>
        <p:spPr>
          <a:xfrm>
            <a:off x="9015032" y="4864535"/>
            <a:ext cx="420102" cy="81128"/>
          </a:xfrm>
          <a:prstGeom prst="rightArrow">
            <a:avLst/>
          </a:prstGeom>
          <a:solidFill>
            <a:schemeClr val="bg1"/>
          </a:solidFill>
          <a:ln>
            <a:solidFill>
              <a:schemeClr val="tx1"/>
            </a:solidFill>
            <a:extLst>
              <a:ext uri="{C807C97D-BFC1-408E-A445-0C87EB9F89A2}">
                <ask:lineSketchStyleProps xmlns:ask="http://schemas.microsoft.com/office/drawing/2018/sketchyshapes" sd="1219033472">
                  <a:custGeom>
                    <a:avLst/>
                    <a:gdLst>
                      <a:gd name="connsiteX0" fmla="*/ 0 w 563438"/>
                      <a:gd name="connsiteY0" fmla="*/ 20282 h 81128"/>
                      <a:gd name="connsiteX1" fmla="*/ 522874 w 563438"/>
                      <a:gd name="connsiteY1" fmla="*/ 20282 h 81128"/>
                      <a:gd name="connsiteX2" fmla="*/ 522874 w 563438"/>
                      <a:gd name="connsiteY2" fmla="*/ 0 h 81128"/>
                      <a:gd name="connsiteX3" fmla="*/ 563438 w 563438"/>
                      <a:gd name="connsiteY3" fmla="*/ 40564 h 81128"/>
                      <a:gd name="connsiteX4" fmla="*/ 522874 w 563438"/>
                      <a:gd name="connsiteY4" fmla="*/ 81128 h 81128"/>
                      <a:gd name="connsiteX5" fmla="*/ 522874 w 563438"/>
                      <a:gd name="connsiteY5" fmla="*/ 60846 h 81128"/>
                      <a:gd name="connsiteX6" fmla="*/ 0 w 563438"/>
                      <a:gd name="connsiteY6" fmla="*/ 60846 h 81128"/>
                      <a:gd name="connsiteX7" fmla="*/ 0 w 563438"/>
                      <a:gd name="connsiteY7" fmla="*/ 20282 h 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438" h="81128" fill="none" extrusionOk="0">
                        <a:moveTo>
                          <a:pt x="0" y="20282"/>
                        </a:moveTo>
                        <a:cubicBezTo>
                          <a:pt x="153739" y="33299"/>
                          <a:pt x="468947" y="33659"/>
                          <a:pt x="522874" y="20282"/>
                        </a:cubicBezTo>
                        <a:cubicBezTo>
                          <a:pt x="524430" y="14233"/>
                          <a:pt x="522670" y="9496"/>
                          <a:pt x="522874" y="0"/>
                        </a:cubicBezTo>
                        <a:cubicBezTo>
                          <a:pt x="525732" y="10059"/>
                          <a:pt x="544777" y="21162"/>
                          <a:pt x="563438" y="40564"/>
                        </a:cubicBezTo>
                        <a:cubicBezTo>
                          <a:pt x="554240" y="54708"/>
                          <a:pt x="534837" y="72332"/>
                          <a:pt x="522874" y="81128"/>
                        </a:cubicBezTo>
                        <a:cubicBezTo>
                          <a:pt x="522308" y="72568"/>
                          <a:pt x="524323" y="70738"/>
                          <a:pt x="522874" y="60846"/>
                        </a:cubicBezTo>
                        <a:cubicBezTo>
                          <a:pt x="350251" y="42771"/>
                          <a:pt x="124663" y="75258"/>
                          <a:pt x="0" y="60846"/>
                        </a:cubicBezTo>
                        <a:cubicBezTo>
                          <a:pt x="-3104" y="43754"/>
                          <a:pt x="-1053" y="39035"/>
                          <a:pt x="0" y="20282"/>
                        </a:cubicBezTo>
                        <a:close/>
                      </a:path>
                      <a:path w="563438" h="81128" stroke="0" extrusionOk="0">
                        <a:moveTo>
                          <a:pt x="0" y="20282"/>
                        </a:moveTo>
                        <a:cubicBezTo>
                          <a:pt x="60046" y="8557"/>
                          <a:pt x="435882" y="66035"/>
                          <a:pt x="522874" y="20282"/>
                        </a:cubicBezTo>
                        <a:cubicBezTo>
                          <a:pt x="521066" y="12872"/>
                          <a:pt x="522725" y="8243"/>
                          <a:pt x="522874" y="0"/>
                        </a:cubicBezTo>
                        <a:cubicBezTo>
                          <a:pt x="531922" y="5575"/>
                          <a:pt x="556976" y="35976"/>
                          <a:pt x="563438" y="40564"/>
                        </a:cubicBezTo>
                        <a:cubicBezTo>
                          <a:pt x="546532" y="61239"/>
                          <a:pt x="540098" y="70363"/>
                          <a:pt x="522874" y="81128"/>
                        </a:cubicBezTo>
                        <a:cubicBezTo>
                          <a:pt x="522576" y="72601"/>
                          <a:pt x="524494" y="66989"/>
                          <a:pt x="522874" y="60846"/>
                        </a:cubicBezTo>
                        <a:cubicBezTo>
                          <a:pt x="407775" y="36492"/>
                          <a:pt x="178072" y="63197"/>
                          <a:pt x="0" y="60846"/>
                        </a:cubicBezTo>
                        <a:cubicBezTo>
                          <a:pt x="321" y="46349"/>
                          <a:pt x="-2170" y="29274"/>
                          <a:pt x="0" y="202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9B32DEE5-ACCB-DDF5-D385-6F20413D7063}"/>
              </a:ext>
            </a:extLst>
          </p:cNvPr>
          <p:cNvPicPr>
            <a:picLocks noChangeAspect="1"/>
          </p:cNvPicPr>
          <p:nvPr/>
        </p:nvPicPr>
        <p:blipFill>
          <a:blip r:embed="rId13"/>
          <a:stretch>
            <a:fillRect/>
          </a:stretch>
        </p:blipFill>
        <p:spPr>
          <a:xfrm>
            <a:off x="9519098" y="5025740"/>
            <a:ext cx="2403072" cy="400512"/>
          </a:xfrm>
          <a:prstGeom prst="rect">
            <a:avLst/>
          </a:prstGeom>
        </p:spPr>
      </p:pic>
      <p:sp>
        <p:nvSpPr>
          <p:cNvPr id="63" name="矩形 62">
            <a:extLst>
              <a:ext uri="{FF2B5EF4-FFF2-40B4-BE49-F238E27FC236}">
                <a16:creationId xmlns:a16="http://schemas.microsoft.com/office/drawing/2014/main" id="{E733CFB9-FB12-6272-3649-F910C7139B36}"/>
              </a:ext>
            </a:extLst>
          </p:cNvPr>
          <p:cNvSpPr/>
          <p:nvPr/>
        </p:nvSpPr>
        <p:spPr>
          <a:xfrm>
            <a:off x="10076068" y="4595121"/>
            <a:ext cx="1289131" cy="295721"/>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Bivariate Gaussian</a:t>
            </a:r>
            <a:endParaRPr lang="zh-CN" altLang="en-US" sz="1100" dirty="0"/>
          </a:p>
        </p:txBody>
      </p:sp>
      <p:sp>
        <p:nvSpPr>
          <p:cNvPr id="3" name="右大括号 2">
            <a:extLst>
              <a:ext uri="{FF2B5EF4-FFF2-40B4-BE49-F238E27FC236}">
                <a16:creationId xmlns:a16="http://schemas.microsoft.com/office/drawing/2014/main" id="{398BF8B5-FE8E-8125-3526-4BFDECB8797C}"/>
              </a:ext>
            </a:extLst>
          </p:cNvPr>
          <p:cNvSpPr/>
          <p:nvPr/>
        </p:nvSpPr>
        <p:spPr>
          <a:xfrm>
            <a:off x="4828848" y="4311566"/>
            <a:ext cx="528633" cy="1114686"/>
          </a:xfrm>
          <a:prstGeom prst="rightBrace">
            <a:avLst>
              <a:gd name="adj1" fmla="val 8333"/>
              <a:gd name="adj2" fmla="val 494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30" name="图片 29">
            <a:extLst>
              <a:ext uri="{FF2B5EF4-FFF2-40B4-BE49-F238E27FC236}">
                <a16:creationId xmlns:a16="http://schemas.microsoft.com/office/drawing/2014/main" id="{5A386D73-6C52-0801-752B-2899ED6717D0}"/>
              </a:ext>
            </a:extLst>
          </p:cNvPr>
          <p:cNvPicPr>
            <a:picLocks noChangeAspect="1"/>
          </p:cNvPicPr>
          <p:nvPr/>
        </p:nvPicPr>
        <p:blipFill>
          <a:blip r:embed="rId14"/>
          <a:stretch>
            <a:fillRect/>
          </a:stretch>
        </p:blipFill>
        <p:spPr>
          <a:xfrm>
            <a:off x="8051924" y="27636"/>
            <a:ext cx="1581671" cy="978353"/>
          </a:xfrm>
          <a:prstGeom prst="rect">
            <a:avLst/>
          </a:prstGeom>
        </p:spPr>
      </p:pic>
      <p:pic>
        <p:nvPicPr>
          <p:cNvPr id="46" name="音频 45">
            <a:hlinkClick r:id="" action="ppaction://media"/>
            <a:extLst>
              <a:ext uri="{FF2B5EF4-FFF2-40B4-BE49-F238E27FC236}">
                <a16:creationId xmlns:a16="http://schemas.microsoft.com/office/drawing/2014/main" id="{F1DB0DFA-A550-1E8E-8781-BE3215CF691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7947976"/>
      </p:ext>
    </p:extLst>
  </p:cSld>
  <p:clrMapOvr>
    <a:masterClrMapping/>
  </p:clrMapOvr>
  <mc:AlternateContent xmlns:mc="http://schemas.openxmlformats.org/markup-compatibility/2006">
    <mc:Choice xmlns:p14="http://schemas.microsoft.com/office/powerpoint/2010/main" Requires="p14">
      <p:transition p14:dur="10" advTm="100302"/>
    </mc:Choice>
    <mc:Fallback>
      <p:transition advTm="10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6"/>
                </p:tgtEl>
              </p:cMediaNode>
            </p:audio>
          </p:childTnLst>
        </p:cTn>
      </p:par>
    </p:tnLst>
    <p:bldLst>
      <p:bldP spid="55" grpId="0"/>
      <p:bldP spid="58" grpId="0"/>
      <p:bldP spid="60" grpId="0" animBg="1"/>
      <p:bldP spid="63"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Experiment</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5"/>
          <a:stretch>
            <a:fillRect/>
          </a:stretch>
        </p:blipFill>
        <p:spPr>
          <a:xfrm>
            <a:off x="9633595" y="69154"/>
            <a:ext cx="2440118" cy="830248"/>
          </a:xfrm>
          <a:prstGeom prst="rect">
            <a:avLst/>
          </a:prstGeom>
        </p:spPr>
      </p:pic>
      <p:pic>
        <p:nvPicPr>
          <p:cNvPr id="29" name="Picture 2" descr="Lunch Mat Square | LIND DNA">
            <a:extLst>
              <a:ext uri="{FF2B5EF4-FFF2-40B4-BE49-F238E27FC236}">
                <a16:creationId xmlns:a16="http://schemas.microsoft.com/office/drawing/2014/main" id="{8AB1B612-2517-62C7-1CD7-8E651EF4F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272" y="1557403"/>
            <a:ext cx="200096" cy="222642"/>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id="{512DB982-7023-CCA2-4152-6C75ABEDD496}"/>
              </a:ext>
            </a:extLst>
          </p:cNvPr>
          <p:cNvSpPr txBox="1"/>
          <p:nvPr/>
        </p:nvSpPr>
        <p:spPr>
          <a:xfrm>
            <a:off x="1178368" y="1446354"/>
            <a:ext cx="2625449" cy="400110"/>
          </a:xfrm>
          <a:prstGeom prst="rect">
            <a:avLst/>
          </a:prstGeom>
          <a:noFill/>
        </p:spPr>
        <p:txBody>
          <a:bodyPr wrap="square" rtlCol="0">
            <a:spAutoFit/>
          </a:bodyPr>
          <a:lstStyle/>
          <a:p>
            <a:pPr algn="ctr"/>
            <a:r>
              <a:rPr lang="en-US" altLang="zh-CN" sz="2000" b="1" dirty="0"/>
              <a:t>Experiment Dataset</a:t>
            </a:r>
            <a:endParaRPr lang="zh-CN" altLang="en-US" sz="2000" b="1" dirty="0"/>
          </a:p>
        </p:txBody>
      </p:sp>
      <p:pic>
        <p:nvPicPr>
          <p:cNvPr id="5" name="图片 4" descr="桌子上有一些绿色植物&#10;&#10;低可信度描述已自动生成">
            <a:extLst>
              <a:ext uri="{FF2B5EF4-FFF2-40B4-BE49-F238E27FC236}">
                <a16:creationId xmlns:a16="http://schemas.microsoft.com/office/drawing/2014/main" id="{495D87F4-1199-F2D4-3258-E532AA4EA326}"/>
              </a:ext>
            </a:extLst>
          </p:cNvPr>
          <p:cNvPicPr>
            <a:picLocks noChangeAspect="1"/>
          </p:cNvPicPr>
          <p:nvPr/>
        </p:nvPicPr>
        <p:blipFill>
          <a:blip r:embed="rId7"/>
          <a:stretch>
            <a:fillRect/>
          </a:stretch>
        </p:blipFill>
        <p:spPr>
          <a:xfrm>
            <a:off x="978272" y="1930315"/>
            <a:ext cx="1704793" cy="1391431"/>
          </a:xfrm>
          <a:prstGeom prst="rect">
            <a:avLst/>
          </a:prstGeom>
        </p:spPr>
      </p:pic>
      <p:pic>
        <p:nvPicPr>
          <p:cNvPr id="44" name="Picture 6">
            <a:extLst>
              <a:ext uri="{FF2B5EF4-FFF2-40B4-BE49-F238E27FC236}">
                <a16:creationId xmlns:a16="http://schemas.microsoft.com/office/drawing/2014/main" id="{8F1AD8B2-F379-4A12-C305-098F630DBC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3839" y="1924504"/>
            <a:ext cx="1821099" cy="13914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F12F166C-F908-9612-453A-FA595E4508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272" y="3472016"/>
            <a:ext cx="1704793" cy="130556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descr="图片包含 桌子, 游戏机, 电脑, 钟表&#10;&#10;描述已自动生成">
            <a:extLst>
              <a:ext uri="{FF2B5EF4-FFF2-40B4-BE49-F238E27FC236}">
                <a16:creationId xmlns:a16="http://schemas.microsoft.com/office/drawing/2014/main" id="{7D71B16C-C0B7-0E89-EC80-4381B76072F9}"/>
              </a:ext>
            </a:extLst>
          </p:cNvPr>
          <p:cNvPicPr>
            <a:picLocks noChangeAspect="1"/>
          </p:cNvPicPr>
          <p:nvPr/>
        </p:nvPicPr>
        <p:blipFill>
          <a:blip r:embed="rId10"/>
          <a:stretch>
            <a:fillRect/>
          </a:stretch>
        </p:blipFill>
        <p:spPr>
          <a:xfrm>
            <a:off x="2863838" y="3472015"/>
            <a:ext cx="1821099" cy="1305567"/>
          </a:xfrm>
          <a:prstGeom prst="rect">
            <a:avLst/>
          </a:prstGeom>
        </p:spPr>
      </p:pic>
      <p:sp>
        <p:nvSpPr>
          <p:cNvPr id="46" name="文本框 45">
            <a:extLst>
              <a:ext uri="{FF2B5EF4-FFF2-40B4-BE49-F238E27FC236}">
                <a16:creationId xmlns:a16="http://schemas.microsoft.com/office/drawing/2014/main" id="{266504C8-4057-57F7-BE78-1DC72532DFAB}"/>
              </a:ext>
            </a:extLst>
          </p:cNvPr>
          <p:cNvSpPr txBox="1"/>
          <p:nvPr/>
        </p:nvSpPr>
        <p:spPr>
          <a:xfrm>
            <a:off x="1178368" y="4771328"/>
            <a:ext cx="3264506" cy="276999"/>
          </a:xfrm>
          <a:prstGeom prst="rect">
            <a:avLst/>
          </a:prstGeom>
          <a:noFill/>
        </p:spPr>
        <p:txBody>
          <a:bodyPr wrap="square">
            <a:spAutoFit/>
          </a:bodyPr>
          <a:lstStyle/>
          <a:p>
            <a:pPr algn="ctr"/>
            <a:r>
              <a:rPr lang="en-US" altLang="zh-CN" sz="1200" dirty="0"/>
              <a:t>Stanford Drone Dataset [1]</a:t>
            </a:r>
            <a:endParaRPr lang="zh-CN" altLang="en-US" sz="1200" dirty="0"/>
          </a:p>
        </p:txBody>
      </p:sp>
      <p:sp>
        <p:nvSpPr>
          <p:cNvPr id="47" name="文本框 46">
            <a:extLst>
              <a:ext uri="{FF2B5EF4-FFF2-40B4-BE49-F238E27FC236}">
                <a16:creationId xmlns:a16="http://schemas.microsoft.com/office/drawing/2014/main" id="{5031F24A-8D5C-0476-CFBC-E1732595B60C}"/>
              </a:ext>
            </a:extLst>
          </p:cNvPr>
          <p:cNvSpPr txBox="1"/>
          <p:nvPr/>
        </p:nvSpPr>
        <p:spPr>
          <a:xfrm>
            <a:off x="300866" y="5142980"/>
            <a:ext cx="6204438" cy="523220"/>
          </a:xfrm>
          <a:prstGeom prst="rect">
            <a:avLst/>
          </a:prstGeom>
          <a:noFill/>
        </p:spPr>
        <p:txBody>
          <a:bodyPr wrap="square">
            <a:spAutoFit/>
          </a:bodyPr>
          <a:lstStyle/>
          <a:p>
            <a:pPr marL="640064" marR="0" lvl="1" indent="-274313" algn="l" defTabSz="914400" rtl="0" eaLnBrk="1" fontAlgn="auto" latinLnBrk="0" hangingPunct="1">
              <a:lnSpc>
                <a:spcPct val="100000"/>
              </a:lnSpc>
              <a:spcBef>
                <a:spcPts val="300"/>
              </a:spcBef>
              <a:spcAft>
                <a:spcPts val="0"/>
              </a:spcAft>
              <a:buClr>
                <a:srgbClr val="C0504D">
                  <a:shade val="75000"/>
                </a:srgbClr>
              </a:buClr>
              <a:buSzPct val="85000"/>
              <a:buFont typeface="Wingdings 2"/>
              <a:buChar char=""/>
              <a:tabLst/>
              <a:defRPr/>
            </a:pPr>
            <a:r>
              <a:rPr lang="en-US" altLang="zh-CN" sz="1400" b="1" dirty="0"/>
              <a:t>Six</a:t>
            </a:r>
            <a:r>
              <a:rPr kumimoji="0" lang="en-US" altLang="zh-CN" sz="1400" b="1" i="0" u="none" strike="noStrike" kern="1200" cap="none" spc="0" normalizeH="0" baseline="0" noProof="0" dirty="0">
                <a:ln>
                  <a:noFill/>
                </a:ln>
                <a:effectLst/>
                <a:uLnTx/>
                <a:uFillTx/>
                <a:ea typeface="+mn-ea"/>
                <a:cs typeface="+mn-cs"/>
              </a:rPr>
              <a:t> classes of Objects:</a:t>
            </a:r>
            <a:br>
              <a:rPr kumimoji="0" lang="en-US" altLang="zh-CN" sz="1400" b="1" i="0" u="none" strike="noStrike" kern="1200" cap="none" spc="0" normalizeH="0" baseline="0" noProof="0" dirty="0">
                <a:ln>
                  <a:noFill/>
                </a:ln>
                <a:effectLst/>
                <a:uLnTx/>
                <a:uFillTx/>
                <a:ea typeface="+mn-ea"/>
                <a:cs typeface="+mn-cs"/>
              </a:rPr>
            </a:br>
            <a:r>
              <a:rPr lang="en-US" altLang="zh-CN" sz="1400" i="1" dirty="0">
                <a:cs typeface="Calibri" panose="020F0502020204030204" pitchFamily="34" charset="0"/>
              </a:rPr>
              <a:t>pedestrians, bicyclists, skateboarders, cars, buses, carts</a:t>
            </a:r>
          </a:p>
        </p:txBody>
      </p:sp>
      <p:sp>
        <p:nvSpPr>
          <p:cNvPr id="48" name="文本框 47">
            <a:extLst>
              <a:ext uri="{FF2B5EF4-FFF2-40B4-BE49-F238E27FC236}">
                <a16:creationId xmlns:a16="http://schemas.microsoft.com/office/drawing/2014/main" id="{32A286B8-9F1F-AD29-037B-74D9DB5F83BA}"/>
              </a:ext>
            </a:extLst>
          </p:cNvPr>
          <p:cNvSpPr txBox="1"/>
          <p:nvPr/>
        </p:nvSpPr>
        <p:spPr>
          <a:xfrm>
            <a:off x="300866" y="5757959"/>
            <a:ext cx="4910042" cy="307777"/>
          </a:xfrm>
          <a:prstGeom prst="rect">
            <a:avLst/>
          </a:prstGeom>
          <a:noFill/>
        </p:spPr>
        <p:txBody>
          <a:bodyPr wrap="square">
            <a:spAutoFit/>
          </a:bodyPr>
          <a:lstStyle/>
          <a:p>
            <a:pPr marL="640064" marR="0" lvl="1" indent="-274313" algn="l" defTabSz="914400" rtl="0" eaLnBrk="1" fontAlgn="auto" latinLnBrk="0" hangingPunct="1">
              <a:lnSpc>
                <a:spcPct val="100000"/>
              </a:lnSpc>
              <a:spcBef>
                <a:spcPts val="300"/>
              </a:spcBef>
              <a:spcAft>
                <a:spcPts val="0"/>
              </a:spcAft>
              <a:buClr>
                <a:srgbClr val="C0504D">
                  <a:shade val="75000"/>
                </a:srgbClr>
              </a:buClr>
              <a:buSzPct val="85000"/>
              <a:buFont typeface="Wingdings 2"/>
              <a:buChar char=""/>
              <a:tabLst/>
              <a:defRPr/>
            </a:pPr>
            <a:r>
              <a:rPr lang="en-US" altLang="zh-CN" sz="1400" b="1" dirty="0"/>
              <a:t>Bird-eye views captured by drones in the campus</a:t>
            </a:r>
          </a:p>
        </p:txBody>
      </p:sp>
      <p:pic>
        <p:nvPicPr>
          <p:cNvPr id="49" name="Picture 2" descr="Lunch Mat Square | LIND DNA">
            <a:extLst>
              <a:ext uri="{FF2B5EF4-FFF2-40B4-BE49-F238E27FC236}">
                <a16:creationId xmlns:a16="http://schemas.microsoft.com/office/drawing/2014/main" id="{453CC8AE-DE35-5FF6-7BC2-161A0F43C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674" y="1570966"/>
            <a:ext cx="200096" cy="22264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a:extLst>
              <a:ext uri="{FF2B5EF4-FFF2-40B4-BE49-F238E27FC236}">
                <a16:creationId xmlns:a16="http://schemas.microsoft.com/office/drawing/2014/main" id="{E3C52EC3-B48D-D028-E57A-B332B01C0EF8}"/>
              </a:ext>
            </a:extLst>
          </p:cNvPr>
          <p:cNvPicPr>
            <a:picLocks noChangeAspect="1"/>
          </p:cNvPicPr>
          <p:nvPr/>
        </p:nvPicPr>
        <p:blipFill>
          <a:blip r:embed="rId11"/>
          <a:stretch>
            <a:fillRect/>
          </a:stretch>
        </p:blipFill>
        <p:spPr>
          <a:xfrm>
            <a:off x="8279081" y="2778159"/>
            <a:ext cx="3000095" cy="445960"/>
          </a:xfrm>
          <a:prstGeom prst="rect">
            <a:avLst/>
          </a:prstGeom>
        </p:spPr>
      </p:pic>
      <p:pic>
        <p:nvPicPr>
          <p:cNvPr id="19" name="图片 18">
            <a:extLst>
              <a:ext uri="{FF2B5EF4-FFF2-40B4-BE49-F238E27FC236}">
                <a16:creationId xmlns:a16="http://schemas.microsoft.com/office/drawing/2014/main" id="{CA20C96A-CD76-230C-7915-80F215461FAA}"/>
              </a:ext>
            </a:extLst>
          </p:cNvPr>
          <p:cNvPicPr>
            <a:picLocks noChangeAspect="1"/>
          </p:cNvPicPr>
          <p:nvPr/>
        </p:nvPicPr>
        <p:blipFill>
          <a:blip r:embed="rId12"/>
          <a:stretch>
            <a:fillRect/>
          </a:stretch>
        </p:blipFill>
        <p:spPr>
          <a:xfrm>
            <a:off x="8293664" y="3481044"/>
            <a:ext cx="3138997" cy="462589"/>
          </a:xfrm>
          <a:prstGeom prst="rect">
            <a:avLst/>
          </a:prstGeom>
        </p:spPr>
      </p:pic>
      <p:pic>
        <p:nvPicPr>
          <p:cNvPr id="23" name="图片 22">
            <a:extLst>
              <a:ext uri="{FF2B5EF4-FFF2-40B4-BE49-F238E27FC236}">
                <a16:creationId xmlns:a16="http://schemas.microsoft.com/office/drawing/2014/main" id="{AC523F08-CCC6-11F2-6C66-F4F8C3FC81D0}"/>
              </a:ext>
            </a:extLst>
          </p:cNvPr>
          <p:cNvPicPr>
            <a:picLocks noChangeAspect="1"/>
          </p:cNvPicPr>
          <p:nvPr/>
        </p:nvPicPr>
        <p:blipFill>
          <a:blip r:embed="rId13"/>
          <a:stretch>
            <a:fillRect/>
          </a:stretch>
        </p:blipFill>
        <p:spPr>
          <a:xfrm>
            <a:off x="8293664" y="4237186"/>
            <a:ext cx="3017597" cy="410287"/>
          </a:xfrm>
          <a:prstGeom prst="rect">
            <a:avLst/>
          </a:prstGeom>
        </p:spPr>
      </p:pic>
      <p:sp>
        <p:nvSpPr>
          <p:cNvPr id="20" name="文本框 19">
            <a:extLst>
              <a:ext uri="{FF2B5EF4-FFF2-40B4-BE49-F238E27FC236}">
                <a16:creationId xmlns:a16="http://schemas.microsoft.com/office/drawing/2014/main" id="{3BF9184D-4D19-EA4E-A0D9-A04AF77107DD}"/>
              </a:ext>
            </a:extLst>
          </p:cNvPr>
          <p:cNvSpPr txBox="1"/>
          <p:nvPr/>
        </p:nvSpPr>
        <p:spPr>
          <a:xfrm>
            <a:off x="6366770" y="1456945"/>
            <a:ext cx="4653023" cy="400110"/>
          </a:xfrm>
          <a:prstGeom prst="rect">
            <a:avLst/>
          </a:prstGeom>
          <a:noFill/>
        </p:spPr>
        <p:txBody>
          <a:bodyPr wrap="square" rtlCol="0">
            <a:spAutoFit/>
          </a:bodyPr>
          <a:lstStyle/>
          <a:p>
            <a:pPr algn="ctr"/>
            <a:r>
              <a:rPr lang="en-US" altLang="zh-CN" sz="2000" b="1" dirty="0"/>
              <a:t>Evaluation Metrics: Displacement Error</a:t>
            </a:r>
            <a:endParaRPr lang="zh-CN" altLang="en-US" sz="2000" b="1" dirty="0"/>
          </a:p>
        </p:txBody>
      </p:sp>
      <p:sp>
        <p:nvSpPr>
          <p:cNvPr id="21" name="文本框 20">
            <a:extLst>
              <a:ext uri="{FF2B5EF4-FFF2-40B4-BE49-F238E27FC236}">
                <a16:creationId xmlns:a16="http://schemas.microsoft.com/office/drawing/2014/main" id="{162DE493-F599-0F45-9F22-F64C0E75749D}"/>
              </a:ext>
            </a:extLst>
          </p:cNvPr>
          <p:cNvSpPr txBox="1"/>
          <p:nvPr/>
        </p:nvSpPr>
        <p:spPr>
          <a:xfrm>
            <a:off x="6096000" y="2147227"/>
            <a:ext cx="2439509" cy="338554"/>
          </a:xfrm>
          <a:prstGeom prst="rect">
            <a:avLst/>
          </a:prstGeom>
          <a:noFill/>
        </p:spPr>
        <p:txBody>
          <a:bodyPr wrap="square">
            <a:spAutoFit/>
          </a:bodyPr>
          <a:lstStyle/>
          <a:p>
            <a:r>
              <a:rPr lang="en" altLang="zh-CN" sz="1600" dirty="0"/>
              <a:t>Minimum ADE (mADE)</a:t>
            </a:r>
            <a:endParaRPr lang="zh-CN" altLang="en-US" sz="1600" dirty="0"/>
          </a:p>
        </p:txBody>
      </p:sp>
      <p:sp>
        <p:nvSpPr>
          <p:cNvPr id="24" name="文本框 23">
            <a:extLst>
              <a:ext uri="{FF2B5EF4-FFF2-40B4-BE49-F238E27FC236}">
                <a16:creationId xmlns:a16="http://schemas.microsoft.com/office/drawing/2014/main" id="{A3BA754E-047C-8649-880A-962CF3DAFF55}"/>
              </a:ext>
            </a:extLst>
          </p:cNvPr>
          <p:cNvSpPr txBox="1"/>
          <p:nvPr/>
        </p:nvSpPr>
        <p:spPr>
          <a:xfrm>
            <a:off x="6107723" y="3564982"/>
            <a:ext cx="1891196" cy="338554"/>
          </a:xfrm>
          <a:prstGeom prst="rect">
            <a:avLst/>
          </a:prstGeom>
          <a:noFill/>
        </p:spPr>
        <p:txBody>
          <a:bodyPr wrap="square">
            <a:spAutoFit/>
          </a:bodyPr>
          <a:lstStyle/>
          <a:p>
            <a:r>
              <a:rPr lang="en-US" altLang="zh-CN" sz="1600" dirty="0"/>
              <a:t>Average ADE </a:t>
            </a:r>
            <a:r>
              <a:rPr lang="zh-CN" altLang="en-US" sz="1600" dirty="0"/>
              <a:t>(aADE)</a:t>
            </a:r>
          </a:p>
        </p:txBody>
      </p:sp>
      <p:sp>
        <p:nvSpPr>
          <p:cNvPr id="25" name="文本框 24">
            <a:extLst>
              <a:ext uri="{FF2B5EF4-FFF2-40B4-BE49-F238E27FC236}">
                <a16:creationId xmlns:a16="http://schemas.microsoft.com/office/drawing/2014/main" id="{861E3C8C-519E-584F-8D9D-D11A90F1713F}"/>
              </a:ext>
            </a:extLst>
          </p:cNvPr>
          <p:cNvSpPr txBox="1"/>
          <p:nvPr/>
        </p:nvSpPr>
        <p:spPr>
          <a:xfrm>
            <a:off x="6096000" y="2840268"/>
            <a:ext cx="2439509" cy="338554"/>
          </a:xfrm>
          <a:prstGeom prst="rect">
            <a:avLst/>
          </a:prstGeom>
          <a:noFill/>
        </p:spPr>
        <p:txBody>
          <a:bodyPr wrap="square">
            <a:spAutoFit/>
          </a:bodyPr>
          <a:lstStyle/>
          <a:p>
            <a:r>
              <a:rPr lang="en" altLang="zh-CN" sz="1600" dirty="0"/>
              <a:t>Minimum FDE (mFDE)</a:t>
            </a:r>
            <a:endParaRPr lang="zh-CN" altLang="en-US" sz="1600" dirty="0"/>
          </a:p>
        </p:txBody>
      </p:sp>
      <p:sp>
        <p:nvSpPr>
          <p:cNvPr id="26" name="文本框 25">
            <a:extLst>
              <a:ext uri="{FF2B5EF4-FFF2-40B4-BE49-F238E27FC236}">
                <a16:creationId xmlns:a16="http://schemas.microsoft.com/office/drawing/2014/main" id="{364A30AF-6728-5D48-870C-6EF244778D29}"/>
              </a:ext>
            </a:extLst>
          </p:cNvPr>
          <p:cNvSpPr txBox="1"/>
          <p:nvPr/>
        </p:nvSpPr>
        <p:spPr>
          <a:xfrm>
            <a:off x="6107723" y="4287422"/>
            <a:ext cx="1891196" cy="338554"/>
          </a:xfrm>
          <a:prstGeom prst="rect">
            <a:avLst/>
          </a:prstGeom>
          <a:noFill/>
        </p:spPr>
        <p:txBody>
          <a:bodyPr wrap="square">
            <a:spAutoFit/>
          </a:bodyPr>
          <a:lstStyle/>
          <a:p>
            <a:r>
              <a:rPr lang="en-US" altLang="zh-CN" sz="1600" dirty="0"/>
              <a:t>Average FDE </a:t>
            </a:r>
            <a:r>
              <a:rPr lang="zh-CN" altLang="en-US" sz="1600" dirty="0"/>
              <a:t>(a</a:t>
            </a:r>
            <a:r>
              <a:rPr lang="en-US" altLang="zh-CN" sz="1600" dirty="0"/>
              <a:t>F</a:t>
            </a:r>
            <a:r>
              <a:rPr lang="zh-CN" altLang="en-US" sz="1600" dirty="0"/>
              <a:t>DE)</a:t>
            </a:r>
          </a:p>
        </p:txBody>
      </p:sp>
      <p:sp>
        <p:nvSpPr>
          <p:cNvPr id="28" name="文本框 27">
            <a:extLst>
              <a:ext uri="{FF2B5EF4-FFF2-40B4-BE49-F238E27FC236}">
                <a16:creationId xmlns:a16="http://schemas.microsoft.com/office/drawing/2014/main" id="{BF0EDDBF-1394-3149-93AF-255D8E7B5A04}"/>
              </a:ext>
            </a:extLst>
          </p:cNvPr>
          <p:cNvSpPr txBox="1"/>
          <p:nvPr/>
        </p:nvSpPr>
        <p:spPr>
          <a:xfrm>
            <a:off x="5714798" y="5109811"/>
            <a:ext cx="6209816" cy="1284967"/>
          </a:xfrm>
          <a:prstGeom prst="rect">
            <a:avLst/>
          </a:prstGeom>
          <a:noFill/>
        </p:spPr>
        <p:txBody>
          <a:bodyPr wrap="square">
            <a:spAutoFit/>
          </a:bodyPr>
          <a:lstStyle/>
          <a:p>
            <a:pPr marL="365751" lvl="1">
              <a:spcBef>
                <a:spcPts val="300"/>
              </a:spcBef>
              <a:buClr>
                <a:srgbClr val="C0504D">
                  <a:shade val="75000"/>
                </a:srgbClr>
              </a:buClr>
              <a:buSzPct val="85000"/>
              <a:defRPr/>
            </a:pPr>
            <a:r>
              <a:rPr kumimoji="0" lang="en-US" altLang="zh-CN" sz="1800" b="1" i="0" u="none" strike="noStrike" kern="1200" cap="none" spc="0" normalizeH="0" baseline="0" noProof="0" dirty="0">
                <a:ln>
                  <a:noFill/>
                </a:ln>
                <a:effectLst/>
                <a:uLnTx/>
                <a:uFillTx/>
                <a:ea typeface="+mn-ea"/>
                <a:cs typeface="+mn-cs"/>
              </a:rPr>
              <a:t>Evaluation Settings:</a:t>
            </a:r>
          </a:p>
          <a:p>
            <a:pPr marL="365751" lvl="1">
              <a:spcBef>
                <a:spcPts val="300"/>
              </a:spcBef>
              <a:buClr>
                <a:srgbClr val="C0504D">
                  <a:shade val="75000"/>
                </a:srgbClr>
              </a:buClr>
              <a:buSzPct val="85000"/>
              <a:defRPr/>
            </a:pPr>
            <a:r>
              <a:rPr kumimoji="0" lang="en-US" altLang="zh-CN" sz="1800" b="1" i="0" u="none" strike="noStrike" kern="1200" cap="none" spc="0" normalizeH="0" baseline="0" noProof="0" dirty="0">
                <a:ln>
                  <a:noFill/>
                </a:ln>
                <a:effectLst/>
                <a:uLnTx/>
                <a:uFillTx/>
                <a:ea typeface="+mn-ea"/>
                <a:cs typeface="+mn-cs"/>
              </a:rPr>
              <a:t> </a:t>
            </a:r>
          </a:p>
          <a:p>
            <a:pPr marL="365751" lvl="1">
              <a:spcBef>
                <a:spcPts val="300"/>
              </a:spcBef>
              <a:buClr>
                <a:srgbClr val="C0504D">
                  <a:shade val="75000"/>
                </a:srgbClr>
              </a:buClr>
              <a:buSzPct val="85000"/>
              <a:defRPr/>
            </a:pPr>
            <a:r>
              <a:rPr lang="en-GB" altLang="zh-CN" sz="1600" dirty="0"/>
              <a:t>Predicted future 12 frames (4.8s) with 8 observed frames (3.2s)</a:t>
            </a:r>
          </a:p>
          <a:p>
            <a:pPr marL="365751" marR="0" lvl="1" algn="l" defTabSz="914400" rtl="0" eaLnBrk="1" fontAlgn="auto" latinLnBrk="0" hangingPunct="1">
              <a:lnSpc>
                <a:spcPct val="100000"/>
              </a:lnSpc>
              <a:spcBef>
                <a:spcPts val="300"/>
              </a:spcBef>
              <a:spcAft>
                <a:spcPts val="0"/>
              </a:spcAft>
              <a:buClr>
                <a:srgbClr val="C0504D">
                  <a:shade val="75000"/>
                </a:srgbClr>
              </a:buClr>
              <a:buSzPct val="85000"/>
              <a:tabLst/>
              <a:defRPr/>
            </a:pPr>
            <a:r>
              <a:rPr kumimoji="0" lang="en-US" altLang="zh-CN" sz="1800" b="1" i="0" u="none" strike="noStrike" kern="1200" cap="none" spc="0" normalizeH="0" baseline="0" noProof="0" dirty="0">
                <a:ln>
                  <a:noFill/>
                </a:ln>
                <a:effectLst/>
                <a:uLnTx/>
                <a:uFillTx/>
                <a:ea typeface="+mn-ea"/>
                <a:cs typeface="+mn-cs"/>
              </a:rPr>
              <a:t> </a:t>
            </a:r>
          </a:p>
        </p:txBody>
      </p:sp>
      <p:pic>
        <p:nvPicPr>
          <p:cNvPr id="27" name="图片 26">
            <a:extLst>
              <a:ext uri="{FF2B5EF4-FFF2-40B4-BE49-F238E27FC236}">
                <a16:creationId xmlns:a16="http://schemas.microsoft.com/office/drawing/2014/main" id="{FDF349FB-EF54-F424-93A3-653FD6E70559}"/>
              </a:ext>
            </a:extLst>
          </p:cNvPr>
          <p:cNvPicPr>
            <a:picLocks noChangeAspect="1"/>
          </p:cNvPicPr>
          <p:nvPr/>
        </p:nvPicPr>
        <p:blipFill>
          <a:blip r:embed="rId14"/>
          <a:stretch>
            <a:fillRect/>
          </a:stretch>
        </p:blipFill>
        <p:spPr>
          <a:xfrm>
            <a:off x="8261331" y="2056554"/>
            <a:ext cx="3035347" cy="462589"/>
          </a:xfrm>
          <a:prstGeom prst="rect">
            <a:avLst/>
          </a:prstGeom>
        </p:spPr>
      </p:pic>
      <p:pic>
        <p:nvPicPr>
          <p:cNvPr id="32" name="图片 31">
            <a:extLst>
              <a:ext uri="{FF2B5EF4-FFF2-40B4-BE49-F238E27FC236}">
                <a16:creationId xmlns:a16="http://schemas.microsoft.com/office/drawing/2014/main" id="{046C8973-0178-6BC9-F653-714DFFA77F76}"/>
              </a:ext>
            </a:extLst>
          </p:cNvPr>
          <p:cNvPicPr>
            <a:picLocks noChangeAspect="1"/>
          </p:cNvPicPr>
          <p:nvPr/>
        </p:nvPicPr>
        <p:blipFill>
          <a:blip r:embed="rId15"/>
          <a:stretch>
            <a:fillRect/>
          </a:stretch>
        </p:blipFill>
        <p:spPr>
          <a:xfrm>
            <a:off x="8051924" y="27636"/>
            <a:ext cx="1581671" cy="978353"/>
          </a:xfrm>
          <a:prstGeom prst="rect">
            <a:avLst/>
          </a:prstGeom>
        </p:spPr>
      </p:pic>
      <p:sp>
        <p:nvSpPr>
          <p:cNvPr id="39" name="文本框 38">
            <a:extLst>
              <a:ext uri="{FF2B5EF4-FFF2-40B4-BE49-F238E27FC236}">
                <a16:creationId xmlns:a16="http://schemas.microsoft.com/office/drawing/2014/main" id="{6E250E68-05EA-E697-FF4B-F46EB4D5B9DA}"/>
              </a:ext>
            </a:extLst>
          </p:cNvPr>
          <p:cNvSpPr txBox="1"/>
          <p:nvPr/>
        </p:nvSpPr>
        <p:spPr>
          <a:xfrm>
            <a:off x="300866" y="6291039"/>
            <a:ext cx="4910042" cy="307777"/>
          </a:xfrm>
          <a:prstGeom prst="rect">
            <a:avLst/>
          </a:prstGeom>
          <a:noFill/>
        </p:spPr>
        <p:txBody>
          <a:bodyPr wrap="square">
            <a:spAutoFit/>
          </a:bodyPr>
          <a:lstStyle/>
          <a:p>
            <a:pPr marL="640064" marR="0" lvl="1" indent="-274313" algn="l" defTabSz="914400" rtl="0" eaLnBrk="1" fontAlgn="auto" latinLnBrk="0" hangingPunct="1">
              <a:lnSpc>
                <a:spcPct val="100000"/>
              </a:lnSpc>
              <a:spcBef>
                <a:spcPts val="300"/>
              </a:spcBef>
              <a:spcAft>
                <a:spcPts val="0"/>
              </a:spcAft>
              <a:buClr>
                <a:srgbClr val="C0504D">
                  <a:shade val="75000"/>
                </a:srgbClr>
              </a:buClr>
              <a:buSzPct val="85000"/>
              <a:buFont typeface="Wingdings 2"/>
              <a:buChar char=""/>
              <a:tabLst/>
              <a:defRPr/>
            </a:pPr>
            <a:r>
              <a:rPr lang="en-US" altLang="zh-CN" sz="1400" b="1" dirty="0"/>
              <a:t>There are overall 8 scenes captured in the dataset</a:t>
            </a:r>
          </a:p>
        </p:txBody>
      </p:sp>
      <p:pic>
        <p:nvPicPr>
          <p:cNvPr id="38" name="音频 37">
            <a:hlinkClick r:id="" action="ppaction://media"/>
            <a:extLst>
              <a:ext uri="{FF2B5EF4-FFF2-40B4-BE49-F238E27FC236}">
                <a16:creationId xmlns:a16="http://schemas.microsoft.com/office/drawing/2014/main" id="{DB0D0D1C-2C51-D00F-766F-89816FF9E2E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3331892"/>
      </p:ext>
    </p:extLst>
  </p:cSld>
  <p:clrMapOvr>
    <a:masterClrMapping/>
  </p:clrMapOvr>
  <mc:AlternateContent xmlns:mc="http://schemas.openxmlformats.org/markup-compatibility/2006">
    <mc:Choice xmlns:p14="http://schemas.microsoft.com/office/powerpoint/2010/main" Requires="p14">
      <p:transition p14:dur="10" advTm="86164"/>
    </mc:Choice>
    <mc:Fallback>
      <p:transition advTm="8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CE5F-8BB7-6A47-B945-B57886B75147}"/>
              </a:ext>
            </a:extLst>
          </p:cNvPr>
          <p:cNvSpPr>
            <a:spLocks noGrp="1"/>
          </p:cNvSpPr>
          <p:nvPr>
            <p:ph type="title"/>
          </p:nvPr>
        </p:nvSpPr>
        <p:spPr/>
        <p:txBody>
          <a:bodyPr>
            <a:normAutofit/>
          </a:bodyPr>
          <a:lstStyle/>
          <a:p>
            <a:r>
              <a:rPr lang="en-US" sz="4000" dirty="0"/>
              <a:t>Results</a:t>
            </a:r>
          </a:p>
        </p:txBody>
      </p:sp>
      <p:pic>
        <p:nvPicPr>
          <p:cNvPr id="9" name="图片 8">
            <a:extLst>
              <a:ext uri="{FF2B5EF4-FFF2-40B4-BE49-F238E27FC236}">
                <a16:creationId xmlns:a16="http://schemas.microsoft.com/office/drawing/2014/main" id="{55528746-549A-2AC9-A375-793031A73B32}"/>
              </a:ext>
            </a:extLst>
          </p:cNvPr>
          <p:cNvPicPr>
            <a:picLocks noChangeAspect="1"/>
          </p:cNvPicPr>
          <p:nvPr/>
        </p:nvPicPr>
        <p:blipFill>
          <a:blip r:embed="rId6"/>
          <a:stretch>
            <a:fillRect/>
          </a:stretch>
        </p:blipFill>
        <p:spPr>
          <a:xfrm>
            <a:off x="9633595" y="69154"/>
            <a:ext cx="2440118" cy="830248"/>
          </a:xfrm>
          <a:prstGeom prst="rect">
            <a:avLst/>
          </a:prstGeom>
        </p:spPr>
      </p:pic>
      <p:sp>
        <p:nvSpPr>
          <p:cNvPr id="27" name="文本框 26">
            <a:extLst>
              <a:ext uri="{FF2B5EF4-FFF2-40B4-BE49-F238E27FC236}">
                <a16:creationId xmlns:a16="http://schemas.microsoft.com/office/drawing/2014/main" id="{91EC2619-14A8-F749-9FDF-F3D5F53B1AD9}"/>
              </a:ext>
            </a:extLst>
          </p:cNvPr>
          <p:cNvSpPr txBox="1"/>
          <p:nvPr/>
        </p:nvSpPr>
        <p:spPr>
          <a:xfrm>
            <a:off x="-1105477" y="1199167"/>
            <a:ext cx="4653023" cy="400110"/>
          </a:xfrm>
          <a:prstGeom prst="rect">
            <a:avLst/>
          </a:prstGeom>
          <a:noFill/>
        </p:spPr>
        <p:txBody>
          <a:bodyPr wrap="square" rtlCol="0">
            <a:spAutoFit/>
          </a:bodyPr>
          <a:lstStyle/>
          <a:p>
            <a:pPr algn="ctr"/>
            <a:r>
              <a:rPr lang="en-US" altLang="zh-CN" sz="2000" b="1" dirty="0"/>
              <a:t>Quantitative Results</a:t>
            </a:r>
            <a:endParaRPr lang="zh-CN" altLang="en-US" sz="2000" b="1" dirty="0"/>
          </a:p>
        </p:txBody>
      </p:sp>
      <p:pic>
        <p:nvPicPr>
          <p:cNvPr id="3" name="图片 2">
            <a:extLst>
              <a:ext uri="{FF2B5EF4-FFF2-40B4-BE49-F238E27FC236}">
                <a16:creationId xmlns:a16="http://schemas.microsoft.com/office/drawing/2014/main" id="{F0246056-7292-4F4F-A741-6CAFBFC4032F}"/>
              </a:ext>
            </a:extLst>
          </p:cNvPr>
          <p:cNvPicPr>
            <a:picLocks noChangeAspect="1"/>
          </p:cNvPicPr>
          <p:nvPr/>
        </p:nvPicPr>
        <p:blipFill>
          <a:blip r:embed="rId7"/>
          <a:stretch>
            <a:fillRect/>
          </a:stretch>
        </p:blipFill>
        <p:spPr>
          <a:xfrm>
            <a:off x="517476" y="2177816"/>
            <a:ext cx="5106366" cy="2646026"/>
          </a:xfrm>
          <a:prstGeom prst="rect">
            <a:avLst/>
          </a:prstGeom>
        </p:spPr>
      </p:pic>
      <p:pic>
        <p:nvPicPr>
          <p:cNvPr id="4" name="图片 3">
            <a:extLst>
              <a:ext uri="{FF2B5EF4-FFF2-40B4-BE49-F238E27FC236}">
                <a16:creationId xmlns:a16="http://schemas.microsoft.com/office/drawing/2014/main" id="{49F897DA-56AD-BD42-9A19-2A577B195261}"/>
              </a:ext>
            </a:extLst>
          </p:cNvPr>
          <p:cNvPicPr>
            <a:picLocks noChangeAspect="1"/>
          </p:cNvPicPr>
          <p:nvPr/>
        </p:nvPicPr>
        <p:blipFill>
          <a:blip r:embed="rId8"/>
          <a:stretch>
            <a:fillRect/>
          </a:stretch>
        </p:blipFill>
        <p:spPr>
          <a:xfrm>
            <a:off x="6253860" y="2177816"/>
            <a:ext cx="5304195" cy="1326049"/>
          </a:xfrm>
          <a:prstGeom prst="rect">
            <a:avLst/>
          </a:prstGeom>
        </p:spPr>
      </p:pic>
      <p:pic>
        <p:nvPicPr>
          <p:cNvPr id="6" name="图片 5">
            <a:extLst>
              <a:ext uri="{FF2B5EF4-FFF2-40B4-BE49-F238E27FC236}">
                <a16:creationId xmlns:a16="http://schemas.microsoft.com/office/drawing/2014/main" id="{084F9264-4091-5749-9ECF-6EAD3CA2BFAA}"/>
              </a:ext>
            </a:extLst>
          </p:cNvPr>
          <p:cNvPicPr>
            <a:picLocks noChangeAspect="1"/>
          </p:cNvPicPr>
          <p:nvPr/>
        </p:nvPicPr>
        <p:blipFill>
          <a:blip r:embed="rId9"/>
          <a:stretch>
            <a:fillRect/>
          </a:stretch>
        </p:blipFill>
        <p:spPr>
          <a:xfrm>
            <a:off x="6946376" y="4165131"/>
            <a:ext cx="3959470" cy="1539794"/>
          </a:xfrm>
          <a:prstGeom prst="rect">
            <a:avLst/>
          </a:prstGeom>
        </p:spPr>
      </p:pic>
      <p:sp>
        <p:nvSpPr>
          <p:cNvPr id="5" name="矩形 4">
            <a:extLst>
              <a:ext uri="{FF2B5EF4-FFF2-40B4-BE49-F238E27FC236}">
                <a16:creationId xmlns:a16="http://schemas.microsoft.com/office/drawing/2014/main" id="{FAF29764-2BA2-0A01-A704-C80F27BADF20}"/>
              </a:ext>
            </a:extLst>
          </p:cNvPr>
          <p:cNvSpPr/>
          <p:nvPr/>
        </p:nvSpPr>
        <p:spPr>
          <a:xfrm>
            <a:off x="3386625" y="4537290"/>
            <a:ext cx="1140031" cy="1960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descr="Lunch Mat Square | LIND DNA">
            <a:extLst>
              <a:ext uri="{FF2B5EF4-FFF2-40B4-BE49-F238E27FC236}">
                <a16:creationId xmlns:a16="http://schemas.microsoft.com/office/drawing/2014/main" id="{3C985448-BE18-B506-7F7F-16825003D1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6854" y="5096839"/>
            <a:ext cx="200096" cy="22264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7B18ED39-22D2-9405-A743-3BCE45E2D4CA}"/>
              </a:ext>
            </a:extLst>
          </p:cNvPr>
          <p:cNvSpPr txBox="1"/>
          <p:nvPr/>
        </p:nvSpPr>
        <p:spPr>
          <a:xfrm>
            <a:off x="1156950" y="5041415"/>
            <a:ext cx="4781192" cy="553998"/>
          </a:xfrm>
          <a:prstGeom prst="rect">
            <a:avLst/>
          </a:prstGeom>
          <a:noFill/>
        </p:spPr>
        <p:txBody>
          <a:bodyPr wrap="square" rtlCol="0">
            <a:spAutoFit/>
          </a:bodyPr>
          <a:lstStyle/>
          <a:p>
            <a:r>
              <a:rPr lang="en-US" altLang="zh-CN" sz="1500" b="1" dirty="0">
                <a:solidFill>
                  <a:srgbClr val="FF0000"/>
                </a:solidFill>
              </a:rPr>
              <a:t>Multiclass-SGCN achieves best performance compare with other SOTA methods </a:t>
            </a:r>
            <a:endParaRPr lang="zh-CN" altLang="en-US" sz="1500" b="1" dirty="0">
              <a:solidFill>
                <a:srgbClr val="FF0000"/>
              </a:solidFill>
            </a:endParaRPr>
          </a:p>
        </p:txBody>
      </p:sp>
      <p:sp>
        <p:nvSpPr>
          <p:cNvPr id="11" name="文本框 10">
            <a:extLst>
              <a:ext uri="{FF2B5EF4-FFF2-40B4-BE49-F238E27FC236}">
                <a16:creationId xmlns:a16="http://schemas.microsoft.com/office/drawing/2014/main" id="{B2568C09-D65F-868C-7D0D-1FFA94992373}"/>
              </a:ext>
            </a:extLst>
          </p:cNvPr>
          <p:cNvSpPr txBox="1"/>
          <p:nvPr/>
        </p:nvSpPr>
        <p:spPr>
          <a:xfrm>
            <a:off x="6699842" y="3508290"/>
            <a:ext cx="4781192" cy="553998"/>
          </a:xfrm>
          <a:prstGeom prst="rect">
            <a:avLst/>
          </a:prstGeom>
          <a:noFill/>
        </p:spPr>
        <p:txBody>
          <a:bodyPr wrap="square" rtlCol="0">
            <a:spAutoFit/>
          </a:bodyPr>
          <a:lstStyle/>
          <a:p>
            <a:r>
              <a:rPr lang="en-US" altLang="zh-CN" sz="1500" b="1" dirty="0">
                <a:solidFill>
                  <a:srgbClr val="FF0000"/>
                </a:solidFill>
              </a:rPr>
              <a:t>Multiclass-SGCN perform well under various evaluation metrics (Both model uses class labels)</a:t>
            </a:r>
            <a:endParaRPr lang="zh-CN" altLang="en-US" sz="1500" b="1" dirty="0">
              <a:solidFill>
                <a:srgbClr val="FF0000"/>
              </a:solidFill>
            </a:endParaRPr>
          </a:p>
        </p:txBody>
      </p:sp>
      <p:pic>
        <p:nvPicPr>
          <p:cNvPr id="12" name="Picture 2" descr="Lunch Mat Square | LIND DNA">
            <a:extLst>
              <a:ext uri="{FF2B5EF4-FFF2-40B4-BE49-F238E27FC236}">
                <a16:creationId xmlns:a16="http://schemas.microsoft.com/office/drawing/2014/main" id="{69ADE13B-D157-B81D-7925-2CE5FFD9CD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9321" y="3611864"/>
            <a:ext cx="150521" cy="167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unch Mat Square | LIND DNA">
            <a:extLst>
              <a:ext uri="{FF2B5EF4-FFF2-40B4-BE49-F238E27FC236}">
                <a16:creationId xmlns:a16="http://schemas.microsoft.com/office/drawing/2014/main" id="{52D7DFEF-9254-830A-5A4A-0F67C1101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1200" y="5866196"/>
            <a:ext cx="150521" cy="16748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7714C84E-7A11-5AEE-820D-379482361F58}"/>
              </a:ext>
            </a:extLst>
          </p:cNvPr>
          <p:cNvSpPr txBox="1"/>
          <p:nvPr/>
        </p:nvSpPr>
        <p:spPr>
          <a:xfrm>
            <a:off x="6776863" y="5804660"/>
            <a:ext cx="4781192" cy="784830"/>
          </a:xfrm>
          <a:prstGeom prst="rect">
            <a:avLst/>
          </a:prstGeom>
          <a:noFill/>
        </p:spPr>
        <p:txBody>
          <a:bodyPr wrap="square" rtlCol="0">
            <a:spAutoFit/>
          </a:bodyPr>
          <a:lstStyle/>
          <a:p>
            <a:r>
              <a:rPr lang="en-US" altLang="zh-CN" sz="1500" b="1" dirty="0"/>
              <a:t>SE:      </a:t>
            </a:r>
            <a:r>
              <a:rPr lang="en-US" altLang="zh-CN" sz="1500" b="1" dirty="0">
                <a:solidFill>
                  <a:srgbClr val="FF0000"/>
                </a:solidFill>
              </a:rPr>
              <a:t>Separable Embedding (Label and Velocity)</a:t>
            </a:r>
          </a:p>
          <a:p>
            <a:r>
              <a:rPr lang="en-US" altLang="zh-CN" sz="1500" b="1" dirty="0"/>
              <a:t>CL:      </a:t>
            </a:r>
            <a:r>
              <a:rPr lang="en-US" altLang="zh-CN" sz="1500" b="1" dirty="0">
                <a:solidFill>
                  <a:srgbClr val="FF0000"/>
                </a:solidFill>
              </a:rPr>
              <a:t>Class Label</a:t>
            </a:r>
          </a:p>
          <a:p>
            <a:r>
              <a:rPr lang="en-US" altLang="zh-CN" sz="1500" b="1" dirty="0"/>
              <a:t>AIM:   </a:t>
            </a:r>
            <a:r>
              <a:rPr lang="en-US" altLang="zh-CN" sz="1500" b="1" dirty="0">
                <a:solidFill>
                  <a:srgbClr val="FF0000"/>
                </a:solidFill>
              </a:rPr>
              <a:t>Adaptive Interaction Mask</a:t>
            </a:r>
            <a:endParaRPr lang="zh-CN" altLang="en-US" sz="1500" b="1" dirty="0">
              <a:solidFill>
                <a:srgbClr val="FF0000"/>
              </a:solidFill>
            </a:endParaRPr>
          </a:p>
        </p:txBody>
      </p:sp>
      <p:pic>
        <p:nvPicPr>
          <p:cNvPr id="15" name="图片 14">
            <a:extLst>
              <a:ext uri="{FF2B5EF4-FFF2-40B4-BE49-F238E27FC236}">
                <a16:creationId xmlns:a16="http://schemas.microsoft.com/office/drawing/2014/main" id="{61289203-3D4C-00D0-F63B-5DCB6A1C5E47}"/>
              </a:ext>
            </a:extLst>
          </p:cNvPr>
          <p:cNvPicPr>
            <a:picLocks noChangeAspect="1"/>
          </p:cNvPicPr>
          <p:nvPr/>
        </p:nvPicPr>
        <p:blipFill>
          <a:blip r:embed="rId11"/>
          <a:stretch>
            <a:fillRect/>
          </a:stretch>
        </p:blipFill>
        <p:spPr>
          <a:xfrm>
            <a:off x="8051924" y="27636"/>
            <a:ext cx="1581671" cy="978353"/>
          </a:xfrm>
          <a:prstGeom prst="rect">
            <a:avLst/>
          </a:prstGeom>
        </p:spPr>
      </p:pic>
      <p:pic>
        <p:nvPicPr>
          <p:cNvPr id="19" name="音频 18">
            <a:hlinkClick r:id="" action="ppaction://media"/>
            <a:extLst>
              <a:ext uri="{FF2B5EF4-FFF2-40B4-BE49-F238E27FC236}">
                <a16:creationId xmlns:a16="http://schemas.microsoft.com/office/drawing/2014/main" id="{66C9DA83-63EC-B009-3BBF-9748003530D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30386679"/>
      </p:ext>
    </p:extLst>
  </p:cSld>
  <p:clrMapOvr>
    <a:masterClrMapping/>
  </p:clrMapOvr>
  <mc:AlternateContent xmlns:mc="http://schemas.openxmlformats.org/markup-compatibility/2006">
    <mc:Choice xmlns:p14="http://schemas.microsoft.com/office/powerpoint/2010/main" Requires="p14">
      <p:transition p14:dur="10" advTm="68162"/>
    </mc:Choice>
    <mc:Fallback>
      <p:transition advTm="6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9"/>
                </p:tgtEl>
              </p:cMediaNode>
            </p:audio>
          </p:childTnLst>
        </p:cTn>
      </p:par>
    </p:tnLst>
    <p:bldLst>
      <p:bldP spid="5" grpId="0" animBg="1"/>
      <p:bldP spid="7" grpId="0"/>
      <p:bldP spid="11"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1|3.5|4.2|13.1|9.4|2.6|15.3|12.9|9.1"/>
</p:tagLst>
</file>

<file path=ppt/tags/tag2.xml><?xml version="1.0" encoding="utf-8"?>
<p:tagLst xmlns:a="http://schemas.openxmlformats.org/drawingml/2006/main" xmlns:r="http://schemas.openxmlformats.org/officeDocument/2006/relationships" xmlns:p="http://schemas.openxmlformats.org/presentationml/2006/main">
  <p:tag name="TIMING" val="|64.8|34.3|1.9|11.1|1.5"/>
</p:tagLst>
</file>

<file path=ppt/tags/tag3.xml><?xml version="1.0" encoding="utf-8"?>
<p:tagLst xmlns:a="http://schemas.openxmlformats.org/drawingml/2006/main" xmlns:r="http://schemas.openxmlformats.org/officeDocument/2006/relationships" xmlns:p="http://schemas.openxmlformats.org/presentationml/2006/main">
  <p:tag name="TIMING" val="|17|4.9|5.6|19.2|1.5|8|0.7|1|32.4|0.6|9.4|0.6|0.5"/>
</p:tagLst>
</file>

<file path=ppt/tags/tag4.xml><?xml version="1.0" encoding="utf-8"?>
<p:tagLst xmlns:a="http://schemas.openxmlformats.org/drawingml/2006/main" xmlns:r="http://schemas.openxmlformats.org/officeDocument/2006/relationships" xmlns:p="http://schemas.openxmlformats.org/presentationml/2006/main">
  <p:tag name="TIMING" val="|8.7|31.3|4.3|7.2|27.7|20.2"/>
</p:tagLst>
</file>

<file path=ppt/tags/tag5.xml><?xml version="1.0" encoding="utf-8"?>
<p:tagLst xmlns:a="http://schemas.openxmlformats.org/drawingml/2006/main" xmlns:r="http://schemas.openxmlformats.org/officeDocument/2006/relationships" xmlns:p="http://schemas.openxmlformats.org/presentationml/2006/main">
  <p:tag name="TIMING" val="|21|2.1|22.3|8.6|14.9"/>
</p:tagLst>
</file>

<file path=ppt/tags/tag6.xml><?xml version="1.0" encoding="utf-8"?>
<p:tagLst xmlns:a="http://schemas.openxmlformats.org/drawingml/2006/main" xmlns:r="http://schemas.openxmlformats.org/officeDocument/2006/relationships" xmlns:p="http://schemas.openxmlformats.org/presentationml/2006/main">
  <p:tag name="TIMING" val="|10|4.6|9.1|9|12.6|5"/>
</p:tagLst>
</file>

<file path=ppt/tags/tag7.xml><?xml version="1.0" encoding="utf-8"?>
<p:tagLst xmlns:a="http://schemas.openxmlformats.org/drawingml/2006/main" xmlns:r="http://schemas.openxmlformats.org/officeDocument/2006/relationships" xmlns:p="http://schemas.openxmlformats.org/presentationml/2006/main">
  <p:tag name="TIMING" val="|11.2|11.4|1.9|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15772</TotalTime>
  <Words>2202</Words>
  <Application>Microsoft Office PowerPoint</Application>
  <PresentationFormat>宽屏</PresentationFormat>
  <Paragraphs>171</Paragraphs>
  <Slides>12</Slides>
  <Notes>11</Notes>
  <HiddenSlides>0</HiddenSlides>
  <MMClips>11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12</vt:i4>
      </vt:variant>
    </vt:vector>
  </HeadingPairs>
  <TitlesOfParts>
    <vt:vector size="20" baseType="lpstr">
      <vt:lpstr>等线</vt:lpstr>
      <vt:lpstr>Arial</vt:lpstr>
      <vt:lpstr>Calibri</vt:lpstr>
      <vt:lpstr>Calibri Light</vt:lpstr>
      <vt:lpstr>Cambria Math</vt:lpstr>
      <vt:lpstr>Helvetica</vt:lpstr>
      <vt:lpstr>Wingdings 2</vt:lpstr>
      <vt:lpstr>Office Theme</vt:lpstr>
      <vt:lpstr>Multiclass-SGCN: Sparse Graph-based Trajectory Prediction  with Agent Class Embedding</vt:lpstr>
      <vt:lpstr>Introduction</vt:lpstr>
      <vt:lpstr>Challenges</vt:lpstr>
      <vt:lpstr>Motivation</vt:lpstr>
      <vt:lpstr>Methodology</vt:lpstr>
      <vt:lpstr>Methodology</vt:lpstr>
      <vt:lpstr>Methodology</vt:lpstr>
      <vt:lpstr>Experiment</vt:lpstr>
      <vt:lpstr>Results</vt:lpstr>
      <vt:lpstr>Results</vt:lpstr>
      <vt:lpstr>Summary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Li</dc:creator>
  <cp:lastModifiedBy>Ruochen Li</cp:lastModifiedBy>
  <cp:revision>960</cp:revision>
  <dcterms:created xsi:type="dcterms:W3CDTF">2020-12-11T12:44:38Z</dcterms:created>
  <dcterms:modified xsi:type="dcterms:W3CDTF">2022-08-22T13:27:21Z</dcterms:modified>
</cp:coreProperties>
</file>