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handoutMasterIdLst>
    <p:handoutMasterId r:id="rId17"/>
  </p:handoutMasterIdLst>
  <p:sldIdLst>
    <p:sldId id="273" r:id="rId2"/>
    <p:sldId id="285" r:id="rId3"/>
    <p:sldId id="277" r:id="rId4"/>
    <p:sldId id="405" r:id="rId5"/>
    <p:sldId id="289" r:id="rId6"/>
    <p:sldId id="393" r:id="rId7"/>
    <p:sldId id="410" r:id="rId8"/>
    <p:sldId id="293" r:id="rId9"/>
    <p:sldId id="295" r:id="rId10"/>
    <p:sldId id="407" r:id="rId11"/>
    <p:sldId id="408" r:id="rId12"/>
    <p:sldId id="326" r:id="rId13"/>
    <p:sldId id="409" r:id="rId14"/>
    <p:sldId id="40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1290" autoAdjust="0"/>
  </p:normalViewPr>
  <p:slideViewPr>
    <p:cSldViewPr>
      <p:cViewPr varScale="1">
        <p:scale>
          <a:sx n="110" d="100"/>
          <a:sy n="110" d="100"/>
        </p:scale>
        <p:origin x="19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D3141-1C6C-4477-A074-3D2335A1F6E4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0876-6783-4063-83CC-26C9C15C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136B2-E1FA-4C66-BB98-3ABB5BD62E0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8910-E215-4D24-9373-992064AF20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D45C-83D3-45CE-B757-97F70B6FC296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19F59-F6AD-4842-8759-62D9DAE93546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09CA-7119-4634-A15B-CEFAEBA49C52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9401A0-0DBB-4EE0-8B24-BF92BA90A9A4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7" name="直線接點 12"/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3096-CF71-441F-9A49-E8A6CCB7B3B1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B677-BE2F-4C2C-8FD6-B7D3C1E90AC8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A491-D392-4CB0-9D2F-FD5794E171E2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4257-BC33-4253-AE46-F0355E166371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25BE-3FE6-4B9A-B606-A3ACBA5064C8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DB6C44-3FA4-4648-BA4C-F1853D5127F6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2863-83EB-4A9A-9C96-6A53DF5527FF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1289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8E6023-21A7-4B2C-9C93-FC72886C51D8}" type="datetime1">
              <a:rPr lang="en-US" altLang="zh-TW" smtClean="0"/>
              <a:t>3/31/2021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5151516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3829048" cy="428628"/>
          </a:xfrm>
        </p:spPr>
        <p:txBody>
          <a:bodyPr/>
          <a:lstStyle/>
          <a:p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  <a:br>
              <a:rPr lang="en-US" sz="2400" b="1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RIKEN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3600" b="1" dirty="0"/>
              <a:t>Simulating Interactions of Avatars in High Dimensional State Space</a:t>
            </a:r>
            <a:endParaRPr lang="en-US" sz="3600" b="1" dirty="0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2857488" y="4214818"/>
            <a:ext cx="3429024" cy="7858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b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611560" y="4578278"/>
            <a:ext cx="4176464" cy="93895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Taku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Komura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</a:t>
            </a:r>
            <a:r>
              <a:rPr kumimoji="0" lang="en-US" sz="2400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Edinburgh</a:t>
            </a:r>
            <a:endParaRPr kumimoji="0" 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499992" y="4578278"/>
            <a:ext cx="3829048" cy="93895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Shuntaro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Yamazaki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AIST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Competitive Interactions</a:t>
            </a:r>
            <a:br>
              <a:rPr lang="en-US" dirty="0"/>
            </a:br>
            <a:r>
              <a:rPr lang="en-US" sz="2700" dirty="0"/>
              <a:t>- Adjusting Intelligent of the Computer Controlled Characters</a:t>
            </a:r>
          </a:p>
        </p:txBody>
      </p:sp>
      <p:pic>
        <p:nvPicPr>
          <p:cNvPr id="6" name="GraphStrongWea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Competitive Interactions</a:t>
            </a:r>
            <a:br>
              <a:rPr lang="en-US" dirty="0"/>
            </a:br>
            <a:r>
              <a:rPr lang="en-US" sz="2700" dirty="0"/>
              <a:t>- Adjusting Fighting Style of the Computer Controlled Characters</a:t>
            </a:r>
          </a:p>
        </p:txBody>
      </p:sp>
      <p:pic>
        <p:nvPicPr>
          <p:cNvPr id="8" name="GraphFightSty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altLang="zh-TW" dirty="0"/>
              <a:t>Cooperative Interactions</a:t>
            </a:r>
            <a:br>
              <a:rPr altLang="zh-TW" dirty="0"/>
            </a:br>
            <a:r>
              <a:rPr lang="en-US" altLang="zh-TW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- Controlling Movements of the Characters</a:t>
            </a:r>
            <a:endParaRPr lang="zh-TW" altLang="en-US" dirty="0"/>
          </a:p>
        </p:txBody>
      </p:sp>
      <p:pic>
        <p:nvPicPr>
          <p:cNvPr id="4" name="GraphCooperati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Crowd Interactions</a:t>
            </a:r>
            <a:br>
              <a:rPr lang="en-US" dirty="0"/>
            </a:br>
            <a:r>
              <a:rPr lang="en-US" sz="2400" dirty="0"/>
              <a:t>- Simulating a Lot of Characters in Real-Time</a:t>
            </a:r>
          </a:p>
        </p:txBody>
      </p:sp>
      <p:pic>
        <p:nvPicPr>
          <p:cNvPr id="6" name="GraphCrowdFigh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Character Animation</a:t>
            </a:r>
            <a:br>
              <a:rPr dirty="0"/>
            </a:br>
            <a:r>
              <a:rPr sz="2400" dirty="0"/>
              <a:t>- Huge Demand but Little Research, Especially for Interactions</a:t>
            </a:r>
            <a:endParaRPr lang="en-US" dirty="0"/>
          </a:p>
        </p:txBody>
      </p:sp>
      <p:pic>
        <p:nvPicPr>
          <p:cNvPr id="4" name="Picture 2" descr="http://www.wu-jing.org/News/images/2003/2003_4_Matrix_Reloaded_04_sco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57752" y="1928802"/>
            <a:ext cx="2459080" cy="183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http://lookingcloser.org/images/mckelle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57356" y="1928804"/>
            <a:ext cx="2428892" cy="183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http://www.pantherproducts.co.uk/Games%20Zone/Images/tekken5_big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2198" y="4071942"/>
            <a:ext cx="2552640" cy="184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http://trc.ucdavis.edu/jcwagner/students/SITT_maps/sitt_122WebSites/VideoGames/images/dead-or-alive-3-web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3" y="4071944"/>
            <a:ext cx="2448617" cy="185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071942"/>
            <a:ext cx="242889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Motion Capture with Single Actor</a:t>
            </a:r>
            <a:br>
              <a:rPr dirty="0"/>
            </a:br>
            <a:r>
              <a:rPr sz="2400" dirty="0"/>
              <a:t>- More Easy and Safe Motion Capture</a:t>
            </a:r>
            <a:endParaRPr lang="en-US" dirty="0"/>
          </a:p>
        </p:txBody>
      </p:sp>
      <p:pic>
        <p:nvPicPr>
          <p:cNvPr id="4" name="MotionCaptur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直線接點 26"/>
          <p:cNvCxnSpPr/>
          <p:nvPr/>
        </p:nvCxnSpPr>
        <p:spPr>
          <a:xfrm>
            <a:off x="1071538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78" name="直線接點 29"/>
          <p:cNvCxnSpPr/>
          <p:nvPr/>
        </p:nvCxnSpPr>
        <p:spPr>
          <a:xfrm>
            <a:off x="2330531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79" name="直線接點 31"/>
          <p:cNvCxnSpPr/>
          <p:nvPr/>
        </p:nvCxnSpPr>
        <p:spPr>
          <a:xfrm>
            <a:off x="4824677" y="2429540"/>
            <a:ext cx="1298543" cy="0"/>
          </a:xfrm>
          <a:prstGeom prst="line">
            <a:avLst/>
          </a:prstGeom>
          <a:noFill/>
          <a:ln w="4572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80" name="直線接點 32"/>
          <p:cNvCxnSpPr/>
          <p:nvPr/>
        </p:nvCxnSpPr>
        <p:spPr>
          <a:xfrm>
            <a:off x="6527431" y="2429540"/>
            <a:ext cx="1181090" cy="0"/>
          </a:xfrm>
          <a:prstGeom prst="line">
            <a:avLst/>
          </a:prstGeom>
          <a:noFill/>
          <a:ln w="4572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81" name="直線接點 58"/>
          <p:cNvCxnSpPr/>
          <p:nvPr/>
        </p:nvCxnSpPr>
        <p:spPr>
          <a:xfrm>
            <a:off x="3448105" y="2428868"/>
            <a:ext cx="943456" cy="0"/>
          </a:xfrm>
          <a:prstGeom prst="line">
            <a:avLst/>
          </a:prstGeom>
          <a:noFill/>
          <a:ln w="4572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Action Level Motion </a:t>
            </a:r>
            <a:r>
              <a:rPr lang="en-US" altLang="zh-TW" dirty="0"/>
              <a:t>Graph</a:t>
            </a:r>
            <a:br>
              <a:rPr lang="en-US" altLang="zh-TW" dirty="0"/>
            </a:br>
            <a:r>
              <a:rPr lang="en-US" altLang="zh-TW" sz="2400" dirty="0"/>
              <a:t>- Reorder Captured Motion to General New Motion</a:t>
            </a:r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grpSp>
        <p:nvGrpSpPr>
          <p:cNvPr id="2" name="Group 262"/>
          <p:cNvGrpSpPr/>
          <p:nvPr/>
        </p:nvGrpSpPr>
        <p:grpSpPr>
          <a:xfrm>
            <a:off x="4994043" y="3556292"/>
            <a:ext cx="4006285" cy="1444344"/>
            <a:chOff x="4994042" y="3556292"/>
            <a:chExt cx="4006285" cy="1444344"/>
          </a:xfrm>
        </p:grpSpPr>
        <p:pic>
          <p:nvPicPr>
            <p:cNvPr id="17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7264" y="4563202"/>
              <a:ext cx="199981" cy="42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8" name="Picture 16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94042" y="3911115"/>
              <a:ext cx="328783" cy="396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9" name="矩形 13"/>
            <p:cNvSpPr/>
            <p:nvPr/>
          </p:nvSpPr>
          <p:spPr>
            <a:xfrm>
              <a:off x="6465235" y="4512249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矩形 14"/>
            <p:cNvSpPr/>
            <p:nvPr/>
          </p:nvSpPr>
          <p:spPr>
            <a:xfrm>
              <a:off x="7884387" y="3839824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  <p:sp>
          <p:nvSpPr>
            <p:cNvPr id="181" name="矩形 15"/>
            <p:cNvSpPr/>
            <p:nvPr/>
          </p:nvSpPr>
          <p:spPr>
            <a:xfrm>
              <a:off x="5081920" y="3839824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  <p:sp>
          <p:nvSpPr>
            <p:cNvPr id="182" name="矩形 17"/>
            <p:cNvSpPr/>
            <p:nvPr/>
          </p:nvSpPr>
          <p:spPr>
            <a:xfrm>
              <a:off x="7998058" y="441398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  <p:sp>
          <p:nvSpPr>
            <p:cNvPr id="183" name="橢圓 1"/>
            <p:cNvSpPr/>
            <p:nvPr/>
          </p:nvSpPr>
          <p:spPr>
            <a:xfrm rot="406878">
              <a:off x="6123157" y="4206192"/>
              <a:ext cx="193387" cy="19338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橢圓 7"/>
            <p:cNvSpPr/>
            <p:nvPr/>
          </p:nvSpPr>
          <p:spPr>
            <a:xfrm rot="406878">
              <a:off x="7181963" y="3997226"/>
              <a:ext cx="193387" cy="193387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弧形 8"/>
            <p:cNvSpPr/>
            <p:nvPr/>
          </p:nvSpPr>
          <p:spPr>
            <a:xfrm rot="15142222">
              <a:off x="6447352" y="3765970"/>
              <a:ext cx="542791" cy="989227"/>
            </a:xfrm>
            <a:prstGeom prst="arc">
              <a:avLst>
                <a:gd name="adj1" fmla="val 16796768"/>
                <a:gd name="adj2" fmla="val 517076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弧形 9"/>
            <p:cNvSpPr/>
            <p:nvPr/>
          </p:nvSpPr>
          <p:spPr>
            <a:xfrm rot="4473918">
              <a:off x="6479694" y="3625622"/>
              <a:ext cx="507394" cy="1078904"/>
            </a:xfrm>
            <a:prstGeom prst="arc">
              <a:avLst>
                <a:gd name="adj1" fmla="val 16200000"/>
                <a:gd name="adj2" fmla="val 4822594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弧形 10"/>
            <p:cNvSpPr/>
            <p:nvPr/>
          </p:nvSpPr>
          <p:spPr>
            <a:xfrm rot="14284540">
              <a:off x="7444011" y="3402265"/>
              <a:ext cx="376330" cy="791341"/>
            </a:xfrm>
            <a:prstGeom prst="arc">
              <a:avLst>
                <a:gd name="adj1" fmla="val 16200000"/>
                <a:gd name="adj2" fmla="val 15196021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弧形 12"/>
            <p:cNvSpPr/>
            <p:nvPr/>
          </p:nvSpPr>
          <p:spPr>
            <a:xfrm rot="19726461">
              <a:off x="7363247" y="4064442"/>
              <a:ext cx="382381" cy="900004"/>
            </a:xfrm>
            <a:prstGeom prst="arc">
              <a:avLst>
                <a:gd name="adj1" fmla="val 16200000"/>
                <a:gd name="adj2" fmla="val 155666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弧形 18"/>
            <p:cNvSpPr/>
            <p:nvPr/>
          </p:nvSpPr>
          <p:spPr>
            <a:xfrm rot="4189346">
              <a:off x="5631936" y="4069772"/>
              <a:ext cx="347060" cy="745731"/>
            </a:xfrm>
            <a:prstGeom prst="arc">
              <a:avLst>
                <a:gd name="adj1" fmla="val 16200000"/>
                <a:gd name="adj2" fmla="val 15328556"/>
              </a:avLst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0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912289" y="4428105"/>
              <a:ext cx="376236" cy="403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1" name="Picture 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16090" y="3564759"/>
              <a:ext cx="183033" cy="393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2" name="矩形 23"/>
            <p:cNvSpPr/>
            <p:nvPr/>
          </p:nvSpPr>
          <p:spPr>
            <a:xfrm>
              <a:off x="6111145" y="3556292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1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799564" y="3890142"/>
              <a:ext cx="318614" cy="376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109"/>
          <p:cNvGrpSpPr/>
          <p:nvPr/>
        </p:nvGrpSpPr>
        <p:grpSpPr>
          <a:xfrm>
            <a:off x="2239108" y="3814405"/>
            <a:ext cx="708034" cy="708034"/>
            <a:chOff x="2239108" y="3814405"/>
            <a:chExt cx="708034" cy="708034"/>
          </a:xfrm>
        </p:grpSpPr>
        <p:sp>
          <p:nvSpPr>
            <p:cNvPr id="176" name="橢圓 95"/>
            <p:cNvSpPr/>
            <p:nvPr/>
          </p:nvSpPr>
          <p:spPr>
            <a:xfrm>
              <a:off x="2239108" y="3814405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47432" y="389629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2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57093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56712" y="411310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8" name="Picture 13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32353" y="3885804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08"/>
          <p:cNvGrpSpPr/>
          <p:nvPr/>
        </p:nvGrpSpPr>
        <p:grpSpPr>
          <a:xfrm>
            <a:off x="1025239" y="4113109"/>
            <a:ext cx="708034" cy="708034"/>
            <a:chOff x="1025239" y="4113109"/>
            <a:chExt cx="708034" cy="708034"/>
          </a:xfrm>
        </p:grpSpPr>
        <p:sp>
          <p:nvSpPr>
            <p:cNvPr id="175" name="橢圓 94"/>
            <p:cNvSpPr/>
            <p:nvPr/>
          </p:nvSpPr>
          <p:spPr>
            <a:xfrm>
              <a:off x="1025239" y="4113109"/>
              <a:ext cx="708034" cy="708034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6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93430" y="4374170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7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26175" y="4162761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1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83934" y="44638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111"/>
          <p:cNvGrpSpPr/>
          <p:nvPr/>
        </p:nvGrpSpPr>
        <p:grpSpPr>
          <a:xfrm>
            <a:off x="1304429" y="3538955"/>
            <a:ext cx="1025080" cy="929427"/>
            <a:chOff x="1304429" y="3538953"/>
            <a:chExt cx="1025080" cy="929427"/>
          </a:xfrm>
        </p:grpSpPr>
        <p:pic>
          <p:nvPicPr>
            <p:cNvPr id="229" name="Picture 1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3241" y="3613733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3" name="弧形 89"/>
            <p:cNvSpPr/>
            <p:nvPr/>
          </p:nvSpPr>
          <p:spPr>
            <a:xfrm rot="15295090">
              <a:off x="1615366" y="3754237"/>
              <a:ext cx="542791" cy="885495"/>
            </a:xfrm>
            <a:prstGeom prst="arc">
              <a:avLst>
                <a:gd name="adj1" fmla="val 17770744"/>
                <a:gd name="adj2" fmla="val 4785552"/>
              </a:avLst>
            </a:prstGeom>
            <a:noFill/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矩形 96"/>
            <p:cNvSpPr/>
            <p:nvPr/>
          </p:nvSpPr>
          <p:spPr>
            <a:xfrm>
              <a:off x="1304429" y="3538953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12"/>
          <p:cNvGrpSpPr/>
          <p:nvPr/>
        </p:nvGrpSpPr>
        <p:grpSpPr>
          <a:xfrm>
            <a:off x="1581079" y="4136755"/>
            <a:ext cx="1154464" cy="1065122"/>
            <a:chOff x="1581078" y="4136755"/>
            <a:chExt cx="1154464" cy="1065122"/>
          </a:xfrm>
        </p:grpSpPr>
        <p:pic>
          <p:nvPicPr>
            <p:cNvPr id="230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44566" y="4794094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4" name="弧形 90"/>
            <p:cNvSpPr/>
            <p:nvPr/>
          </p:nvSpPr>
          <p:spPr>
            <a:xfrm rot="4129074">
              <a:off x="1767948" y="3949885"/>
              <a:ext cx="507394" cy="881133"/>
            </a:xfrm>
            <a:prstGeom prst="arc">
              <a:avLst>
                <a:gd name="adj1" fmla="val 18090576"/>
                <a:gd name="adj2" fmla="val 4382656"/>
              </a:avLst>
            </a:prstGeom>
            <a:no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矩形 97"/>
            <p:cNvSpPr/>
            <p:nvPr/>
          </p:nvSpPr>
          <p:spPr>
            <a:xfrm>
              <a:off x="1733273" y="471349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15"/>
          <p:cNvGrpSpPr/>
          <p:nvPr/>
        </p:nvGrpSpPr>
        <p:grpSpPr>
          <a:xfrm>
            <a:off x="214282" y="4027340"/>
            <a:ext cx="1004378" cy="830832"/>
            <a:chOff x="214282" y="4027340"/>
            <a:chExt cx="1004378" cy="830832"/>
          </a:xfrm>
        </p:grpSpPr>
        <p:pic>
          <p:nvPicPr>
            <p:cNvPr id="232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4282" y="4128224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7" name="弧形 93"/>
            <p:cNvSpPr/>
            <p:nvPr/>
          </p:nvSpPr>
          <p:spPr>
            <a:xfrm rot="4481707">
              <a:off x="584402" y="4305668"/>
              <a:ext cx="359277" cy="745731"/>
            </a:xfrm>
            <a:prstGeom prst="arc">
              <a:avLst>
                <a:gd name="adj1" fmla="val 17139303"/>
                <a:gd name="adj2" fmla="val 14891639"/>
              </a:avLst>
            </a:prstGeom>
            <a:no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矩形 98"/>
            <p:cNvSpPr/>
            <p:nvPr/>
          </p:nvSpPr>
          <p:spPr>
            <a:xfrm>
              <a:off x="216391" y="40273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2724249" y="3584642"/>
            <a:ext cx="1496319" cy="785775"/>
            <a:chOff x="2724248" y="3584640"/>
            <a:chExt cx="1496319" cy="785775"/>
          </a:xfrm>
        </p:grpSpPr>
        <p:pic>
          <p:nvPicPr>
            <p:cNvPr id="224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141245" y="3933346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5" name="弧形 91"/>
            <p:cNvSpPr/>
            <p:nvPr/>
          </p:nvSpPr>
          <p:spPr>
            <a:xfrm rot="14460509">
              <a:off x="2931754" y="3377134"/>
              <a:ext cx="376330" cy="791341"/>
            </a:xfrm>
            <a:prstGeom prst="arc">
              <a:avLst>
                <a:gd name="adj1" fmla="val 17106982"/>
                <a:gd name="adj2" fmla="val 14643954"/>
              </a:avLst>
            </a:prstGeom>
            <a:noFill/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矩形 99"/>
            <p:cNvSpPr/>
            <p:nvPr/>
          </p:nvSpPr>
          <p:spPr>
            <a:xfrm>
              <a:off x="3218298" y="3882028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</p:grpSp>
      <p:grpSp>
        <p:nvGrpSpPr>
          <p:cNvPr id="12" name="Group 114"/>
          <p:cNvGrpSpPr/>
          <p:nvPr/>
        </p:nvGrpSpPr>
        <p:grpSpPr>
          <a:xfrm>
            <a:off x="2892067" y="4298207"/>
            <a:ext cx="1408419" cy="900004"/>
            <a:chOff x="2892066" y="4298207"/>
            <a:chExt cx="1408419" cy="900004"/>
          </a:xfrm>
        </p:grpSpPr>
        <p:pic>
          <p:nvPicPr>
            <p:cNvPr id="223" name="Picture 9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77111" y="4496266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6" name="弧形 92"/>
            <p:cNvSpPr/>
            <p:nvPr/>
          </p:nvSpPr>
          <p:spPr>
            <a:xfrm rot="19319583">
              <a:off x="2892066" y="4298207"/>
              <a:ext cx="382381" cy="900004"/>
            </a:xfrm>
            <a:prstGeom prst="arc">
              <a:avLst>
                <a:gd name="adj1" fmla="val 16779378"/>
                <a:gd name="adj2" fmla="val 15566656"/>
              </a:avLst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矩形 100"/>
            <p:cNvSpPr/>
            <p:nvPr/>
          </p:nvSpPr>
          <p:spPr>
            <a:xfrm>
              <a:off x="3298216" y="4396641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</p:grpSp>
      <p:sp>
        <p:nvSpPr>
          <p:cNvPr id="245" name="向下箭號 210"/>
          <p:cNvSpPr/>
          <p:nvPr/>
        </p:nvSpPr>
        <p:spPr>
          <a:xfrm>
            <a:off x="1730875" y="2884737"/>
            <a:ext cx="490994" cy="5146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向下箭號 210"/>
          <p:cNvSpPr/>
          <p:nvPr/>
        </p:nvSpPr>
        <p:spPr>
          <a:xfrm rot="16200000">
            <a:off x="4315766" y="3837833"/>
            <a:ext cx="490994" cy="5146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16"/>
          <p:cNvGrpSpPr/>
          <p:nvPr/>
        </p:nvGrpSpPr>
        <p:grpSpPr>
          <a:xfrm>
            <a:off x="785786" y="1785928"/>
            <a:ext cx="7215238" cy="862501"/>
            <a:chOff x="785786" y="1785926"/>
            <a:chExt cx="7215238" cy="862501"/>
          </a:xfrm>
        </p:grpSpPr>
        <p:cxnSp>
          <p:nvCxnSpPr>
            <p:cNvPr id="118" name="直線接點 25"/>
            <p:cNvCxnSpPr/>
            <p:nvPr/>
          </p:nvCxnSpPr>
          <p:spPr>
            <a:xfrm>
              <a:off x="785786" y="2423624"/>
              <a:ext cx="7215238" cy="0"/>
            </a:xfrm>
            <a:prstGeom prst="line">
              <a:avLst/>
            </a:prstGeom>
            <a:noFill/>
            <a:ln w="4572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cxnSp>
          <p:nvCxnSpPr>
            <p:cNvPr id="119" name="直線接點 26"/>
            <p:cNvCxnSpPr/>
            <p:nvPr/>
          </p:nvCxnSpPr>
          <p:spPr>
            <a:xfrm>
              <a:off x="1069752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0" name="直線接點 29"/>
            <p:cNvCxnSpPr/>
            <p:nvPr/>
          </p:nvCxnSpPr>
          <p:spPr>
            <a:xfrm>
              <a:off x="2328745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1" name="直線接點 31"/>
            <p:cNvCxnSpPr/>
            <p:nvPr/>
          </p:nvCxnSpPr>
          <p:spPr>
            <a:xfrm>
              <a:off x="4822890" y="2424296"/>
              <a:ext cx="1298543" cy="0"/>
            </a:xfrm>
            <a:prstGeom prst="line">
              <a:avLst/>
            </a:prstGeom>
            <a:noFill/>
            <a:ln w="457200" cap="flat" cmpd="sng" algn="ctr">
              <a:solidFill>
                <a:srgbClr val="4F81B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2" name="直線接點 32"/>
            <p:cNvCxnSpPr/>
            <p:nvPr/>
          </p:nvCxnSpPr>
          <p:spPr>
            <a:xfrm>
              <a:off x="6525645" y="2424296"/>
              <a:ext cx="1181090" cy="0"/>
            </a:xfrm>
            <a:prstGeom prst="line">
              <a:avLst/>
            </a:prstGeom>
            <a:noFill/>
            <a:ln w="4572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pic>
          <p:nvPicPr>
            <p:cNvPr id="123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91331" y="1799655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4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78346" y="179045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" name="Picture 1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06664" y="1798819"/>
              <a:ext cx="147549" cy="31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6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4921" y="1801177"/>
              <a:ext cx="259152" cy="30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7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6788" y="179881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8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9BBB59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13488" y="1796139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9" name="Picture 16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94491" y="1809810"/>
              <a:ext cx="255195" cy="30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26371" y="1807562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1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8149" y="180516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58432" y="1795725"/>
              <a:ext cx="292027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77870" y="1795725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4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8064A2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458813" y="1789630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21614" y="1801177"/>
              <a:ext cx="142067" cy="30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6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0028" y="1807139"/>
              <a:ext cx="229657" cy="30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rgbClr val="F7964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3100" y="1785926"/>
              <a:ext cx="300835" cy="31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8" name="直線接點 58"/>
            <p:cNvCxnSpPr/>
            <p:nvPr/>
          </p:nvCxnSpPr>
          <p:spPr>
            <a:xfrm>
              <a:off x="3446319" y="2423624"/>
              <a:ext cx="943456" cy="0"/>
            </a:xfrm>
            <a:prstGeom prst="line">
              <a:avLst/>
            </a:prstGeom>
            <a:noFill/>
            <a:ln w="4572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39" name="矩形 69"/>
            <p:cNvSpPr/>
            <p:nvPr/>
          </p:nvSpPr>
          <p:spPr>
            <a:xfrm>
              <a:off x="3427811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Avoid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矩形 70"/>
            <p:cNvSpPr/>
            <p:nvPr/>
          </p:nvSpPr>
          <p:spPr>
            <a:xfrm>
              <a:off x="2329364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Dodge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矩形 71"/>
            <p:cNvSpPr/>
            <p:nvPr/>
          </p:nvSpPr>
          <p:spPr>
            <a:xfrm>
              <a:off x="1026285" y="2154795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Punch</a:t>
              </a:r>
            </a:p>
          </p:txBody>
        </p:sp>
        <p:sp>
          <p:nvSpPr>
            <p:cNvPr id="142" name="矩形 72"/>
            <p:cNvSpPr/>
            <p:nvPr/>
          </p:nvSpPr>
          <p:spPr>
            <a:xfrm>
              <a:off x="4822499" y="21600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Walk</a:t>
              </a:r>
            </a:p>
          </p:txBody>
        </p:sp>
        <p:sp>
          <p:nvSpPr>
            <p:cNvPr id="143" name="矩形 73"/>
            <p:cNvSpPr/>
            <p:nvPr/>
          </p:nvSpPr>
          <p:spPr>
            <a:xfrm>
              <a:off x="6515357" y="2160040"/>
              <a:ext cx="1002269" cy="4883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Kick</a:t>
              </a:r>
            </a:p>
          </p:txBody>
        </p:sp>
      </p:grpSp>
      <p:pic>
        <p:nvPicPr>
          <p:cNvPr id="98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093206" y="1799655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C0504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2180221" y="179045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928663" y="179881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9BBB59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815363" y="1796139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628246" y="1807562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5870024" y="180516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6279745" y="1795725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8064A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0688" y="1789630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9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1903" y="1807139"/>
            <a:ext cx="229657" cy="3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" name="Picture 13"/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F7964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4154975" y="1785926"/>
            <a:ext cx="300835" cy="3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18142 0.3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18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37292 0.3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19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5168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23333 0.3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01684 0.3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7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9913 0.300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7743 0.30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5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0.08038 0.299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150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40782 0.341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17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53698 0.342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17378 0.1983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07413 0.3138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3577 0.21944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54739 0.3453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43594 0.33472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te Generation 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Precompute Optimal Actions</a:t>
            </a:r>
            <a:br>
              <a:rPr dirty="0"/>
            </a:br>
            <a:r>
              <a:rPr lang="en-US" sz="2400" dirty="0"/>
              <a:t>- Each Point in the State Space Represents a State of Interaction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90" y="2000242"/>
            <a:ext cx="4033837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357687" y="3429000"/>
            <a:ext cx="214314" cy="214314"/>
          </a:xfrm>
          <a:prstGeom prst="mathMultiply">
            <a:avLst>
              <a:gd name="adj1" fmla="val 1549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Sampling State Space</a:t>
            </a:r>
            <a:br>
              <a:rPr dirty="0"/>
            </a:br>
            <a:r>
              <a:rPr lang="en-US" sz="2400" dirty="0"/>
              <a:t>- Expand a Huge Tree and Sample Meaningful States Only</a:t>
            </a:r>
            <a:endParaRPr lang="en-US" dirty="0"/>
          </a:p>
        </p:txBody>
      </p:sp>
      <p:pic>
        <p:nvPicPr>
          <p:cNvPr id="6" name="Content Placeholder 3" descr="State Generation 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0384" y="1500175"/>
            <a:ext cx="6858000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3" descr="State Generation 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385" y="1500175"/>
            <a:ext cx="6857998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3" descr="State Generation 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385" y="1500174"/>
            <a:ext cx="6857998" cy="457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Motion Evaluation </a:t>
            </a:r>
            <a:r>
              <a:rPr lang="en-US" dirty="0"/>
              <a:t>Function</a:t>
            </a:r>
          </a:p>
          <a:p>
            <a:pPr lvl="1"/>
            <a:r>
              <a:rPr lang="en-US" dirty="0"/>
              <a:t>Damage to / from Enemy</a:t>
            </a:r>
          </a:p>
          <a:p>
            <a:pPr lvl="1"/>
            <a:r>
              <a:rPr lang="en-US" dirty="0"/>
              <a:t>Movement and Rotation</a:t>
            </a:r>
          </a:p>
          <a:p>
            <a:r>
              <a:rPr lang="en-US" dirty="0"/>
              <a:t>Sampling Function</a:t>
            </a:r>
          </a:p>
          <a:p>
            <a:pPr lvl="1"/>
            <a:r>
              <a:rPr lang="en-US" dirty="0"/>
              <a:t>Amount of Interaction</a:t>
            </a:r>
          </a:p>
          <a:p>
            <a:pPr lvl="1"/>
            <a:r>
              <a:rPr lang="en-US" dirty="0"/>
              <a:t>Connectivity to Other Nodes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Off Policy Sampling</a:t>
            </a:r>
            <a:br>
              <a:rPr lang="en-US" dirty="0"/>
            </a:br>
            <a:r>
              <a:rPr lang="en-US" sz="2400" dirty="0"/>
              <a:t>- Difference Functions for Evaluation and Sampling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Interaction Graph</a:t>
            </a:r>
            <a:br>
              <a:rPr dirty="0"/>
            </a:br>
            <a:r>
              <a:rPr lang="en-US" sz="2400" dirty="0"/>
              <a:t>- Evaluate Optimal Actions for Each Node</a:t>
            </a:r>
            <a:endParaRPr lang="en-US" dirty="0"/>
          </a:p>
        </p:txBody>
      </p:sp>
      <p:pic>
        <p:nvPicPr>
          <p:cNvPr id="6" name="Content Placeholder 5" descr="Interaction Graph 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5" y="1500174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5" descr="Interaction Graph 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5" y="1500174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5" descr="Interaction Graph 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5" y="1500206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Real-Time Simulation</a:t>
            </a:r>
            <a:br>
              <a:rPr dirty="0"/>
            </a:br>
            <a:r>
              <a:rPr lang="en-US" sz="2400" dirty="0"/>
              <a:t>- Controllable Character Interacting in Real-Time</a:t>
            </a:r>
          </a:p>
        </p:txBody>
      </p:sp>
      <p:pic>
        <p:nvPicPr>
          <p:cNvPr id="4" name="GraphCompetiti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Simulating Interactions of Avatars in High Dimensional State Space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3291</TotalTime>
  <Words>351</Words>
  <Application>Microsoft Office PowerPoint</Application>
  <PresentationFormat>On-screen Show (4:3)</PresentationFormat>
  <Paragraphs>69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Constantia</vt:lpstr>
      <vt:lpstr>Wingdings 2</vt:lpstr>
      <vt:lpstr>宣紙</vt:lpstr>
      <vt:lpstr>Simulating Interactions of Avatars in High Dimensional State Space</vt:lpstr>
      <vt:lpstr>Character Animation - Huge Demand but Little Research, Especially for Interactions</vt:lpstr>
      <vt:lpstr>Motion Capture with Single Actor - More Easy and Safe Motion Capture</vt:lpstr>
      <vt:lpstr>Action Level Motion Graph - Reorder Captured Motion to General New Motion</vt:lpstr>
      <vt:lpstr>Precompute Optimal Actions - Each Point in the State Space Represents a State of Interaction</vt:lpstr>
      <vt:lpstr>Sampling State Space - Expand a Huge Tree and Sample Meaningful States Only</vt:lpstr>
      <vt:lpstr>Off Policy Sampling - Difference Functions for Evaluation and Sampling</vt:lpstr>
      <vt:lpstr>Interaction Graph - Evaluate Optimal Actions for Each Node</vt:lpstr>
      <vt:lpstr>Real-Time Simulation - Controllable Character Interacting in Real-Time</vt:lpstr>
      <vt:lpstr>Competitive Interactions - Adjusting Intelligent of the Computer Controlled Characters</vt:lpstr>
      <vt:lpstr>Competitive Interactions - Adjusting Fighting Style of the Computer Controlled Characters</vt:lpstr>
      <vt:lpstr>Cooperative Interactions - Controlling Movements of the Characters</vt:lpstr>
      <vt:lpstr>Crowd Interactions - Simulating a Lot of Characters in Real-Time</vt:lpstr>
      <vt:lpstr>Thanks!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640</cp:revision>
  <dcterms:created xsi:type="dcterms:W3CDTF">2007-10-22T15:23:30Z</dcterms:created>
  <dcterms:modified xsi:type="dcterms:W3CDTF">2021-03-31T20:04:06Z</dcterms:modified>
</cp:coreProperties>
</file>