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56" r:id="rId2"/>
    <p:sldId id="339" r:id="rId3"/>
    <p:sldId id="301" r:id="rId4"/>
    <p:sldId id="338" r:id="rId5"/>
    <p:sldId id="341" r:id="rId6"/>
    <p:sldId id="351" r:id="rId7"/>
    <p:sldId id="354" r:id="rId8"/>
    <p:sldId id="342" r:id="rId9"/>
    <p:sldId id="304" r:id="rId10"/>
    <p:sldId id="346" r:id="rId11"/>
    <p:sldId id="311" r:id="rId12"/>
    <p:sldId id="343" r:id="rId13"/>
    <p:sldId id="347" r:id="rId14"/>
    <p:sldId id="345" r:id="rId15"/>
    <p:sldId id="353" r:id="rId16"/>
    <p:sldId id="298" r:id="rId17"/>
    <p:sldId id="299" r:id="rId18"/>
    <p:sldId id="275" r:id="rId19"/>
    <p:sldId id="355" r:id="rId20"/>
    <p:sldId id="303" r:id="rId21"/>
    <p:sldId id="348" r:id="rId22"/>
    <p:sldId id="349" r:id="rId23"/>
    <p:sldId id="352" r:id="rId24"/>
    <p:sldId id="314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ert Shum" initials="HS" lastIdx="1" clrIdx="0">
    <p:extLst>
      <p:ext uri="{19B8F6BF-5375-455C-9EA6-DF929625EA0E}">
        <p15:presenceInfo xmlns:p15="http://schemas.microsoft.com/office/powerpoint/2012/main" userId="Hubert Sh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3" autoAdjust="0"/>
    <p:restoredTop sz="88019" autoAdjust="0"/>
  </p:normalViewPr>
  <p:slideViewPr>
    <p:cSldViewPr snapToGrid="0">
      <p:cViewPr varScale="1">
        <p:scale>
          <a:sx n="106" d="100"/>
          <a:sy n="106" d="100"/>
        </p:scale>
        <p:origin x="110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603B4-3C24-4ABB-854F-847F65CECE2A}" type="datetimeFigureOut">
              <a:rPr lang="en-GB" smtClean="0"/>
              <a:t>31/03/2021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0CF59-663D-4FFE-B11B-77C899327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667" b="1" spc="133" baseline="0">
                <a:solidFill>
                  <a:schemeClr val="tx2">
                    <a:lumMod val="25000"/>
                  </a:schemeClr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 altLang="zh-TW"/>
              <a:t>Click to edit Master subtitle style</a:t>
            </a:r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48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951501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278099" y="3550127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6053797" y="3526303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9E-DA84-4DB5-9748-A82BCD1C33BF}" type="datetime1">
              <a:rPr lang="en-GB" smtClean="0"/>
              <a:t>31/03/2021</a:t>
            </a:fld>
            <a:endParaRPr lang="en-GB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</p:spTree>
    <p:extLst>
      <p:ext uri="{BB962C8B-B14F-4D97-AF65-F5344CB8AC3E}">
        <p14:creationId xmlns:p14="http://schemas.microsoft.com/office/powerpoint/2010/main" val="13003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41EE-DB34-4878-8BE6-9E4AD272C60B}" type="datetime1">
              <a:rPr lang="en-GB" smtClean="0"/>
              <a:t>31/03/2021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05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9936-B219-426C-87F5-1E8E6C3F3BA6}" type="datetime1">
              <a:rPr lang="en-GB" smtClean="0"/>
              <a:t>31/03/2021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5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B9B2E-EEB9-48ED-A276-1DD3E6431F52}" type="datetime1">
              <a:rPr lang="en-GB" smtClean="0"/>
              <a:t>31/03/2021</a:t>
            </a:fld>
            <a:endParaRPr lang="en-GB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761963" y="1357299"/>
            <a:ext cx="1000132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65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ECBB0-A4A2-435F-9D21-662791BFAA9F}" type="datetime1">
              <a:rPr lang="en-GB" smtClean="0"/>
              <a:t>31/03/2021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1" y="3505200"/>
            <a:ext cx="105664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800" b="1" kern="1200" spc="-133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1" y="4958864"/>
            <a:ext cx="105664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8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667" b="1" kern="1200" spc="133" baseline="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914401" y="4916995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D312-BD52-48DA-9C16-60FF1DC308F4}" type="datetime1">
              <a:rPr lang="en-GB" smtClean="0"/>
              <a:t>31/03/2021</a:t>
            </a:fld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958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CBE33-4B1B-4B2D-A160-DD61D5592555}" type="datetime1">
              <a:rPr lang="en-GB" smtClean="0"/>
              <a:t>31/03/2021</a:t>
            </a:fld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467" b="1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609601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3467" b="1" baseline="0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750595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789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D452-52CD-4823-AF91-D304BFD522AF}" type="datetime1">
              <a:rPr lang="en-GB" smtClean="0"/>
              <a:t>31/03/2021</a:t>
            </a:fld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977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5BA7E-4F43-4067-80EC-45FFDE0931BD}" type="datetime1">
              <a:rPr lang="en-GB" smtClean="0"/>
              <a:t>31/03/2021</a:t>
            </a:fld>
            <a:endParaRPr lang="en-GB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3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altLang="zh-TW"/>
              <a:t>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333"/>
              </a:spcAft>
              <a:buNone/>
              <a:defRPr sz="2133">
                <a:solidFill>
                  <a:schemeClr val="tx2">
                    <a:lumMod val="25000"/>
                  </a:schemeClr>
                </a:solidFill>
              </a:defRPr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2400" b="1" spc="-67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76CCD6-1565-47D1-A531-3A80DE41A5E1}" type="datetime1">
              <a:rPr lang="en-GB" smtClean="0"/>
              <a:t>31/03/2021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</p:spTree>
    <p:extLst>
      <p:ext uri="{BB962C8B-B14F-4D97-AF65-F5344CB8AC3E}">
        <p14:creationId xmlns:p14="http://schemas.microsoft.com/office/powerpoint/2010/main" val="162352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2400" b="1" spc="-67" baseline="0">
                <a:ln w="3175"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09601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</a:lstStyle>
          <a:p>
            <a:r>
              <a:rPr kumimoji="0" lang="en-US" altLang="zh-TW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333"/>
              </a:spcAft>
              <a:buFontTx/>
              <a:buNone/>
              <a:defRPr sz="2133" b="0"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altLang="zh-TW"/>
              <a:t>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0860-198B-40C9-81E1-1A327235892B}" type="datetime1">
              <a:rPr lang="en-GB" smtClean="0"/>
              <a:t>31/03/2021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</p:spTree>
    <p:extLst>
      <p:ext uri="{BB962C8B-B14F-4D97-AF65-F5344CB8AC3E}">
        <p14:creationId xmlns:p14="http://schemas.microsoft.com/office/powerpoint/2010/main" val="235280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6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D0340F2A-428B-4D01-8073-5443D934C2E9}" type="datetime1">
              <a:rPr lang="en-GB" smtClean="0"/>
              <a:t>31/03/2021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462" y="6203667"/>
            <a:ext cx="8095241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6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en-GB" dirty="0"/>
              <a:t>Data-Driven Crowd Motion Control with Multi-touch Gestures - Hubert P. H. Shum</a:t>
            </a: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2133" baseline="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fld id="{F9600410-C50E-479A-A7B2-0A868C48538F}" type="slidenum">
              <a:rPr lang="en-GB" smtClean="0"/>
              <a:t>‹#›</a:t>
            </a:fld>
            <a:endParaRPr lang="en-GB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27652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lang="en-US" sz="5600" b="0" kern="1200" spc="-133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chemeClr val="bg1">
              <a:lumMod val="85000"/>
              <a:lumOff val="15000"/>
            </a:schemeClr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ts val="800"/>
        </a:spcBef>
        <a:buClr>
          <a:schemeClr val="accent2"/>
        </a:buClr>
        <a:buSzPct val="85000"/>
        <a:buFont typeface="Wingdings 2"/>
        <a:buChar char=""/>
        <a:defRPr kumimoji="0" sz="3467" kern="1200">
          <a:solidFill>
            <a:schemeClr val="bg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853419" indent="-365751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32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2pPr>
      <a:lvl3pPr marL="1341086" indent="-304792" algn="l" rtl="0" eaLnBrk="1" latinLnBrk="0" hangingPunct="1">
        <a:spcBef>
          <a:spcPts val="4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8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3pPr>
      <a:lvl4pPr marL="1706837" indent="-304792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533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4pPr>
      <a:lvl5pPr marL="2072588" indent="-304792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2133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5pPr>
      <a:lvl6pPr marL="2438339" indent="-304792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2682173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47924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75" indent="-243834" algn="l" rtl="0" eaLnBrk="1" latinLnBrk="0" hangingPunct="1">
        <a:spcBef>
          <a:spcPts val="453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info.hubertshum.com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4087E2-844C-45D9-B7A7-34E4819E0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/>
          <a:lstStyle/>
          <a:p>
            <a:r>
              <a:rPr lang="en-GB" dirty="0"/>
              <a:t>Hubert P. H. Shum</a:t>
            </a:r>
          </a:p>
          <a:p>
            <a:r>
              <a:rPr lang="en-GB" dirty="0"/>
              <a:t>Associate Professor (Reader)</a:t>
            </a:r>
            <a:br>
              <a:rPr lang="en-GB" dirty="0"/>
            </a:br>
            <a:r>
              <a:rPr lang="en-GB" dirty="0"/>
              <a:t>Director of Research and Innovation</a:t>
            </a:r>
            <a:br>
              <a:rPr lang="en-GB" dirty="0"/>
            </a:br>
            <a:r>
              <a:rPr lang="en-GB" dirty="0"/>
              <a:t>Northumbria University, 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EF20E-C62D-4110-8BAA-71576519B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Data-Driven Crowd Motion Control with Multi-touch Gestures</a:t>
            </a:r>
          </a:p>
        </p:txBody>
      </p:sp>
    </p:spTree>
    <p:extLst>
      <p:ext uri="{BB962C8B-B14F-4D97-AF65-F5344CB8AC3E}">
        <p14:creationId xmlns:p14="http://schemas.microsoft.com/office/powerpoint/2010/main" val="9576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C577FF-5CC2-4B46-A43F-F0CFBAE622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14100" y="6181531"/>
            <a:ext cx="812800" cy="457200"/>
          </a:xfrm>
        </p:spPr>
        <p:txBody>
          <a:bodyPr/>
          <a:lstStyle/>
          <a:p>
            <a:fld id="{F9600410-C50E-479A-A7B2-0A868C48538F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4BE3E-E8D9-4C57-8C63-F3C23C2A28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951C58-7830-4E51-9574-FD106139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/>
              <a:t>Crowd Motion &amp; Hand Gesture Pairs Collected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052081-F9B2-401C-8D50-D18D06CA1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98" y="3052586"/>
            <a:ext cx="2059837" cy="15448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2B1E84-3BD0-421E-8C24-2192828FF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98" y="4521813"/>
            <a:ext cx="2059837" cy="1544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59B282-593A-4B28-954F-5BA7E644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98" y="4576683"/>
            <a:ext cx="2059837" cy="1544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134F65-88A4-4F97-A58B-837D8C7E2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97" y="2976935"/>
            <a:ext cx="2059837" cy="1544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8C7E1E-3DCB-4F9E-B7C3-0EE86E846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98" y="1473618"/>
            <a:ext cx="2059837" cy="1544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9A8A72-EC0E-4739-8E29-B8BE28FCB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98" y="1528488"/>
            <a:ext cx="2059837" cy="15448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7D98E0-8DA0-434D-923D-D80D821D4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8" y="1517020"/>
            <a:ext cx="2964904" cy="1484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2CA09D-346C-4B67-B297-D0C58BF8C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2458"/>
            <a:ext cx="2964904" cy="14841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6016B9-CEF1-4D99-934C-4B9E57B70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8" y="3001194"/>
            <a:ext cx="2964904" cy="14859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BD5BAB-4254-4A0A-A0BD-F0731FEAE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56632"/>
            <a:ext cx="2964904" cy="14841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A77841D-1F7D-4F6E-B7CC-5B0776D742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8" y="4485368"/>
            <a:ext cx="2964904" cy="14893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8CB188-1011-4703-BD02-40707A95E3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0806"/>
            <a:ext cx="2964904" cy="148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FA834-AC84-47BF-8B20-0D9485680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347016" cy="4572000"/>
          </a:xfrm>
        </p:spPr>
        <p:txBody>
          <a:bodyPr>
            <a:normAutofit fontScale="92500" lnSpcReduction="10000"/>
          </a:bodyPr>
          <a:lstStyle/>
          <a:p>
            <a:r>
              <a:rPr lang="en-GB" sz="3067" dirty="0"/>
              <a:t>Raw data</a:t>
            </a:r>
          </a:p>
          <a:p>
            <a:pPr lvl="1"/>
            <a:r>
              <a:rPr lang="en-GB" sz="2800" dirty="0"/>
              <a:t>Multiple trajectories of fingers</a:t>
            </a:r>
          </a:p>
          <a:p>
            <a:r>
              <a:rPr lang="en-GB" sz="3067" dirty="0"/>
              <a:t>Extracted features for each gesture </a:t>
            </a:r>
            <a:r>
              <a:rPr lang="en-GB" sz="3067" dirty="0">
                <a:sym typeface="Wingdings" panose="05000000000000000000" pitchFamily="2" charset="2"/>
              </a:rPr>
              <a:t> </a:t>
            </a:r>
            <a:r>
              <a:rPr lang="en-GB" sz="3067" i="1" dirty="0">
                <a:sym typeface="Wingdings" panose="05000000000000000000" pitchFamily="2" charset="2"/>
              </a:rPr>
              <a:t>Gesture Space</a:t>
            </a:r>
            <a:endParaRPr lang="en-GB" sz="3067" i="1" dirty="0"/>
          </a:p>
          <a:p>
            <a:pPr lvl="1"/>
            <a:r>
              <a:rPr lang="en-GB" sz="2800" dirty="0"/>
              <a:t>Centroid of touch points for all frames, </a:t>
            </a:r>
            <a:r>
              <a:rPr lang="en-GB" sz="2800" i="1" dirty="0"/>
              <a:t>C</a:t>
            </a:r>
          </a:p>
          <a:p>
            <a:pPr lvl="1"/>
            <a:r>
              <a:rPr lang="en-GB" sz="2800" dirty="0"/>
              <a:t>Average distance to centroid for all frames, </a:t>
            </a:r>
            <a:r>
              <a:rPr lang="en-GB" sz="2800" i="1" dirty="0"/>
              <a:t>S</a:t>
            </a:r>
          </a:p>
          <a:p>
            <a:pPr lvl="1"/>
            <a:r>
              <a:rPr lang="en-GB" sz="2800" dirty="0"/>
              <a:t>Average rotation around centroid for all frames, </a:t>
            </a:r>
            <a:r>
              <a:rPr lang="en-GB" sz="2800" i="1" dirty="0"/>
              <a:t>R</a:t>
            </a:r>
          </a:p>
          <a:p>
            <a:pPr lvl="1"/>
            <a:r>
              <a:rPr lang="en-GB" sz="2800" dirty="0"/>
              <a:t>Minimum oriented bounding box for all frames, </a:t>
            </a:r>
            <a:r>
              <a:rPr lang="en-GB" sz="2800" i="1" dirty="0"/>
              <a:t>B</a:t>
            </a:r>
          </a:p>
          <a:p>
            <a:r>
              <a:rPr lang="en-GB" sz="3067" dirty="0"/>
              <a:t>Advantages of the </a:t>
            </a:r>
            <a:r>
              <a:rPr lang="en-GB" sz="3067" i="1" dirty="0"/>
              <a:t>Gesture Space</a:t>
            </a:r>
          </a:p>
          <a:p>
            <a:pPr lvl="1"/>
            <a:r>
              <a:rPr lang="en-GB" sz="2800" dirty="0"/>
              <a:t>Low dimensional, continuous</a:t>
            </a:r>
          </a:p>
          <a:p>
            <a:pPr lvl="1"/>
            <a:r>
              <a:rPr lang="en-GB" sz="2800" dirty="0"/>
              <a:t>Independent of the number of fingers used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8ECC4-84AB-44F9-941B-C62C8202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Generalized Hand Gesture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AFD07-E998-4CDA-9DC7-0B82FAE9B9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30A38-4503-4356-A826-085B304775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11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A965D7-ADA2-423C-934C-24344E961F7F}"/>
              </a:ext>
            </a:extLst>
          </p:cNvPr>
          <p:cNvGrpSpPr/>
          <p:nvPr/>
        </p:nvGrpSpPr>
        <p:grpSpPr>
          <a:xfrm>
            <a:off x="9554712" y="2841643"/>
            <a:ext cx="2214923" cy="1869845"/>
            <a:chOff x="9208546" y="2801983"/>
            <a:chExt cx="2214923" cy="186984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F791F0-DD37-415D-AB05-B7BA8F974A79}"/>
                </a:ext>
              </a:extLst>
            </p:cNvPr>
            <p:cNvSpPr/>
            <p:nvPr/>
          </p:nvSpPr>
          <p:spPr>
            <a:xfrm>
              <a:off x="9903485" y="3330557"/>
              <a:ext cx="117566" cy="11756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7C405E-46CF-45AB-892D-557A0E692A6D}"/>
                </a:ext>
              </a:extLst>
            </p:cNvPr>
            <p:cNvSpPr/>
            <p:nvPr/>
          </p:nvSpPr>
          <p:spPr>
            <a:xfrm>
              <a:off x="10802040" y="4174673"/>
              <a:ext cx="117566" cy="11756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6F8142-34B1-4F9B-9AA4-37F36C0C8B7D}"/>
                </a:ext>
              </a:extLst>
            </p:cNvPr>
            <p:cNvSpPr/>
            <p:nvPr/>
          </p:nvSpPr>
          <p:spPr>
            <a:xfrm>
              <a:off x="10264285" y="3912326"/>
              <a:ext cx="117566" cy="11756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9C06B2-86EB-4DB7-B61A-F785090EAE4A}"/>
                </a:ext>
              </a:extLst>
            </p:cNvPr>
            <p:cNvSpPr/>
            <p:nvPr/>
          </p:nvSpPr>
          <p:spPr>
            <a:xfrm>
              <a:off x="10529896" y="2990385"/>
              <a:ext cx="117566" cy="11756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ADA194-560A-409F-9E9E-2BEC7E970602}"/>
                </a:ext>
              </a:extLst>
            </p:cNvPr>
            <p:cNvSpPr/>
            <p:nvPr/>
          </p:nvSpPr>
          <p:spPr>
            <a:xfrm>
              <a:off x="9867796" y="2974287"/>
              <a:ext cx="1088820" cy="13429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CDA7A6-F377-4FC2-826D-74040766D0E9}"/>
                </a:ext>
              </a:extLst>
            </p:cNvPr>
            <p:cNvSpPr/>
            <p:nvPr/>
          </p:nvSpPr>
          <p:spPr>
            <a:xfrm>
              <a:off x="10381851" y="3528214"/>
              <a:ext cx="117566" cy="11756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BFDBE3E-27EA-49C4-A9FC-FE572CF75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8546" y="2801983"/>
              <a:ext cx="0" cy="186984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0EDE7B8-6E73-473C-8F98-25DCF0F19FB7}"/>
                </a:ext>
              </a:extLst>
            </p:cNvPr>
            <p:cNvCxnSpPr>
              <a:cxnSpLocks/>
            </p:cNvCxnSpPr>
            <p:nvPr/>
          </p:nvCxnSpPr>
          <p:spPr>
            <a:xfrm>
              <a:off x="9208546" y="4671828"/>
              <a:ext cx="221492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25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FBFD14-6BEB-4407-B558-C00830CB3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553" y="2303568"/>
            <a:ext cx="6884894" cy="30128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89CADC-1E0E-4DBD-BDAF-360BEEDCAA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8EE57-692D-4261-A941-3F26BF0F2D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4EACA2-B185-4A57-B92F-311B2C73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Distance between Hand Gestures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B163CA-730E-4629-B7B1-9B113BF671FD}"/>
              </a:ext>
            </a:extLst>
          </p:cNvPr>
          <p:cNvCxnSpPr/>
          <p:nvPr/>
        </p:nvCxnSpPr>
        <p:spPr>
          <a:xfrm>
            <a:off x="3089835" y="2904565"/>
            <a:ext cx="1482165" cy="0"/>
          </a:xfrm>
          <a:prstGeom prst="line">
            <a:avLst/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DE10-C33A-4DA5-AD32-B572BC1EA6AA}"/>
              </a:ext>
            </a:extLst>
          </p:cNvPr>
          <p:cNvCxnSpPr>
            <a:cxnSpLocks/>
          </p:cNvCxnSpPr>
          <p:nvPr/>
        </p:nvCxnSpPr>
        <p:spPr>
          <a:xfrm>
            <a:off x="5080000" y="2898588"/>
            <a:ext cx="394447" cy="0"/>
          </a:xfrm>
          <a:prstGeom prst="line">
            <a:avLst/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5C7910-EAE2-4C61-99D6-5A411F466ECB}"/>
              </a:ext>
            </a:extLst>
          </p:cNvPr>
          <p:cNvCxnSpPr>
            <a:cxnSpLocks/>
          </p:cNvCxnSpPr>
          <p:nvPr/>
        </p:nvCxnSpPr>
        <p:spPr>
          <a:xfrm flipV="1">
            <a:off x="5570071" y="2898588"/>
            <a:ext cx="962211" cy="5977"/>
          </a:xfrm>
          <a:prstGeom prst="line">
            <a:avLst/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allout: Bent Line with Accent Bar 15">
            <a:extLst>
              <a:ext uri="{FF2B5EF4-FFF2-40B4-BE49-F238E27FC236}">
                <a16:creationId xmlns:a16="http://schemas.microsoft.com/office/drawing/2014/main" id="{2D859B99-3968-41DD-9CDB-1A016F49D85E}"/>
              </a:ext>
            </a:extLst>
          </p:cNvPr>
          <p:cNvSpPr/>
          <p:nvPr/>
        </p:nvSpPr>
        <p:spPr>
          <a:xfrm>
            <a:off x="101818" y="3346869"/>
            <a:ext cx="2468282" cy="570392"/>
          </a:xfrm>
          <a:prstGeom prst="accentCallout2">
            <a:avLst>
              <a:gd name="adj1" fmla="val 16655"/>
              <a:gd name="adj2" fmla="val 106437"/>
              <a:gd name="adj3" fmla="val 15608"/>
              <a:gd name="adj4" fmla="val 125464"/>
              <a:gd name="adj5" fmla="val -80293"/>
              <a:gd name="adj6" fmla="val 148248"/>
            </a:avLst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Two gestures</a:t>
            </a:r>
          </a:p>
        </p:txBody>
      </p:sp>
      <p:sp>
        <p:nvSpPr>
          <p:cNvPr id="18" name="Callout: Bent Line with Accent Bar 17">
            <a:extLst>
              <a:ext uri="{FF2B5EF4-FFF2-40B4-BE49-F238E27FC236}">
                <a16:creationId xmlns:a16="http://schemas.microsoft.com/office/drawing/2014/main" id="{8D881623-11D7-457F-8425-0B719ACDFCC9}"/>
              </a:ext>
            </a:extLst>
          </p:cNvPr>
          <p:cNvSpPr/>
          <p:nvPr/>
        </p:nvSpPr>
        <p:spPr>
          <a:xfrm>
            <a:off x="101818" y="4113735"/>
            <a:ext cx="2468282" cy="570392"/>
          </a:xfrm>
          <a:prstGeom prst="accentCallout2">
            <a:avLst>
              <a:gd name="adj1" fmla="val 16655"/>
              <a:gd name="adj2" fmla="val 106437"/>
              <a:gd name="adj3" fmla="val 15608"/>
              <a:gd name="adj4" fmla="val 125464"/>
              <a:gd name="adj5" fmla="val -211266"/>
              <a:gd name="adj6" fmla="val 203454"/>
            </a:avLst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Weight</a:t>
            </a:r>
          </a:p>
        </p:txBody>
      </p:sp>
      <p:sp>
        <p:nvSpPr>
          <p:cNvPr id="19" name="Callout: Bent Line with Accent Bar 18">
            <a:extLst>
              <a:ext uri="{FF2B5EF4-FFF2-40B4-BE49-F238E27FC236}">
                <a16:creationId xmlns:a16="http://schemas.microsoft.com/office/drawing/2014/main" id="{0CE9EF5F-6A74-4832-9243-C6A02F2145F8}"/>
              </a:ext>
            </a:extLst>
          </p:cNvPr>
          <p:cNvSpPr/>
          <p:nvPr/>
        </p:nvSpPr>
        <p:spPr>
          <a:xfrm>
            <a:off x="0" y="4879835"/>
            <a:ext cx="3320638" cy="570392"/>
          </a:xfrm>
          <a:prstGeom prst="accentCallout2">
            <a:avLst>
              <a:gd name="adj1" fmla="val 16655"/>
              <a:gd name="adj2" fmla="val 106437"/>
              <a:gd name="adj3" fmla="val 15608"/>
              <a:gd name="adj4" fmla="val 125464"/>
              <a:gd name="adj5" fmla="val -352717"/>
              <a:gd name="adj6" fmla="val 169258"/>
            </a:avLst>
          </a:prstGeom>
          <a:effectLst>
            <a:softEdge rad="1270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Dynamic time </a:t>
            </a:r>
            <a:r>
              <a:rPr lang="en-GB" sz="2400" dirty="0" err="1">
                <a:solidFill>
                  <a:schemeClr val="bg1"/>
                </a:solidFill>
              </a:rPr>
              <a:t>wraping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E1875-120F-4023-A1A2-C15A43B6F5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B718D-9406-4940-AF62-9CD9F368AA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F8705E-1D57-48C7-9B81-49FC73B0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Distances Calculated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DE87D0-6B2D-4AC4-98FD-E49D9A5F3630}"/>
              </a:ext>
            </a:extLst>
          </p:cNvPr>
          <p:cNvSpPr/>
          <p:nvPr/>
        </p:nvSpPr>
        <p:spPr>
          <a:xfrm>
            <a:off x="4326336" y="3295707"/>
            <a:ext cx="1687509" cy="764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000" dirty="0">
                <a:solidFill>
                  <a:schemeClr val="bg1"/>
                </a:solidFill>
              </a:rPr>
              <a:t>D(G</a:t>
            </a:r>
            <a:r>
              <a:rPr lang="en-US" altLang="zh-CN" sz="3000" baseline="-25000" dirty="0">
                <a:solidFill>
                  <a:schemeClr val="bg1"/>
                </a:solidFill>
              </a:rPr>
              <a:t>0</a:t>
            </a:r>
            <a:r>
              <a:rPr lang="en-US" altLang="zh-CN" sz="3000" dirty="0">
                <a:solidFill>
                  <a:schemeClr val="bg1"/>
                </a:solidFill>
              </a:rPr>
              <a:t>, G</a:t>
            </a:r>
            <a:r>
              <a:rPr lang="en-US" altLang="zh-CN" sz="3000" baseline="-25000" dirty="0">
                <a:solidFill>
                  <a:schemeClr val="bg1"/>
                </a:solidFill>
              </a:rPr>
              <a:t>1</a:t>
            </a:r>
            <a:r>
              <a:rPr lang="en-US" altLang="zh-CN" sz="3000" dirty="0">
                <a:solidFill>
                  <a:schemeClr val="bg1"/>
                </a:solidFill>
              </a:rPr>
              <a:t>) = 6.1980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DA03-A817-4D40-A90F-EFA8B8E8CD5F}"/>
              </a:ext>
            </a:extLst>
          </p:cNvPr>
          <p:cNvSpPr/>
          <p:nvPr/>
        </p:nvSpPr>
        <p:spPr>
          <a:xfrm>
            <a:off x="10065682" y="3291088"/>
            <a:ext cx="1654087" cy="764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000" dirty="0">
                <a:solidFill>
                  <a:schemeClr val="bg1"/>
                </a:solidFill>
              </a:rPr>
              <a:t>D(G</a:t>
            </a:r>
            <a:r>
              <a:rPr lang="en-US" altLang="zh-CN" sz="3000" baseline="-25000" dirty="0">
                <a:solidFill>
                  <a:schemeClr val="bg1"/>
                </a:solidFill>
              </a:rPr>
              <a:t>0</a:t>
            </a:r>
            <a:r>
              <a:rPr lang="en-US" altLang="zh-CN" sz="3000" dirty="0">
                <a:solidFill>
                  <a:schemeClr val="bg1"/>
                </a:solidFill>
              </a:rPr>
              <a:t>, G</a:t>
            </a:r>
            <a:r>
              <a:rPr lang="en-US" altLang="zh-CN" sz="3000" baseline="-25000" dirty="0">
                <a:solidFill>
                  <a:schemeClr val="bg1"/>
                </a:solidFill>
              </a:rPr>
              <a:t>1</a:t>
            </a:r>
            <a:r>
              <a:rPr lang="en-US" altLang="zh-CN" sz="3000" dirty="0">
                <a:solidFill>
                  <a:schemeClr val="bg1"/>
                </a:solidFill>
              </a:rPr>
              <a:t>) = 0.7064</a:t>
            </a: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0262BD-F484-4977-92D4-02E866F0C0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0" y="3694449"/>
            <a:ext cx="3737376" cy="247809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DAC7AD-E243-46D4-B73F-196D52A764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5" y="1450753"/>
            <a:ext cx="3737376" cy="247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BD4CE-5553-4350-8274-1EC7FB8E73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17" y="1449107"/>
            <a:ext cx="3737376" cy="247809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8B080-A5A8-45CF-8CDA-9B9CCC31C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04" y="3754107"/>
            <a:ext cx="3737376" cy="247809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E1987-F439-41A8-875B-96706EB6E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b="14629"/>
          <a:stretch/>
        </p:blipFill>
        <p:spPr>
          <a:xfrm>
            <a:off x="1315818" y="3694449"/>
            <a:ext cx="3143108" cy="211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7C9028-7900-483B-906E-2FB146896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b="12088"/>
          <a:stretch/>
        </p:blipFill>
        <p:spPr>
          <a:xfrm>
            <a:off x="1263907" y="1450753"/>
            <a:ext cx="3172364" cy="217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58B6E-DA6C-4101-BB9F-F10C1B413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 r="1" b="13495"/>
          <a:stretch/>
        </p:blipFill>
        <p:spPr>
          <a:xfrm>
            <a:off x="7184069" y="1449107"/>
            <a:ext cx="3158125" cy="214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0E2523-B158-4A35-B1EB-4C11AB63C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b="13983"/>
          <a:stretch/>
        </p:blipFill>
        <p:spPr>
          <a:xfrm>
            <a:off x="7111703" y="3754107"/>
            <a:ext cx="3168377" cy="2131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1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06A660E-D93D-4FFC-A664-A1EC93219046}"/>
              </a:ext>
            </a:extLst>
          </p:cNvPr>
          <p:cNvSpPr/>
          <p:nvPr/>
        </p:nvSpPr>
        <p:spPr>
          <a:xfrm>
            <a:off x="7275691" y="1524000"/>
            <a:ext cx="2370664" cy="2370664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20000"/>
                  <a:lumOff val="80000"/>
                  <a:alpha val="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CABB77-7751-47CC-AF4A-409851A7E2C9}"/>
              </a:ext>
            </a:extLst>
          </p:cNvPr>
          <p:cNvGrpSpPr/>
          <p:nvPr/>
        </p:nvGrpSpPr>
        <p:grpSpPr>
          <a:xfrm>
            <a:off x="7433736" y="1936044"/>
            <a:ext cx="2015061" cy="1320794"/>
            <a:chOff x="7433736" y="1936044"/>
            <a:chExt cx="2015061" cy="13207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C88A976-9F4A-405F-94CD-DEF00A7EA60F}"/>
                </a:ext>
              </a:extLst>
            </p:cNvPr>
            <p:cNvSpPr/>
            <p:nvPr/>
          </p:nvSpPr>
          <p:spPr>
            <a:xfrm flipH="1">
              <a:off x="8523112" y="2664177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2EC4E8-116C-49D9-BE26-494E337FCAAF}"/>
                </a:ext>
              </a:extLst>
            </p:cNvPr>
            <p:cNvSpPr/>
            <p:nvPr/>
          </p:nvSpPr>
          <p:spPr>
            <a:xfrm flipH="1">
              <a:off x="8765824" y="2539999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EB14EE-F85B-43F9-801D-04AF92AB2510}"/>
                </a:ext>
              </a:extLst>
            </p:cNvPr>
            <p:cNvSpPr/>
            <p:nvPr/>
          </p:nvSpPr>
          <p:spPr>
            <a:xfrm flipH="1">
              <a:off x="8703735" y="275448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4CCBA7C-03FA-4923-8EB5-28D9D9AE7983}"/>
                </a:ext>
              </a:extLst>
            </p:cNvPr>
            <p:cNvSpPr/>
            <p:nvPr/>
          </p:nvSpPr>
          <p:spPr>
            <a:xfrm flipH="1">
              <a:off x="8410242" y="3132660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123A9D-FD01-4BB6-8ED2-D3F4872B05E6}"/>
                </a:ext>
              </a:extLst>
            </p:cNvPr>
            <p:cNvSpPr/>
            <p:nvPr/>
          </p:nvSpPr>
          <p:spPr>
            <a:xfrm flipH="1">
              <a:off x="7879647" y="2850443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D020364-FF29-49DB-A788-9099D3638C0F}"/>
                </a:ext>
              </a:extLst>
            </p:cNvPr>
            <p:cNvSpPr/>
            <p:nvPr/>
          </p:nvSpPr>
          <p:spPr>
            <a:xfrm flipH="1">
              <a:off x="7433736" y="3008482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6C2897-4ED5-4678-AEED-B344F4D1C92E}"/>
                </a:ext>
              </a:extLst>
            </p:cNvPr>
            <p:cNvSpPr/>
            <p:nvPr/>
          </p:nvSpPr>
          <p:spPr>
            <a:xfrm flipH="1">
              <a:off x="8051822" y="246661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7D86A5-7ECB-497E-8E3B-D71D18BE6FFF}"/>
                </a:ext>
              </a:extLst>
            </p:cNvPr>
            <p:cNvSpPr/>
            <p:nvPr/>
          </p:nvSpPr>
          <p:spPr>
            <a:xfrm flipH="1">
              <a:off x="9324619" y="241582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E9543C-E79C-440D-ABB2-AC0E31D775AA}"/>
                </a:ext>
              </a:extLst>
            </p:cNvPr>
            <p:cNvSpPr/>
            <p:nvPr/>
          </p:nvSpPr>
          <p:spPr>
            <a:xfrm flipH="1">
              <a:off x="8461023" y="1936044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C58BD8-DED6-4D93-B6E3-3D34B7985335}"/>
                </a:ext>
              </a:extLst>
            </p:cNvPr>
            <p:cNvSpPr/>
            <p:nvPr/>
          </p:nvSpPr>
          <p:spPr>
            <a:xfrm flipH="1">
              <a:off x="8428589" y="2503310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E87D3B1-AABB-49CB-BC85-6D5E69A5F41B}"/>
                </a:ext>
              </a:extLst>
            </p:cNvPr>
            <p:cNvSpPr/>
            <p:nvPr/>
          </p:nvSpPr>
          <p:spPr>
            <a:xfrm flipH="1">
              <a:off x="8322747" y="2647243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B3AFCF-F4CF-4C59-BE8A-8BF3B56FD187}"/>
                </a:ext>
              </a:extLst>
            </p:cNvPr>
            <p:cNvSpPr/>
            <p:nvPr/>
          </p:nvSpPr>
          <p:spPr>
            <a:xfrm flipH="1">
              <a:off x="8370712" y="281093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89FDEF-B8B5-4C6E-9E02-9F49B30EB9A7}"/>
                </a:ext>
              </a:extLst>
            </p:cNvPr>
            <p:cNvSpPr/>
            <p:nvPr/>
          </p:nvSpPr>
          <p:spPr>
            <a:xfrm flipH="1">
              <a:off x="9149637" y="3132660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65DA1A3-2921-457F-A0A3-F66865B4C80F}"/>
                </a:ext>
              </a:extLst>
            </p:cNvPr>
            <p:cNvSpPr/>
            <p:nvPr/>
          </p:nvSpPr>
          <p:spPr>
            <a:xfrm flipH="1">
              <a:off x="8288870" y="2329305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C956A1-CBFD-44A2-80C3-05612B2A358A}"/>
                </a:ext>
              </a:extLst>
            </p:cNvPr>
            <p:cNvSpPr/>
            <p:nvPr/>
          </p:nvSpPr>
          <p:spPr>
            <a:xfrm flipH="1">
              <a:off x="8164919" y="2651034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C874BA0-AB94-49D9-A10A-3783797FDA1D}"/>
                </a:ext>
              </a:extLst>
            </p:cNvPr>
            <p:cNvSpPr/>
            <p:nvPr/>
          </p:nvSpPr>
          <p:spPr>
            <a:xfrm flipH="1">
              <a:off x="8841998" y="2170776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9C62CF6B-1DF8-4022-9561-A6620319B660}"/>
              </a:ext>
            </a:extLst>
          </p:cNvPr>
          <p:cNvSpPr/>
          <p:nvPr/>
        </p:nvSpPr>
        <p:spPr>
          <a:xfrm>
            <a:off x="8647290" y="4384755"/>
            <a:ext cx="2370664" cy="2370664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20000"/>
                  <a:lumOff val="80000"/>
                  <a:alpha val="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3F620D9-93E3-45FE-BC9F-A4F8BBB45480}"/>
              </a:ext>
            </a:extLst>
          </p:cNvPr>
          <p:cNvSpPr/>
          <p:nvPr/>
        </p:nvSpPr>
        <p:spPr>
          <a:xfrm>
            <a:off x="6837547" y="4012231"/>
            <a:ext cx="2370664" cy="2370664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20000"/>
                  <a:lumOff val="80000"/>
                  <a:alpha val="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FA834-AC84-47BF-8B20-0D9485680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5513922" cy="4572000"/>
          </a:xfrm>
        </p:spPr>
        <p:txBody>
          <a:bodyPr>
            <a:noAutofit/>
          </a:bodyPr>
          <a:lstStyle/>
          <a:p>
            <a:r>
              <a:rPr lang="en-GB" sz="1800" dirty="0"/>
              <a:t>Raw data</a:t>
            </a:r>
          </a:p>
          <a:p>
            <a:pPr lvl="1"/>
            <a:r>
              <a:rPr lang="en-GB" sz="1600" dirty="0"/>
              <a:t>Multiple trajectories of characters</a:t>
            </a:r>
          </a:p>
          <a:p>
            <a:r>
              <a:rPr lang="en-GB" sz="1800" dirty="0"/>
              <a:t>Extracted features for each crowd motion </a:t>
            </a:r>
            <a:r>
              <a:rPr lang="en-GB" sz="1800" dirty="0">
                <a:sym typeface="Wingdings" panose="05000000000000000000" pitchFamily="2" charset="2"/>
              </a:rPr>
              <a:t> 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i="1" dirty="0">
                <a:sym typeface="Wingdings" panose="05000000000000000000" pitchFamily="2" charset="2"/>
              </a:rPr>
              <a:t>Crowd Motion Space</a:t>
            </a:r>
            <a:endParaRPr lang="en-GB" sz="1800" i="1" dirty="0"/>
          </a:p>
          <a:p>
            <a:pPr lvl="1">
              <a:buFont typeface="+mj-lt"/>
              <a:buAutoNum type="arabicPeriod"/>
            </a:pPr>
            <a:r>
              <a:rPr lang="en-GB" sz="1600" dirty="0"/>
              <a:t>Re-sampling the trajectories to a standard length</a:t>
            </a:r>
          </a:p>
          <a:p>
            <a:pPr lvl="1">
              <a:buFont typeface="+mj-lt"/>
              <a:buAutoNum type="arabicPeriod"/>
            </a:pPr>
            <a:r>
              <a:rPr lang="en-GB" sz="1600" dirty="0"/>
              <a:t>PCA to reduce the dimensions of the trajectories into Eigen vectors and Eigen scores</a:t>
            </a:r>
          </a:p>
          <a:p>
            <a:pPr lvl="1">
              <a:buFont typeface="+mj-lt"/>
              <a:buAutoNum type="arabicPeriod"/>
            </a:pPr>
            <a:r>
              <a:rPr lang="en-GB" sz="1600" dirty="0"/>
              <a:t>Gaussian mixture model to represent the distribution of the Eigen scores</a:t>
            </a:r>
          </a:p>
          <a:p>
            <a:pPr lvl="2"/>
            <a:r>
              <a:rPr lang="en-GB" sz="1400" dirty="0"/>
              <a:t>Represented by the mean &amp; variance of each Gaussian</a:t>
            </a:r>
          </a:p>
          <a:p>
            <a:pPr lvl="2"/>
            <a:r>
              <a:rPr lang="en-GB" sz="1400" dirty="0"/>
              <a:t>Two Gaussian used</a:t>
            </a:r>
          </a:p>
          <a:p>
            <a:r>
              <a:rPr lang="en-GB" sz="1800" dirty="0"/>
              <a:t>Advantages</a:t>
            </a:r>
          </a:p>
          <a:p>
            <a:pPr lvl="1"/>
            <a:r>
              <a:rPr lang="en-GB" sz="1600" dirty="0"/>
              <a:t>Low dimensional, continuous</a:t>
            </a:r>
          </a:p>
          <a:p>
            <a:pPr lvl="1"/>
            <a:r>
              <a:rPr lang="en-GB" sz="1600" dirty="0"/>
              <a:t>Independent of the number of characters in the crowd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8ECC4-84AB-44F9-941B-C62C8202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Generalized Crowd Motion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AFD07-E998-4CDA-9DC7-0B82FAE9B9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30A38-4503-4356-A826-085B304775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14</a:t>
            </a:fld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826D92-2970-47B0-80CE-E2C9BBE0CA69}"/>
              </a:ext>
            </a:extLst>
          </p:cNvPr>
          <p:cNvCxnSpPr>
            <a:cxnSpLocks/>
            <a:endCxn id="19" idx="6"/>
          </p:cNvCxnSpPr>
          <p:nvPr/>
        </p:nvCxnSpPr>
        <p:spPr>
          <a:xfrm>
            <a:off x="8523112" y="2700866"/>
            <a:ext cx="1123243" cy="84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3016E5-71C7-43D0-AF42-F0AA9EFED4B9}"/>
              </a:ext>
            </a:extLst>
          </p:cNvPr>
          <p:cNvGrpSpPr/>
          <p:nvPr/>
        </p:nvGrpSpPr>
        <p:grpSpPr>
          <a:xfrm>
            <a:off x="8402812" y="2627209"/>
            <a:ext cx="147481" cy="162555"/>
            <a:chOff x="8402812" y="2627209"/>
            <a:chExt cx="147481" cy="16255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4378E7-D69B-4735-8C4F-4D0960CAF16C}"/>
                </a:ext>
              </a:extLst>
            </p:cNvPr>
            <p:cNvCxnSpPr/>
            <p:nvPr/>
          </p:nvCxnSpPr>
          <p:spPr>
            <a:xfrm>
              <a:off x="8412017" y="2631721"/>
              <a:ext cx="138276" cy="1580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9AC455-A9B9-4D16-91BC-758A684CA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2812" y="2627209"/>
              <a:ext cx="132658" cy="1611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llout: Bent Line with Accent Bar 27">
            <a:extLst>
              <a:ext uri="{FF2B5EF4-FFF2-40B4-BE49-F238E27FC236}">
                <a16:creationId xmlns:a16="http://schemas.microsoft.com/office/drawing/2014/main" id="{9B7ABB06-0974-49BC-B00B-6E3904BEA65A}"/>
              </a:ext>
            </a:extLst>
          </p:cNvPr>
          <p:cNvSpPr/>
          <p:nvPr/>
        </p:nvSpPr>
        <p:spPr>
          <a:xfrm>
            <a:off x="10451465" y="2551084"/>
            <a:ext cx="3110089" cy="35701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195"/>
              <a:gd name="adj6" fmla="val -6181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Mean</a:t>
            </a:r>
          </a:p>
        </p:txBody>
      </p:sp>
      <p:sp>
        <p:nvSpPr>
          <p:cNvPr id="29" name="Callout: Bent Line with Accent Bar 28">
            <a:extLst>
              <a:ext uri="{FF2B5EF4-FFF2-40B4-BE49-F238E27FC236}">
                <a16:creationId xmlns:a16="http://schemas.microsoft.com/office/drawing/2014/main" id="{43F946B3-B1FA-486C-A476-9C1FB2CC2BB4}"/>
              </a:ext>
            </a:extLst>
          </p:cNvPr>
          <p:cNvSpPr/>
          <p:nvPr/>
        </p:nvSpPr>
        <p:spPr>
          <a:xfrm>
            <a:off x="10436577" y="3126037"/>
            <a:ext cx="3110089" cy="35701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7262"/>
              <a:gd name="adj6" fmla="val -4383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Variance</a:t>
            </a:r>
          </a:p>
        </p:txBody>
      </p:sp>
      <p:sp>
        <p:nvSpPr>
          <p:cNvPr id="30" name="Callout: Bent Line with Accent Bar 29">
            <a:extLst>
              <a:ext uri="{FF2B5EF4-FFF2-40B4-BE49-F238E27FC236}">
                <a16:creationId xmlns:a16="http://schemas.microsoft.com/office/drawing/2014/main" id="{12CAE5F5-BF3B-473D-B7B0-820596D93C0E}"/>
              </a:ext>
            </a:extLst>
          </p:cNvPr>
          <p:cNvSpPr/>
          <p:nvPr/>
        </p:nvSpPr>
        <p:spPr>
          <a:xfrm>
            <a:off x="10389122" y="2058809"/>
            <a:ext cx="1816922" cy="35701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971"/>
              <a:gd name="adj6" fmla="val -8205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Probability distribution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DD11FC-7335-47F6-9A91-6719A1364EF0}"/>
              </a:ext>
            </a:extLst>
          </p:cNvPr>
          <p:cNvGrpSpPr/>
          <p:nvPr/>
        </p:nvGrpSpPr>
        <p:grpSpPr>
          <a:xfrm>
            <a:off x="7117677" y="4612945"/>
            <a:ext cx="3739382" cy="1551221"/>
            <a:chOff x="7117677" y="4612945"/>
            <a:chExt cx="3739382" cy="155122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04EC46-36D9-4988-BCE2-B66F754F2504}"/>
                </a:ext>
              </a:extLst>
            </p:cNvPr>
            <p:cNvSpPr/>
            <p:nvPr/>
          </p:nvSpPr>
          <p:spPr>
            <a:xfrm flipH="1">
              <a:off x="8207053" y="534107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64F87C-4157-446F-8CD5-C9FDA3468755}"/>
                </a:ext>
              </a:extLst>
            </p:cNvPr>
            <p:cNvSpPr/>
            <p:nvPr/>
          </p:nvSpPr>
          <p:spPr>
            <a:xfrm flipH="1">
              <a:off x="8288870" y="4936505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3121686-7C66-4829-BD0C-C933632321A2}"/>
                </a:ext>
              </a:extLst>
            </p:cNvPr>
            <p:cNvSpPr/>
            <p:nvPr/>
          </p:nvSpPr>
          <p:spPr>
            <a:xfrm flipH="1">
              <a:off x="8387676" y="5431389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73E4F49-76E8-44A8-AC55-A05E2BAB4A99}"/>
                </a:ext>
              </a:extLst>
            </p:cNvPr>
            <p:cNvSpPr/>
            <p:nvPr/>
          </p:nvSpPr>
          <p:spPr>
            <a:xfrm flipH="1">
              <a:off x="8094183" y="580956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B3C519A-ADEF-4AC6-83A2-94E88B17D55B}"/>
                </a:ext>
              </a:extLst>
            </p:cNvPr>
            <p:cNvSpPr/>
            <p:nvPr/>
          </p:nvSpPr>
          <p:spPr>
            <a:xfrm flipH="1">
              <a:off x="7563588" y="5527344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213E21-31D5-42D7-B19C-68563BAF2BDC}"/>
                </a:ext>
              </a:extLst>
            </p:cNvPr>
            <p:cNvSpPr/>
            <p:nvPr/>
          </p:nvSpPr>
          <p:spPr>
            <a:xfrm flipH="1">
              <a:off x="7117677" y="5685383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0E0EF9-C36F-4216-A7C8-9CFB9575C2B7}"/>
                </a:ext>
              </a:extLst>
            </p:cNvPr>
            <p:cNvSpPr/>
            <p:nvPr/>
          </p:nvSpPr>
          <p:spPr>
            <a:xfrm flipH="1">
              <a:off x="7735763" y="5143519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C53D663-C0B9-4825-9038-FA0B3C5E2D90}"/>
                </a:ext>
              </a:extLst>
            </p:cNvPr>
            <p:cNvSpPr/>
            <p:nvPr/>
          </p:nvSpPr>
          <p:spPr>
            <a:xfrm flipH="1">
              <a:off x="8847665" y="4812327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3262ED6-0C0E-41C6-AFAD-B83A725C0AD7}"/>
                </a:ext>
              </a:extLst>
            </p:cNvPr>
            <p:cNvSpPr/>
            <p:nvPr/>
          </p:nvSpPr>
          <p:spPr>
            <a:xfrm flipH="1">
              <a:off x="8144964" y="4612945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0B9292B-46D5-47BE-907F-19183DAC6F65}"/>
                </a:ext>
              </a:extLst>
            </p:cNvPr>
            <p:cNvSpPr/>
            <p:nvPr/>
          </p:nvSpPr>
          <p:spPr>
            <a:xfrm flipH="1">
              <a:off x="8112530" y="518021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F0A6334-CBA0-4E96-AD7E-D7353514EEA5}"/>
                </a:ext>
              </a:extLst>
            </p:cNvPr>
            <p:cNvSpPr/>
            <p:nvPr/>
          </p:nvSpPr>
          <p:spPr>
            <a:xfrm flipH="1">
              <a:off x="8006688" y="5324144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660752-0228-40EC-8006-2ADA697A0ADF}"/>
                </a:ext>
              </a:extLst>
            </p:cNvPr>
            <p:cNvSpPr/>
            <p:nvPr/>
          </p:nvSpPr>
          <p:spPr>
            <a:xfrm flipH="1">
              <a:off x="8054653" y="5487832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4F7DA0B-04D0-4806-A90C-A4B8FD23DAF5}"/>
                </a:ext>
              </a:extLst>
            </p:cNvPr>
            <p:cNvSpPr/>
            <p:nvPr/>
          </p:nvSpPr>
          <p:spPr>
            <a:xfrm flipH="1">
              <a:off x="8672683" y="5529166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B69824E-20B0-47DE-ABC6-5D632C6F971C}"/>
                </a:ext>
              </a:extLst>
            </p:cNvPr>
            <p:cNvSpPr/>
            <p:nvPr/>
          </p:nvSpPr>
          <p:spPr>
            <a:xfrm flipH="1">
              <a:off x="9931374" y="5571505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C8990B0-49C8-4670-AA7F-E82855DC966B}"/>
                </a:ext>
              </a:extLst>
            </p:cNvPr>
            <p:cNvSpPr/>
            <p:nvPr/>
          </p:nvSpPr>
          <p:spPr>
            <a:xfrm flipH="1">
              <a:off x="10174086" y="5447327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1C436FB-75B4-4B40-8B87-4508C90DAFC6}"/>
                </a:ext>
              </a:extLst>
            </p:cNvPr>
            <p:cNvSpPr/>
            <p:nvPr/>
          </p:nvSpPr>
          <p:spPr>
            <a:xfrm flipH="1">
              <a:off x="10111997" y="5661816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3E52251-5B48-49BD-9515-D4D80457C809}"/>
                </a:ext>
              </a:extLst>
            </p:cNvPr>
            <p:cNvSpPr/>
            <p:nvPr/>
          </p:nvSpPr>
          <p:spPr>
            <a:xfrm flipH="1">
              <a:off x="9818504" y="603998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EFFB88-53A1-46E4-92EC-BD58E73CB97D}"/>
                </a:ext>
              </a:extLst>
            </p:cNvPr>
            <p:cNvSpPr/>
            <p:nvPr/>
          </p:nvSpPr>
          <p:spPr>
            <a:xfrm flipH="1">
              <a:off x="9287909" y="575777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CCC738-DAFE-4959-BEE0-BC25EC774E67}"/>
                </a:ext>
              </a:extLst>
            </p:cNvPr>
            <p:cNvSpPr/>
            <p:nvPr/>
          </p:nvSpPr>
          <p:spPr>
            <a:xfrm flipH="1">
              <a:off x="8841998" y="5915810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DF7D2A5-C78B-491E-8974-E4BAE81C9E15}"/>
                </a:ext>
              </a:extLst>
            </p:cNvPr>
            <p:cNvSpPr/>
            <p:nvPr/>
          </p:nvSpPr>
          <p:spPr>
            <a:xfrm flipH="1">
              <a:off x="9460084" y="5373946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484FD8-4F7C-4FC2-A4EE-6694DECC4380}"/>
                </a:ext>
              </a:extLst>
            </p:cNvPr>
            <p:cNvSpPr/>
            <p:nvPr/>
          </p:nvSpPr>
          <p:spPr>
            <a:xfrm flipH="1">
              <a:off x="10732881" y="5323149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9278C86-F6E9-4E8C-971A-04C8D89E6B03}"/>
                </a:ext>
              </a:extLst>
            </p:cNvPr>
            <p:cNvSpPr/>
            <p:nvPr/>
          </p:nvSpPr>
          <p:spPr>
            <a:xfrm flipH="1">
              <a:off x="9869285" y="4843372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45AA95-D2F1-4055-B725-BFE21A33A57D}"/>
                </a:ext>
              </a:extLst>
            </p:cNvPr>
            <p:cNvSpPr/>
            <p:nvPr/>
          </p:nvSpPr>
          <p:spPr>
            <a:xfrm flipH="1">
              <a:off x="9836851" y="541063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ECB956-E537-43AC-8B36-5209B8669BA9}"/>
                </a:ext>
              </a:extLst>
            </p:cNvPr>
            <p:cNvSpPr/>
            <p:nvPr/>
          </p:nvSpPr>
          <p:spPr>
            <a:xfrm flipH="1">
              <a:off x="9731009" y="5554571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84E9928-0CE0-4938-87D4-C3CD12BB128E}"/>
                </a:ext>
              </a:extLst>
            </p:cNvPr>
            <p:cNvSpPr/>
            <p:nvPr/>
          </p:nvSpPr>
          <p:spPr>
            <a:xfrm flipH="1">
              <a:off x="9778974" y="5718259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ADB67D4-A421-481B-9B12-8CD5B901F84F}"/>
                </a:ext>
              </a:extLst>
            </p:cNvPr>
            <p:cNvSpPr/>
            <p:nvPr/>
          </p:nvSpPr>
          <p:spPr>
            <a:xfrm flipH="1">
              <a:off x="10557899" y="6039988"/>
              <a:ext cx="124178" cy="1241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8F1A0EB-DE2A-4801-8A43-E77CE688E956}"/>
              </a:ext>
            </a:extLst>
          </p:cNvPr>
          <p:cNvSpPr txBox="1"/>
          <p:nvPr/>
        </p:nvSpPr>
        <p:spPr>
          <a:xfrm>
            <a:off x="6280720" y="1407613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Gaussian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5CC539-A524-42D2-8D88-E6CE7CE7315A}"/>
              </a:ext>
            </a:extLst>
          </p:cNvPr>
          <p:cNvSpPr txBox="1"/>
          <p:nvPr/>
        </p:nvSpPr>
        <p:spPr>
          <a:xfrm>
            <a:off x="6271556" y="3815202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Gaussian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Mixture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67" name="Callout: Bent Line with Accent Bar 66">
            <a:extLst>
              <a:ext uri="{FF2B5EF4-FFF2-40B4-BE49-F238E27FC236}">
                <a16:creationId xmlns:a16="http://schemas.microsoft.com/office/drawing/2014/main" id="{C6443EF0-94FC-4EE7-912C-1D50F962B809}"/>
              </a:ext>
            </a:extLst>
          </p:cNvPr>
          <p:cNvSpPr/>
          <p:nvPr/>
        </p:nvSpPr>
        <p:spPr>
          <a:xfrm>
            <a:off x="9523338" y="1504679"/>
            <a:ext cx="2677373" cy="35701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8060"/>
              <a:gd name="adj6" fmla="val -3641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Eigen score representing a trajectory</a:t>
            </a:r>
          </a:p>
        </p:txBody>
      </p:sp>
    </p:spTree>
    <p:extLst>
      <p:ext uri="{BB962C8B-B14F-4D97-AF65-F5344CB8AC3E}">
        <p14:creationId xmlns:p14="http://schemas.microsoft.com/office/powerpoint/2010/main" val="12169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1" grpId="0" animBg="1"/>
      <p:bldP spid="60" grpId="0" animBg="1"/>
      <p:bldP spid="28" grpId="0" animBg="1"/>
      <p:bldP spid="29" grpId="0" animBg="1"/>
      <p:bldP spid="30" grpId="0" animBg="1"/>
      <p:bldP spid="62" grpId="0"/>
      <p:bldP spid="63" grpId="0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91033-4748-4F67-91F0-621BDA84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1722F-A63C-4D48-AC20-D227125A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15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FC758D-4006-4A63-A41C-7D90F1B6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Processes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DB98C-65C1-438E-90A0-76850BA93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2133600" y="2144168"/>
            <a:ext cx="5031258" cy="3331665"/>
          </a:xfrm>
          <a:custGeom>
            <a:avLst/>
            <a:gdLst>
              <a:gd name="connsiteX0" fmla="*/ 281872 w 5031258"/>
              <a:gd name="connsiteY0" fmla="*/ 248827 h 3331665"/>
              <a:gd name="connsiteX1" fmla="*/ 7552 w 5031258"/>
              <a:gd name="connsiteY1" fmla="*/ 788323 h 3331665"/>
              <a:gd name="connsiteX2" fmla="*/ 556192 w 5031258"/>
              <a:gd name="connsiteY2" fmla="*/ 1428403 h 3331665"/>
              <a:gd name="connsiteX3" fmla="*/ 528760 w 5031258"/>
              <a:gd name="connsiteY3" fmla="*/ 2370235 h 3331665"/>
              <a:gd name="connsiteX4" fmla="*/ 1287712 w 5031258"/>
              <a:gd name="connsiteY4" fmla="*/ 3284635 h 3331665"/>
              <a:gd name="connsiteX5" fmla="*/ 1973512 w 5031258"/>
              <a:gd name="connsiteY5" fmla="*/ 2891443 h 3331665"/>
              <a:gd name="connsiteX6" fmla="*/ 3171376 w 5031258"/>
              <a:gd name="connsiteY6" fmla="*/ 3330355 h 3331665"/>
              <a:gd name="connsiteX7" fmla="*/ 3509704 w 5031258"/>
              <a:gd name="connsiteY7" fmla="*/ 2717707 h 3331665"/>
              <a:gd name="connsiteX8" fmla="*/ 4725856 w 5031258"/>
              <a:gd name="connsiteY8" fmla="*/ 2800003 h 3331665"/>
              <a:gd name="connsiteX9" fmla="*/ 4991032 w 5031258"/>
              <a:gd name="connsiteY9" fmla="*/ 1336963 h 3331665"/>
              <a:gd name="connsiteX10" fmla="*/ 4058344 w 5031258"/>
              <a:gd name="connsiteY10" fmla="*/ 1135795 h 3331665"/>
              <a:gd name="connsiteX11" fmla="*/ 3774880 w 5031258"/>
              <a:gd name="connsiteY11" fmla="*/ 294547 h 3331665"/>
              <a:gd name="connsiteX12" fmla="*/ 2202112 w 5031258"/>
              <a:gd name="connsiteY12" fmla="*/ 148243 h 3331665"/>
              <a:gd name="connsiteX13" fmla="*/ 903664 w 5031258"/>
              <a:gd name="connsiteY13" fmla="*/ 1939 h 3331665"/>
              <a:gd name="connsiteX14" fmla="*/ 281872 w 5031258"/>
              <a:gd name="connsiteY14" fmla="*/ 248827 h 333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31258" h="3331665">
                <a:moveTo>
                  <a:pt x="281872" y="248827"/>
                </a:moveTo>
                <a:cubicBezTo>
                  <a:pt x="132520" y="379891"/>
                  <a:pt x="-38168" y="591727"/>
                  <a:pt x="7552" y="788323"/>
                </a:cubicBezTo>
                <a:cubicBezTo>
                  <a:pt x="53272" y="984919"/>
                  <a:pt x="469324" y="1164751"/>
                  <a:pt x="556192" y="1428403"/>
                </a:cubicBezTo>
                <a:cubicBezTo>
                  <a:pt x="643060" y="1692055"/>
                  <a:pt x="406840" y="2060863"/>
                  <a:pt x="528760" y="2370235"/>
                </a:cubicBezTo>
                <a:cubicBezTo>
                  <a:pt x="650680" y="2679607"/>
                  <a:pt x="1046920" y="3197767"/>
                  <a:pt x="1287712" y="3284635"/>
                </a:cubicBezTo>
                <a:cubicBezTo>
                  <a:pt x="1528504" y="3371503"/>
                  <a:pt x="1659568" y="2883823"/>
                  <a:pt x="1973512" y="2891443"/>
                </a:cubicBezTo>
                <a:cubicBezTo>
                  <a:pt x="2287456" y="2899063"/>
                  <a:pt x="2915344" y="3359311"/>
                  <a:pt x="3171376" y="3330355"/>
                </a:cubicBezTo>
                <a:cubicBezTo>
                  <a:pt x="3427408" y="3301399"/>
                  <a:pt x="3250624" y="2806099"/>
                  <a:pt x="3509704" y="2717707"/>
                </a:cubicBezTo>
                <a:cubicBezTo>
                  <a:pt x="3768784" y="2629315"/>
                  <a:pt x="4478968" y="3030127"/>
                  <a:pt x="4725856" y="2800003"/>
                </a:cubicBezTo>
                <a:cubicBezTo>
                  <a:pt x="4972744" y="2569879"/>
                  <a:pt x="5102284" y="1614331"/>
                  <a:pt x="4991032" y="1336963"/>
                </a:cubicBezTo>
                <a:cubicBezTo>
                  <a:pt x="4879780" y="1059595"/>
                  <a:pt x="4261036" y="1309531"/>
                  <a:pt x="4058344" y="1135795"/>
                </a:cubicBezTo>
                <a:cubicBezTo>
                  <a:pt x="3855652" y="962059"/>
                  <a:pt x="4084252" y="459139"/>
                  <a:pt x="3774880" y="294547"/>
                </a:cubicBezTo>
                <a:cubicBezTo>
                  <a:pt x="3465508" y="129955"/>
                  <a:pt x="2680648" y="197011"/>
                  <a:pt x="2202112" y="148243"/>
                </a:cubicBezTo>
                <a:cubicBezTo>
                  <a:pt x="1723576" y="99475"/>
                  <a:pt x="1223704" y="-16349"/>
                  <a:pt x="903664" y="1939"/>
                </a:cubicBezTo>
                <a:cubicBezTo>
                  <a:pt x="583624" y="20227"/>
                  <a:pt x="431224" y="117763"/>
                  <a:pt x="281872" y="24882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Data-Driven Crowd Motion Control with Multi-touch Gestures - Hubert P. H. Shum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Generating Crowd Motions with Run-time Gestures</a:t>
            </a:r>
            <a:br>
              <a:rPr lang="en-GB" sz="4000" dirty="0"/>
            </a:br>
            <a:r>
              <a:rPr lang="en-GB" sz="4000" dirty="0"/>
              <a:t>- </a:t>
            </a:r>
            <a:r>
              <a:rPr lang="en-US" sz="4000" dirty="0">
                <a:solidFill>
                  <a:schemeClr val="bg1"/>
                </a:solidFill>
              </a:rPr>
              <a:t>Traditional Machine Learning</a:t>
            </a:r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558728" y="2514600"/>
            <a:ext cx="4267200" cy="2618232"/>
            <a:chOff x="1034728" y="2524058"/>
            <a:chExt cx="4267200" cy="2618232"/>
          </a:xfrm>
        </p:grpSpPr>
        <p:sp>
          <p:nvSpPr>
            <p:cNvPr id="6" name="Oval 5"/>
            <p:cNvSpPr/>
            <p:nvPr/>
          </p:nvSpPr>
          <p:spPr>
            <a:xfrm>
              <a:off x="1034728" y="26154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1928" y="3377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49128" y="27678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339528" y="28776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96728" y="36396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53928" y="30300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482528" y="25392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939728" y="33012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396928" y="26916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098224" y="25240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55424" y="328605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012624" y="26764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488624" y="3910898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45824" y="46728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3024" y="40632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421824" y="42278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79024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336224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918392" y="42278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375592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832792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082728" y="34110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539928" y="4173026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997128" y="35634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235128" y="3758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692328" y="45204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149528" y="39108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5334000" y="3694490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322837" y="3694490"/>
            <a:ext cx="152400" cy="152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" name="Line Callout 2 37"/>
          <p:cNvSpPr/>
          <p:nvPr/>
        </p:nvSpPr>
        <p:spPr>
          <a:xfrm>
            <a:off x="7467600" y="1905000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7790"/>
              <a:gd name="adj6" fmla="val -84270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Sample Data in Database (Position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Gesture, Color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Crowd motion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Line Callout 2 38"/>
          <p:cNvSpPr/>
          <p:nvPr/>
        </p:nvSpPr>
        <p:spPr>
          <a:xfrm>
            <a:off x="7467600" y="2673724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680"/>
              <a:gd name="adj6" fmla="val -93200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Abstraction of Data (Crowd Motion)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Line Callout 2 39"/>
          <p:cNvSpPr/>
          <p:nvPr/>
        </p:nvSpPr>
        <p:spPr>
          <a:xfrm>
            <a:off x="7467600" y="3450650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01"/>
              <a:gd name="adj6" fmla="val -70012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Run-time Query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(Run-time Gesture)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Line Callout 2 40"/>
          <p:cNvSpPr/>
          <p:nvPr/>
        </p:nvSpPr>
        <p:spPr>
          <a:xfrm>
            <a:off x="7467600" y="4206240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3482"/>
              <a:gd name="adj6" fmla="val -74242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Value Estimation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(Run-time Crowd Motion)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4869454" y="2381343"/>
            <a:ext cx="1813402" cy="2347478"/>
          </a:xfrm>
          <a:custGeom>
            <a:avLst/>
            <a:gdLst>
              <a:gd name="connsiteX0" fmla="*/ 281872 w 5031258"/>
              <a:gd name="connsiteY0" fmla="*/ 248827 h 3331665"/>
              <a:gd name="connsiteX1" fmla="*/ 7552 w 5031258"/>
              <a:gd name="connsiteY1" fmla="*/ 788323 h 3331665"/>
              <a:gd name="connsiteX2" fmla="*/ 556192 w 5031258"/>
              <a:gd name="connsiteY2" fmla="*/ 1428403 h 3331665"/>
              <a:gd name="connsiteX3" fmla="*/ 528760 w 5031258"/>
              <a:gd name="connsiteY3" fmla="*/ 2370235 h 3331665"/>
              <a:gd name="connsiteX4" fmla="*/ 1287712 w 5031258"/>
              <a:gd name="connsiteY4" fmla="*/ 3284635 h 3331665"/>
              <a:gd name="connsiteX5" fmla="*/ 1973512 w 5031258"/>
              <a:gd name="connsiteY5" fmla="*/ 2891443 h 3331665"/>
              <a:gd name="connsiteX6" fmla="*/ 3171376 w 5031258"/>
              <a:gd name="connsiteY6" fmla="*/ 3330355 h 3331665"/>
              <a:gd name="connsiteX7" fmla="*/ 3509704 w 5031258"/>
              <a:gd name="connsiteY7" fmla="*/ 2717707 h 3331665"/>
              <a:gd name="connsiteX8" fmla="*/ 4725856 w 5031258"/>
              <a:gd name="connsiteY8" fmla="*/ 2800003 h 3331665"/>
              <a:gd name="connsiteX9" fmla="*/ 4991032 w 5031258"/>
              <a:gd name="connsiteY9" fmla="*/ 1336963 h 3331665"/>
              <a:gd name="connsiteX10" fmla="*/ 4058344 w 5031258"/>
              <a:gd name="connsiteY10" fmla="*/ 1135795 h 3331665"/>
              <a:gd name="connsiteX11" fmla="*/ 3774880 w 5031258"/>
              <a:gd name="connsiteY11" fmla="*/ 294547 h 3331665"/>
              <a:gd name="connsiteX12" fmla="*/ 2202112 w 5031258"/>
              <a:gd name="connsiteY12" fmla="*/ 148243 h 3331665"/>
              <a:gd name="connsiteX13" fmla="*/ 903664 w 5031258"/>
              <a:gd name="connsiteY13" fmla="*/ 1939 h 3331665"/>
              <a:gd name="connsiteX14" fmla="*/ 281872 w 5031258"/>
              <a:gd name="connsiteY14" fmla="*/ 248827 h 3331665"/>
              <a:gd name="connsiteX0" fmla="*/ 900604 w 5028198"/>
              <a:gd name="connsiteY0" fmla="*/ 30434 h 3360160"/>
              <a:gd name="connsiteX1" fmla="*/ 4492 w 5028198"/>
              <a:gd name="connsiteY1" fmla="*/ 816818 h 3360160"/>
              <a:gd name="connsiteX2" fmla="*/ 553132 w 5028198"/>
              <a:gd name="connsiteY2" fmla="*/ 1456898 h 3360160"/>
              <a:gd name="connsiteX3" fmla="*/ 525700 w 5028198"/>
              <a:gd name="connsiteY3" fmla="*/ 2398730 h 3360160"/>
              <a:gd name="connsiteX4" fmla="*/ 1284652 w 5028198"/>
              <a:gd name="connsiteY4" fmla="*/ 3313130 h 3360160"/>
              <a:gd name="connsiteX5" fmla="*/ 1970452 w 5028198"/>
              <a:gd name="connsiteY5" fmla="*/ 2919938 h 3360160"/>
              <a:gd name="connsiteX6" fmla="*/ 3168316 w 5028198"/>
              <a:gd name="connsiteY6" fmla="*/ 3358850 h 3360160"/>
              <a:gd name="connsiteX7" fmla="*/ 3506644 w 5028198"/>
              <a:gd name="connsiteY7" fmla="*/ 2746202 h 3360160"/>
              <a:gd name="connsiteX8" fmla="*/ 4722796 w 5028198"/>
              <a:gd name="connsiteY8" fmla="*/ 2828498 h 3360160"/>
              <a:gd name="connsiteX9" fmla="*/ 4987972 w 5028198"/>
              <a:gd name="connsiteY9" fmla="*/ 1365458 h 3360160"/>
              <a:gd name="connsiteX10" fmla="*/ 4055284 w 5028198"/>
              <a:gd name="connsiteY10" fmla="*/ 1164290 h 3360160"/>
              <a:gd name="connsiteX11" fmla="*/ 3771820 w 5028198"/>
              <a:gd name="connsiteY11" fmla="*/ 323042 h 3360160"/>
              <a:gd name="connsiteX12" fmla="*/ 2199052 w 5028198"/>
              <a:gd name="connsiteY12" fmla="*/ 176738 h 3360160"/>
              <a:gd name="connsiteX13" fmla="*/ 900604 w 5028198"/>
              <a:gd name="connsiteY13" fmla="*/ 30434 h 3360160"/>
              <a:gd name="connsiteX0" fmla="*/ 436300 w 4563894"/>
              <a:gd name="connsiteY0" fmla="*/ 30434 h 3360160"/>
              <a:gd name="connsiteX1" fmla="*/ 88828 w 4563894"/>
              <a:gd name="connsiteY1" fmla="*/ 1456898 h 3360160"/>
              <a:gd name="connsiteX2" fmla="*/ 61396 w 4563894"/>
              <a:gd name="connsiteY2" fmla="*/ 2398730 h 3360160"/>
              <a:gd name="connsiteX3" fmla="*/ 820348 w 4563894"/>
              <a:gd name="connsiteY3" fmla="*/ 3313130 h 3360160"/>
              <a:gd name="connsiteX4" fmla="*/ 1506148 w 4563894"/>
              <a:gd name="connsiteY4" fmla="*/ 2919938 h 3360160"/>
              <a:gd name="connsiteX5" fmla="*/ 2704012 w 4563894"/>
              <a:gd name="connsiteY5" fmla="*/ 3358850 h 3360160"/>
              <a:gd name="connsiteX6" fmla="*/ 3042340 w 4563894"/>
              <a:gd name="connsiteY6" fmla="*/ 2746202 h 3360160"/>
              <a:gd name="connsiteX7" fmla="*/ 4258492 w 4563894"/>
              <a:gd name="connsiteY7" fmla="*/ 2828498 h 3360160"/>
              <a:gd name="connsiteX8" fmla="*/ 4523668 w 4563894"/>
              <a:gd name="connsiteY8" fmla="*/ 1365458 h 3360160"/>
              <a:gd name="connsiteX9" fmla="*/ 3590980 w 4563894"/>
              <a:gd name="connsiteY9" fmla="*/ 1164290 h 3360160"/>
              <a:gd name="connsiteX10" fmla="*/ 3307516 w 4563894"/>
              <a:gd name="connsiteY10" fmla="*/ 323042 h 3360160"/>
              <a:gd name="connsiteX11" fmla="*/ 1734748 w 4563894"/>
              <a:gd name="connsiteY11" fmla="*/ 176738 h 3360160"/>
              <a:gd name="connsiteX12" fmla="*/ 436300 w 4563894"/>
              <a:gd name="connsiteY12" fmla="*/ 30434 h 3360160"/>
              <a:gd name="connsiteX0" fmla="*/ 1812281 w 4641427"/>
              <a:gd name="connsiteY0" fmla="*/ 82957 h 3266379"/>
              <a:gd name="connsiteX1" fmla="*/ 166361 w 4641427"/>
              <a:gd name="connsiteY1" fmla="*/ 1363117 h 3266379"/>
              <a:gd name="connsiteX2" fmla="*/ 138929 w 4641427"/>
              <a:gd name="connsiteY2" fmla="*/ 2304949 h 3266379"/>
              <a:gd name="connsiteX3" fmla="*/ 897881 w 4641427"/>
              <a:gd name="connsiteY3" fmla="*/ 3219349 h 3266379"/>
              <a:gd name="connsiteX4" fmla="*/ 1583681 w 4641427"/>
              <a:gd name="connsiteY4" fmla="*/ 2826157 h 3266379"/>
              <a:gd name="connsiteX5" fmla="*/ 2781545 w 4641427"/>
              <a:gd name="connsiteY5" fmla="*/ 3265069 h 3266379"/>
              <a:gd name="connsiteX6" fmla="*/ 3119873 w 4641427"/>
              <a:gd name="connsiteY6" fmla="*/ 2652421 h 3266379"/>
              <a:gd name="connsiteX7" fmla="*/ 4336025 w 4641427"/>
              <a:gd name="connsiteY7" fmla="*/ 2734717 h 3266379"/>
              <a:gd name="connsiteX8" fmla="*/ 4601201 w 4641427"/>
              <a:gd name="connsiteY8" fmla="*/ 1271677 h 3266379"/>
              <a:gd name="connsiteX9" fmla="*/ 3668513 w 4641427"/>
              <a:gd name="connsiteY9" fmla="*/ 1070509 h 3266379"/>
              <a:gd name="connsiteX10" fmla="*/ 3385049 w 4641427"/>
              <a:gd name="connsiteY10" fmla="*/ 229261 h 3266379"/>
              <a:gd name="connsiteX11" fmla="*/ 1812281 w 4641427"/>
              <a:gd name="connsiteY11" fmla="*/ 82957 h 3266379"/>
              <a:gd name="connsiteX0" fmla="*/ 1715936 w 4545082"/>
              <a:gd name="connsiteY0" fmla="*/ 82957 h 3266379"/>
              <a:gd name="connsiteX1" fmla="*/ 2165516 w 4545082"/>
              <a:gd name="connsiteY1" fmla="*/ 1492657 h 3266379"/>
              <a:gd name="connsiteX2" fmla="*/ 42584 w 4545082"/>
              <a:gd name="connsiteY2" fmla="*/ 2304949 h 3266379"/>
              <a:gd name="connsiteX3" fmla="*/ 801536 w 4545082"/>
              <a:gd name="connsiteY3" fmla="*/ 3219349 h 3266379"/>
              <a:gd name="connsiteX4" fmla="*/ 1487336 w 4545082"/>
              <a:gd name="connsiteY4" fmla="*/ 2826157 h 3266379"/>
              <a:gd name="connsiteX5" fmla="*/ 2685200 w 4545082"/>
              <a:gd name="connsiteY5" fmla="*/ 3265069 h 3266379"/>
              <a:gd name="connsiteX6" fmla="*/ 3023528 w 4545082"/>
              <a:gd name="connsiteY6" fmla="*/ 2652421 h 3266379"/>
              <a:gd name="connsiteX7" fmla="*/ 4239680 w 4545082"/>
              <a:gd name="connsiteY7" fmla="*/ 2734717 h 3266379"/>
              <a:gd name="connsiteX8" fmla="*/ 4504856 w 4545082"/>
              <a:gd name="connsiteY8" fmla="*/ 1271677 h 3266379"/>
              <a:gd name="connsiteX9" fmla="*/ 3572168 w 4545082"/>
              <a:gd name="connsiteY9" fmla="*/ 1070509 h 3266379"/>
              <a:gd name="connsiteX10" fmla="*/ 3288704 w 4545082"/>
              <a:gd name="connsiteY10" fmla="*/ 229261 h 3266379"/>
              <a:gd name="connsiteX11" fmla="*/ 1715936 w 4545082"/>
              <a:gd name="connsiteY11" fmla="*/ 82957 h 3266379"/>
              <a:gd name="connsiteX0" fmla="*/ 3288704 w 4545082"/>
              <a:gd name="connsiteY0" fmla="*/ 4714 h 3041832"/>
              <a:gd name="connsiteX1" fmla="*/ 2165516 w 4545082"/>
              <a:gd name="connsiteY1" fmla="*/ 1268110 h 3041832"/>
              <a:gd name="connsiteX2" fmla="*/ 42584 w 4545082"/>
              <a:gd name="connsiteY2" fmla="*/ 2080402 h 3041832"/>
              <a:gd name="connsiteX3" fmla="*/ 801536 w 4545082"/>
              <a:gd name="connsiteY3" fmla="*/ 2994802 h 3041832"/>
              <a:gd name="connsiteX4" fmla="*/ 1487336 w 4545082"/>
              <a:gd name="connsiteY4" fmla="*/ 2601610 h 3041832"/>
              <a:gd name="connsiteX5" fmla="*/ 2685200 w 4545082"/>
              <a:gd name="connsiteY5" fmla="*/ 3040522 h 3041832"/>
              <a:gd name="connsiteX6" fmla="*/ 3023528 w 4545082"/>
              <a:gd name="connsiteY6" fmla="*/ 2427874 h 3041832"/>
              <a:gd name="connsiteX7" fmla="*/ 4239680 w 4545082"/>
              <a:gd name="connsiteY7" fmla="*/ 2510170 h 3041832"/>
              <a:gd name="connsiteX8" fmla="*/ 4504856 w 4545082"/>
              <a:gd name="connsiteY8" fmla="*/ 1047130 h 3041832"/>
              <a:gd name="connsiteX9" fmla="*/ 3572168 w 4545082"/>
              <a:gd name="connsiteY9" fmla="*/ 845962 h 3041832"/>
              <a:gd name="connsiteX10" fmla="*/ 3288704 w 4545082"/>
              <a:gd name="connsiteY10" fmla="*/ 4714 h 3041832"/>
              <a:gd name="connsiteX0" fmla="*/ 2869604 w 4545082"/>
              <a:gd name="connsiteY0" fmla="*/ 4912 h 3003930"/>
              <a:gd name="connsiteX1" fmla="*/ 2165516 w 4545082"/>
              <a:gd name="connsiteY1" fmla="*/ 1230208 h 3003930"/>
              <a:gd name="connsiteX2" fmla="*/ 42584 w 4545082"/>
              <a:gd name="connsiteY2" fmla="*/ 2042500 h 3003930"/>
              <a:gd name="connsiteX3" fmla="*/ 801536 w 4545082"/>
              <a:gd name="connsiteY3" fmla="*/ 2956900 h 3003930"/>
              <a:gd name="connsiteX4" fmla="*/ 1487336 w 4545082"/>
              <a:gd name="connsiteY4" fmla="*/ 2563708 h 3003930"/>
              <a:gd name="connsiteX5" fmla="*/ 2685200 w 4545082"/>
              <a:gd name="connsiteY5" fmla="*/ 3002620 h 3003930"/>
              <a:gd name="connsiteX6" fmla="*/ 3023528 w 4545082"/>
              <a:gd name="connsiteY6" fmla="*/ 2389972 h 3003930"/>
              <a:gd name="connsiteX7" fmla="*/ 4239680 w 4545082"/>
              <a:gd name="connsiteY7" fmla="*/ 2472268 h 3003930"/>
              <a:gd name="connsiteX8" fmla="*/ 4504856 w 4545082"/>
              <a:gd name="connsiteY8" fmla="*/ 1009228 h 3003930"/>
              <a:gd name="connsiteX9" fmla="*/ 3572168 w 4545082"/>
              <a:gd name="connsiteY9" fmla="*/ 808060 h 3003930"/>
              <a:gd name="connsiteX10" fmla="*/ 2869604 w 4545082"/>
              <a:gd name="connsiteY10" fmla="*/ 4912 h 3003930"/>
              <a:gd name="connsiteX0" fmla="*/ 2084811 w 3760289"/>
              <a:gd name="connsiteY0" fmla="*/ 4912 h 3004839"/>
              <a:gd name="connsiteX1" fmla="*/ 1380723 w 3760289"/>
              <a:gd name="connsiteY1" fmla="*/ 1230208 h 3004839"/>
              <a:gd name="connsiteX2" fmla="*/ 16743 w 3760289"/>
              <a:gd name="connsiteY2" fmla="*/ 2956900 h 3004839"/>
              <a:gd name="connsiteX3" fmla="*/ 702543 w 3760289"/>
              <a:gd name="connsiteY3" fmla="*/ 2563708 h 3004839"/>
              <a:gd name="connsiteX4" fmla="*/ 1900407 w 3760289"/>
              <a:gd name="connsiteY4" fmla="*/ 3002620 h 3004839"/>
              <a:gd name="connsiteX5" fmla="*/ 2238735 w 3760289"/>
              <a:gd name="connsiteY5" fmla="*/ 2389972 h 3004839"/>
              <a:gd name="connsiteX6" fmla="*/ 3454887 w 3760289"/>
              <a:gd name="connsiteY6" fmla="*/ 2472268 h 3004839"/>
              <a:gd name="connsiteX7" fmla="*/ 3720063 w 3760289"/>
              <a:gd name="connsiteY7" fmla="*/ 1009228 h 3004839"/>
              <a:gd name="connsiteX8" fmla="*/ 2787375 w 3760289"/>
              <a:gd name="connsiteY8" fmla="*/ 808060 h 3004839"/>
              <a:gd name="connsiteX9" fmla="*/ 2084811 w 3760289"/>
              <a:gd name="connsiteY9" fmla="*/ 4912 h 3004839"/>
              <a:gd name="connsiteX0" fmla="*/ 1391669 w 3067147"/>
              <a:gd name="connsiteY0" fmla="*/ 4912 h 3005771"/>
              <a:gd name="connsiteX1" fmla="*/ 687581 w 3067147"/>
              <a:gd name="connsiteY1" fmla="*/ 1230208 h 3005771"/>
              <a:gd name="connsiteX2" fmla="*/ 9401 w 3067147"/>
              <a:gd name="connsiteY2" fmla="*/ 2563708 h 3005771"/>
              <a:gd name="connsiteX3" fmla="*/ 1207265 w 3067147"/>
              <a:gd name="connsiteY3" fmla="*/ 3002620 h 3005771"/>
              <a:gd name="connsiteX4" fmla="*/ 1545593 w 3067147"/>
              <a:gd name="connsiteY4" fmla="*/ 2389972 h 3005771"/>
              <a:gd name="connsiteX5" fmla="*/ 2761745 w 3067147"/>
              <a:gd name="connsiteY5" fmla="*/ 2472268 h 3005771"/>
              <a:gd name="connsiteX6" fmla="*/ 3026921 w 3067147"/>
              <a:gd name="connsiteY6" fmla="*/ 1009228 h 3005771"/>
              <a:gd name="connsiteX7" fmla="*/ 2094233 w 3067147"/>
              <a:gd name="connsiteY7" fmla="*/ 808060 h 3005771"/>
              <a:gd name="connsiteX8" fmla="*/ 1391669 w 3067147"/>
              <a:gd name="connsiteY8" fmla="*/ 4912 h 3005771"/>
              <a:gd name="connsiteX0" fmla="*/ 777196 w 2452674"/>
              <a:gd name="connsiteY0" fmla="*/ 4912 h 3013302"/>
              <a:gd name="connsiteX1" fmla="*/ 73108 w 2452674"/>
              <a:gd name="connsiteY1" fmla="*/ 1230208 h 3013302"/>
              <a:gd name="connsiteX2" fmla="*/ 80728 w 2452674"/>
              <a:gd name="connsiteY2" fmla="*/ 1794088 h 3013302"/>
              <a:gd name="connsiteX3" fmla="*/ 592792 w 2452674"/>
              <a:gd name="connsiteY3" fmla="*/ 3002620 h 3013302"/>
              <a:gd name="connsiteX4" fmla="*/ 931120 w 2452674"/>
              <a:gd name="connsiteY4" fmla="*/ 2389972 h 3013302"/>
              <a:gd name="connsiteX5" fmla="*/ 2147272 w 2452674"/>
              <a:gd name="connsiteY5" fmla="*/ 2472268 h 3013302"/>
              <a:gd name="connsiteX6" fmla="*/ 2412448 w 2452674"/>
              <a:gd name="connsiteY6" fmla="*/ 1009228 h 3013302"/>
              <a:gd name="connsiteX7" fmla="*/ 1479760 w 2452674"/>
              <a:gd name="connsiteY7" fmla="*/ 808060 h 3013302"/>
              <a:gd name="connsiteX8" fmla="*/ 777196 w 2452674"/>
              <a:gd name="connsiteY8" fmla="*/ 4912 h 3013302"/>
              <a:gd name="connsiteX0" fmla="*/ 808847 w 2484325"/>
              <a:gd name="connsiteY0" fmla="*/ 1495 h 3009885"/>
              <a:gd name="connsiteX1" fmla="*/ 59039 w 2484325"/>
              <a:gd name="connsiteY1" fmla="*/ 1028671 h 3009885"/>
              <a:gd name="connsiteX2" fmla="*/ 112379 w 2484325"/>
              <a:gd name="connsiteY2" fmla="*/ 1790671 h 3009885"/>
              <a:gd name="connsiteX3" fmla="*/ 624443 w 2484325"/>
              <a:gd name="connsiteY3" fmla="*/ 2999203 h 3009885"/>
              <a:gd name="connsiteX4" fmla="*/ 962771 w 2484325"/>
              <a:gd name="connsiteY4" fmla="*/ 2386555 h 3009885"/>
              <a:gd name="connsiteX5" fmla="*/ 2178923 w 2484325"/>
              <a:gd name="connsiteY5" fmla="*/ 2468851 h 3009885"/>
              <a:gd name="connsiteX6" fmla="*/ 2444099 w 2484325"/>
              <a:gd name="connsiteY6" fmla="*/ 1005811 h 3009885"/>
              <a:gd name="connsiteX7" fmla="*/ 1511411 w 2484325"/>
              <a:gd name="connsiteY7" fmla="*/ 804643 h 3009885"/>
              <a:gd name="connsiteX8" fmla="*/ 808847 w 2484325"/>
              <a:gd name="connsiteY8" fmla="*/ 1495 h 3009885"/>
              <a:gd name="connsiteX0" fmla="*/ 1013393 w 2498371"/>
              <a:gd name="connsiteY0" fmla="*/ 1370 h 3085960"/>
              <a:gd name="connsiteX1" fmla="*/ 73085 w 2498371"/>
              <a:gd name="connsiteY1" fmla="*/ 1104746 h 3085960"/>
              <a:gd name="connsiteX2" fmla="*/ 126425 w 2498371"/>
              <a:gd name="connsiteY2" fmla="*/ 1866746 h 3085960"/>
              <a:gd name="connsiteX3" fmla="*/ 638489 w 2498371"/>
              <a:gd name="connsiteY3" fmla="*/ 3075278 h 3085960"/>
              <a:gd name="connsiteX4" fmla="*/ 976817 w 2498371"/>
              <a:gd name="connsiteY4" fmla="*/ 2462630 h 3085960"/>
              <a:gd name="connsiteX5" fmla="*/ 2192969 w 2498371"/>
              <a:gd name="connsiteY5" fmla="*/ 2544926 h 3085960"/>
              <a:gd name="connsiteX6" fmla="*/ 2458145 w 2498371"/>
              <a:gd name="connsiteY6" fmla="*/ 1081886 h 3085960"/>
              <a:gd name="connsiteX7" fmla="*/ 1525457 w 2498371"/>
              <a:gd name="connsiteY7" fmla="*/ 880718 h 3085960"/>
              <a:gd name="connsiteX8" fmla="*/ 1013393 w 2498371"/>
              <a:gd name="connsiteY8" fmla="*/ 1370 h 3085960"/>
              <a:gd name="connsiteX0" fmla="*/ 1013393 w 2498371"/>
              <a:gd name="connsiteY0" fmla="*/ 218 h 3084808"/>
              <a:gd name="connsiteX1" fmla="*/ 73085 w 2498371"/>
              <a:gd name="connsiteY1" fmla="*/ 1103594 h 3084808"/>
              <a:gd name="connsiteX2" fmla="*/ 126425 w 2498371"/>
              <a:gd name="connsiteY2" fmla="*/ 1865594 h 3084808"/>
              <a:gd name="connsiteX3" fmla="*/ 638489 w 2498371"/>
              <a:gd name="connsiteY3" fmla="*/ 3074126 h 3084808"/>
              <a:gd name="connsiteX4" fmla="*/ 976817 w 2498371"/>
              <a:gd name="connsiteY4" fmla="*/ 2461478 h 3084808"/>
              <a:gd name="connsiteX5" fmla="*/ 2192969 w 2498371"/>
              <a:gd name="connsiteY5" fmla="*/ 2543774 h 3084808"/>
              <a:gd name="connsiteX6" fmla="*/ 2458145 w 2498371"/>
              <a:gd name="connsiteY6" fmla="*/ 1080734 h 3084808"/>
              <a:gd name="connsiteX7" fmla="*/ 1525457 w 2498371"/>
              <a:gd name="connsiteY7" fmla="*/ 879566 h 3084808"/>
              <a:gd name="connsiteX8" fmla="*/ 1013393 w 2498371"/>
              <a:gd name="connsiteY8" fmla="*/ 218 h 3084808"/>
              <a:gd name="connsiteX0" fmla="*/ 1028884 w 2513862"/>
              <a:gd name="connsiteY0" fmla="*/ 218 h 2649836"/>
              <a:gd name="connsiteX1" fmla="*/ 88576 w 2513862"/>
              <a:gd name="connsiteY1" fmla="*/ 1103594 h 2649836"/>
              <a:gd name="connsiteX2" fmla="*/ 141916 w 2513862"/>
              <a:gd name="connsiteY2" fmla="*/ 1865594 h 2649836"/>
              <a:gd name="connsiteX3" fmla="*/ 992308 w 2513862"/>
              <a:gd name="connsiteY3" fmla="*/ 2461478 h 2649836"/>
              <a:gd name="connsiteX4" fmla="*/ 2208460 w 2513862"/>
              <a:gd name="connsiteY4" fmla="*/ 2543774 h 2649836"/>
              <a:gd name="connsiteX5" fmla="*/ 2473636 w 2513862"/>
              <a:gd name="connsiteY5" fmla="*/ 1080734 h 2649836"/>
              <a:gd name="connsiteX6" fmla="*/ 1540948 w 2513862"/>
              <a:gd name="connsiteY6" fmla="*/ 879566 h 2649836"/>
              <a:gd name="connsiteX7" fmla="*/ 1028884 w 2513862"/>
              <a:gd name="connsiteY7" fmla="*/ 218 h 2649836"/>
              <a:gd name="connsiteX0" fmla="*/ 1028884 w 2481021"/>
              <a:gd name="connsiteY0" fmla="*/ 218 h 2482949"/>
              <a:gd name="connsiteX1" fmla="*/ 88576 w 2481021"/>
              <a:gd name="connsiteY1" fmla="*/ 1103594 h 2482949"/>
              <a:gd name="connsiteX2" fmla="*/ 141916 w 2481021"/>
              <a:gd name="connsiteY2" fmla="*/ 1865594 h 2482949"/>
              <a:gd name="connsiteX3" fmla="*/ 992308 w 2481021"/>
              <a:gd name="connsiteY3" fmla="*/ 2461478 h 2482949"/>
              <a:gd name="connsiteX4" fmla="*/ 2473636 w 2481021"/>
              <a:gd name="connsiteY4" fmla="*/ 1080734 h 2482949"/>
              <a:gd name="connsiteX5" fmla="*/ 1540948 w 2481021"/>
              <a:gd name="connsiteY5" fmla="*/ 879566 h 2482949"/>
              <a:gd name="connsiteX6" fmla="*/ 1028884 w 2481021"/>
              <a:gd name="connsiteY6" fmla="*/ 218 h 2482949"/>
              <a:gd name="connsiteX0" fmla="*/ 1028884 w 1733281"/>
              <a:gd name="connsiteY0" fmla="*/ 258 h 2461957"/>
              <a:gd name="connsiteX1" fmla="*/ 88576 w 1733281"/>
              <a:gd name="connsiteY1" fmla="*/ 1103634 h 2461957"/>
              <a:gd name="connsiteX2" fmla="*/ 141916 w 1733281"/>
              <a:gd name="connsiteY2" fmla="*/ 1865634 h 2461957"/>
              <a:gd name="connsiteX3" fmla="*/ 992308 w 1733281"/>
              <a:gd name="connsiteY3" fmla="*/ 2461518 h 2461957"/>
              <a:gd name="connsiteX4" fmla="*/ 1704016 w 1733281"/>
              <a:gd name="connsiteY4" fmla="*/ 1774194 h 2461957"/>
              <a:gd name="connsiteX5" fmla="*/ 1540948 w 1733281"/>
              <a:gd name="connsiteY5" fmla="*/ 879606 h 2461957"/>
              <a:gd name="connsiteX6" fmla="*/ 1028884 w 1733281"/>
              <a:gd name="connsiteY6" fmla="*/ 258 h 2461957"/>
              <a:gd name="connsiteX0" fmla="*/ 1028884 w 1717506"/>
              <a:gd name="connsiteY0" fmla="*/ 800 h 2462499"/>
              <a:gd name="connsiteX1" fmla="*/ 88576 w 1717506"/>
              <a:gd name="connsiteY1" fmla="*/ 1104176 h 2462499"/>
              <a:gd name="connsiteX2" fmla="*/ 141916 w 1717506"/>
              <a:gd name="connsiteY2" fmla="*/ 1866176 h 2462499"/>
              <a:gd name="connsiteX3" fmla="*/ 992308 w 1717506"/>
              <a:gd name="connsiteY3" fmla="*/ 2462060 h 2462499"/>
              <a:gd name="connsiteX4" fmla="*/ 1704016 w 1717506"/>
              <a:gd name="connsiteY4" fmla="*/ 1774736 h 2462499"/>
              <a:gd name="connsiteX5" fmla="*/ 1426648 w 1717506"/>
              <a:gd name="connsiteY5" fmla="*/ 941108 h 2462499"/>
              <a:gd name="connsiteX6" fmla="*/ 1028884 w 1717506"/>
              <a:gd name="connsiteY6" fmla="*/ 800 h 2462499"/>
              <a:gd name="connsiteX0" fmla="*/ 1028884 w 1813610"/>
              <a:gd name="connsiteY0" fmla="*/ 795 h 2462818"/>
              <a:gd name="connsiteX1" fmla="*/ 88576 w 1813610"/>
              <a:gd name="connsiteY1" fmla="*/ 1104171 h 2462818"/>
              <a:gd name="connsiteX2" fmla="*/ 141916 w 1813610"/>
              <a:gd name="connsiteY2" fmla="*/ 1866171 h 2462818"/>
              <a:gd name="connsiteX3" fmla="*/ 992308 w 1813610"/>
              <a:gd name="connsiteY3" fmla="*/ 2462055 h 2462818"/>
              <a:gd name="connsiteX4" fmla="*/ 1803076 w 1813610"/>
              <a:gd name="connsiteY4" fmla="*/ 1744251 h 2462818"/>
              <a:gd name="connsiteX5" fmla="*/ 1426648 w 1813610"/>
              <a:gd name="connsiteY5" fmla="*/ 941103 h 2462818"/>
              <a:gd name="connsiteX6" fmla="*/ 1028884 w 1813610"/>
              <a:gd name="connsiteY6" fmla="*/ 795 h 2462818"/>
              <a:gd name="connsiteX0" fmla="*/ 1027739 w 1813402"/>
              <a:gd name="connsiteY0" fmla="*/ 795 h 2348752"/>
              <a:gd name="connsiteX1" fmla="*/ 87431 w 1813402"/>
              <a:gd name="connsiteY1" fmla="*/ 1104171 h 2348752"/>
              <a:gd name="connsiteX2" fmla="*/ 140771 w 1813402"/>
              <a:gd name="connsiteY2" fmla="*/ 1866171 h 2348752"/>
              <a:gd name="connsiteX3" fmla="*/ 968303 w 1813402"/>
              <a:gd name="connsiteY3" fmla="*/ 2347755 h 2348752"/>
              <a:gd name="connsiteX4" fmla="*/ 1801931 w 1813402"/>
              <a:gd name="connsiteY4" fmla="*/ 1744251 h 2348752"/>
              <a:gd name="connsiteX5" fmla="*/ 1425503 w 1813402"/>
              <a:gd name="connsiteY5" fmla="*/ 941103 h 2348752"/>
              <a:gd name="connsiteX6" fmla="*/ 1027739 w 1813402"/>
              <a:gd name="connsiteY6" fmla="*/ 795 h 2348752"/>
              <a:gd name="connsiteX0" fmla="*/ 1027739 w 1813402"/>
              <a:gd name="connsiteY0" fmla="*/ 795 h 2348162"/>
              <a:gd name="connsiteX1" fmla="*/ 87431 w 1813402"/>
              <a:gd name="connsiteY1" fmla="*/ 1104171 h 2348162"/>
              <a:gd name="connsiteX2" fmla="*/ 140771 w 1813402"/>
              <a:gd name="connsiteY2" fmla="*/ 1866171 h 2348162"/>
              <a:gd name="connsiteX3" fmla="*/ 968303 w 1813402"/>
              <a:gd name="connsiteY3" fmla="*/ 2347755 h 2348162"/>
              <a:gd name="connsiteX4" fmla="*/ 1801931 w 1813402"/>
              <a:gd name="connsiteY4" fmla="*/ 1744251 h 2348162"/>
              <a:gd name="connsiteX5" fmla="*/ 1425503 w 1813402"/>
              <a:gd name="connsiteY5" fmla="*/ 941103 h 2348162"/>
              <a:gd name="connsiteX6" fmla="*/ 1027739 w 1813402"/>
              <a:gd name="connsiteY6" fmla="*/ 795 h 2348162"/>
              <a:gd name="connsiteX0" fmla="*/ 1027739 w 1813402"/>
              <a:gd name="connsiteY0" fmla="*/ 111 h 2347478"/>
              <a:gd name="connsiteX1" fmla="*/ 87431 w 1813402"/>
              <a:gd name="connsiteY1" fmla="*/ 1103487 h 2347478"/>
              <a:gd name="connsiteX2" fmla="*/ 140771 w 1813402"/>
              <a:gd name="connsiteY2" fmla="*/ 1865487 h 2347478"/>
              <a:gd name="connsiteX3" fmla="*/ 968303 w 1813402"/>
              <a:gd name="connsiteY3" fmla="*/ 2347071 h 2347478"/>
              <a:gd name="connsiteX4" fmla="*/ 1801931 w 1813402"/>
              <a:gd name="connsiteY4" fmla="*/ 1743567 h 2347478"/>
              <a:gd name="connsiteX5" fmla="*/ 1425503 w 1813402"/>
              <a:gd name="connsiteY5" fmla="*/ 940419 h 2347478"/>
              <a:gd name="connsiteX6" fmla="*/ 1027739 w 1813402"/>
              <a:gd name="connsiteY6" fmla="*/ 111 h 234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3402" h="2347478">
                <a:moveTo>
                  <a:pt x="1027739" y="111"/>
                </a:moveTo>
                <a:cubicBezTo>
                  <a:pt x="736147" y="-10811"/>
                  <a:pt x="235259" y="792591"/>
                  <a:pt x="87431" y="1103487"/>
                </a:cubicBezTo>
                <a:cubicBezTo>
                  <a:pt x="-60397" y="1414383"/>
                  <a:pt x="-6041" y="1658223"/>
                  <a:pt x="140771" y="1865487"/>
                </a:cubicBezTo>
                <a:cubicBezTo>
                  <a:pt x="287583" y="2072751"/>
                  <a:pt x="546663" y="2359771"/>
                  <a:pt x="968303" y="2347071"/>
                </a:cubicBezTo>
                <a:cubicBezTo>
                  <a:pt x="1389943" y="2334371"/>
                  <a:pt x="1725731" y="1978009"/>
                  <a:pt x="1801931" y="1743567"/>
                </a:cubicBezTo>
                <a:cubicBezTo>
                  <a:pt x="1878131" y="1509125"/>
                  <a:pt x="1554535" y="1230995"/>
                  <a:pt x="1425503" y="940419"/>
                </a:cubicBezTo>
                <a:cubicBezTo>
                  <a:pt x="1296471" y="649843"/>
                  <a:pt x="1319331" y="11033"/>
                  <a:pt x="1027739" y="11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Data-Driven Crowd Motion Control with Multi-touch Gestures - Hubert P. H. Shum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Generating Crowd Motions with Run-time Gestures</a:t>
            </a:r>
            <a:br>
              <a:rPr lang="en-GB" sz="4000" dirty="0"/>
            </a:br>
            <a:r>
              <a:rPr lang="en-GB" sz="4000" dirty="0"/>
              <a:t>- Our </a:t>
            </a:r>
            <a:r>
              <a:rPr lang="en-US" sz="4000" dirty="0">
                <a:solidFill>
                  <a:schemeClr val="bg1"/>
                </a:solidFill>
              </a:rPr>
              <a:t>Proposed Lazy Learning</a:t>
            </a:r>
            <a:endParaRPr lang="en-GB" sz="40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776041" y="2495438"/>
            <a:ext cx="4267200" cy="2618232"/>
            <a:chOff x="1034728" y="2524058"/>
            <a:chExt cx="4267200" cy="2618232"/>
          </a:xfrm>
        </p:grpSpPr>
        <p:sp>
          <p:nvSpPr>
            <p:cNvPr id="6" name="Oval 5"/>
            <p:cNvSpPr/>
            <p:nvPr/>
          </p:nvSpPr>
          <p:spPr>
            <a:xfrm>
              <a:off x="1034728" y="26154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1928" y="3377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49128" y="27678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339528" y="28776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96728" y="36396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53928" y="3030026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482528" y="25392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939728" y="33012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396928" y="269169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098224" y="25240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55424" y="328605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012624" y="2676458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488624" y="3910898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45824" y="46728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3024" y="40632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421824" y="422789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79024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336224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918392" y="42278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375592" y="4989890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832792" y="4380290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082728" y="34110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539928" y="4173026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997128" y="3563426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235128" y="3758498"/>
              <a:ext cx="1524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692328" y="4520498"/>
              <a:ext cx="152400" cy="152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149528" y="3910898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5551313" y="3675328"/>
            <a:ext cx="1524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540150" y="3675328"/>
            <a:ext cx="152400" cy="152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" name="Line Callout 2 37"/>
          <p:cNvSpPr/>
          <p:nvPr/>
        </p:nvSpPr>
        <p:spPr>
          <a:xfrm>
            <a:off x="7684913" y="1885838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2849"/>
              <a:gd name="adj6" fmla="val -62492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Sample Data in Database</a:t>
            </a:r>
          </a:p>
          <a:p>
            <a:r>
              <a:rPr lang="en-US" dirty="0">
                <a:solidFill>
                  <a:schemeClr val="bg1"/>
                </a:solidFill>
              </a:rPr>
              <a:t>(Position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</a:rPr>
              <a:t>Gesture, Color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Crowd motion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Line Callout 2 38"/>
          <p:cNvSpPr/>
          <p:nvPr/>
        </p:nvSpPr>
        <p:spPr>
          <a:xfrm>
            <a:off x="7684913" y="3425078"/>
            <a:ext cx="2819400" cy="6858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052"/>
              <a:gd name="adj6" fmla="val -51994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Run-time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Abstraction of Data (Crowd Motion)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Line Callout 2 39"/>
          <p:cNvSpPr/>
          <p:nvPr/>
        </p:nvSpPr>
        <p:spPr>
          <a:xfrm>
            <a:off x="7684913" y="2634436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9786"/>
              <a:gd name="adj6" fmla="val -71109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Run-time Query</a:t>
            </a:r>
          </a:p>
          <a:p>
            <a:r>
              <a:rPr lang="en-US" dirty="0">
                <a:solidFill>
                  <a:schemeClr val="bg1"/>
                </a:solidFill>
              </a:rPr>
              <a:t>(Run-time Gesture)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Line Callout 2 40"/>
          <p:cNvSpPr/>
          <p:nvPr/>
        </p:nvSpPr>
        <p:spPr>
          <a:xfrm>
            <a:off x="7684913" y="4351670"/>
            <a:ext cx="2819400" cy="53644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8185"/>
              <a:gd name="adj6" fmla="val -73459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Value Estimation</a:t>
            </a:r>
          </a:p>
          <a:p>
            <a:r>
              <a:rPr lang="en-US" dirty="0">
                <a:solidFill>
                  <a:schemeClr val="bg1"/>
                </a:solidFill>
              </a:rPr>
              <a:t>(Run-time Crowd Motion)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3CEC7A4-9DB4-4EEF-8058-C0D4241CD8E0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D4BB562F-0432-41F5-996D-9D84E72F1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9843" y="3255561"/>
            <a:ext cx="3987800" cy="288273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Using runtime information to reduce the scale of training</a:t>
            </a:r>
          </a:p>
          <a:p>
            <a:r>
              <a:rPr lang="en-GB" dirty="0"/>
              <a:t>Complex data modelling not required</a:t>
            </a:r>
          </a:p>
          <a:p>
            <a:r>
              <a:rPr lang="en-GB" dirty="0"/>
              <a:t>Excellent for small datasets with large variations</a:t>
            </a:r>
          </a:p>
          <a:p>
            <a:r>
              <a:rPr lang="en-GB" dirty="0"/>
              <a:t>Higher run-time cost</a:t>
            </a:r>
          </a:p>
        </p:txBody>
      </p:sp>
    </p:spTree>
    <p:extLst>
      <p:ext uri="{BB962C8B-B14F-4D97-AF65-F5344CB8AC3E}">
        <p14:creationId xmlns:p14="http://schemas.microsoft.com/office/powerpoint/2010/main" val="10933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7C680-CF81-4BF3-AC0D-FD062D3E34D2}"/>
              </a:ext>
            </a:extLst>
          </p:cNvPr>
          <p:cNvSpPr/>
          <p:nvPr/>
        </p:nvSpPr>
        <p:spPr>
          <a:xfrm>
            <a:off x="0" y="-204744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2" name="Straight Arrow Connector 111"/>
          <p:cNvCxnSpPr/>
          <p:nvPr/>
        </p:nvCxnSpPr>
        <p:spPr>
          <a:xfrm flipH="1">
            <a:off x="551230" y="3390206"/>
            <a:ext cx="10837812" cy="1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50960" y="4448941"/>
            <a:ext cx="2503072" cy="21651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Run-time Gesture Trajectories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649331" y="4448942"/>
            <a:ext cx="1932565" cy="115566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Run-time Gesture Features</a:t>
            </a:r>
            <a:endParaRPr lang="en-GB" sz="2000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4" idx="1"/>
          </p:cNvCxnSpPr>
          <p:nvPr/>
        </p:nvCxnSpPr>
        <p:spPr>
          <a:xfrm>
            <a:off x="3354032" y="5026772"/>
            <a:ext cx="295298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34" idx="0"/>
            <a:endCxn id="188" idx="2"/>
          </p:cNvCxnSpPr>
          <p:nvPr/>
        </p:nvCxnSpPr>
        <p:spPr>
          <a:xfrm flipH="1" flipV="1">
            <a:off x="4340245" y="3074454"/>
            <a:ext cx="275369" cy="137448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81" idx="3"/>
          </p:cNvCxnSpPr>
          <p:nvPr/>
        </p:nvCxnSpPr>
        <p:spPr>
          <a:xfrm flipV="1">
            <a:off x="8115042" y="5026772"/>
            <a:ext cx="388303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5955073" y="4448942"/>
            <a:ext cx="2159969" cy="115566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Run-time Crowd Motion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Features</a:t>
            </a:r>
            <a:endParaRPr lang="en-GB" sz="2000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992847" y="3581078"/>
            <a:ext cx="2616268" cy="560678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Search for K Nearest Gesture Neighbors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4" name="Straight Arrow Connector 93"/>
          <p:cNvCxnSpPr>
            <a:stCxn id="195" idx="2"/>
            <a:endCxn id="81" idx="0"/>
          </p:cNvCxnSpPr>
          <p:nvPr/>
        </p:nvCxnSpPr>
        <p:spPr>
          <a:xfrm flipH="1">
            <a:off x="7035058" y="3082394"/>
            <a:ext cx="501107" cy="13665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/>
          <p:cNvSpPr/>
          <p:nvPr/>
        </p:nvSpPr>
        <p:spPr>
          <a:xfrm>
            <a:off x="8488218" y="4448941"/>
            <a:ext cx="2572842" cy="216512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Run-time Crowd Motion Trajectories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955071" y="3581078"/>
            <a:ext cx="3279471" cy="560678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Interpolate K Corresponding Crowd Motion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2269" y="2911338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73241" y="338835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Online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D7FF8B-0FED-4A4A-AEC7-C1926C341546}"/>
              </a:ext>
            </a:extLst>
          </p:cNvPr>
          <p:cNvGrpSpPr/>
          <p:nvPr/>
        </p:nvGrpSpPr>
        <p:grpSpPr>
          <a:xfrm>
            <a:off x="1061281" y="262410"/>
            <a:ext cx="9859389" cy="3035342"/>
            <a:chOff x="1061281" y="262410"/>
            <a:chExt cx="9859389" cy="3035342"/>
          </a:xfrm>
        </p:grpSpPr>
        <p:sp>
          <p:nvSpPr>
            <p:cNvPr id="4" name="Rounded Rectangle 3"/>
            <p:cNvSpPr/>
            <p:nvPr/>
          </p:nvSpPr>
          <p:spPr>
            <a:xfrm>
              <a:off x="1061281" y="262410"/>
              <a:ext cx="4535031" cy="124369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dirty="0">
                  <a:solidFill>
                    <a:schemeClr val="bg1"/>
                  </a:solidFill>
                </a:rPr>
                <a:t>Captured Gesture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Trajectories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Flowchart: Magnetic Disk 4"/>
            <p:cNvSpPr/>
            <p:nvPr/>
          </p:nvSpPr>
          <p:spPr>
            <a:xfrm>
              <a:off x="2567511" y="1628750"/>
              <a:ext cx="7128989" cy="1669002"/>
            </a:xfrm>
            <a:prstGeom prst="flowChartMagneticDisk">
              <a:avLst/>
            </a:prstGeom>
            <a:noFill/>
            <a:ln w="12700">
              <a:solidFill>
                <a:srgbClr val="2B100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930331" y="262410"/>
              <a:ext cx="4990339" cy="124369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Precomputed Crowd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Motion Trajectories</a:t>
              </a:r>
              <a:endParaRPr lang="en-GB" sz="20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>
              <a:endCxn id="195" idx="0"/>
            </p:cNvCxnSpPr>
            <p:nvPr/>
          </p:nvCxnSpPr>
          <p:spPr>
            <a:xfrm>
              <a:off x="7532691" y="1506100"/>
              <a:ext cx="3474" cy="35171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88" idx="0"/>
            </p:cNvCxnSpPr>
            <p:nvPr/>
          </p:nvCxnSpPr>
          <p:spPr>
            <a:xfrm>
              <a:off x="4340244" y="1517610"/>
              <a:ext cx="1" cy="34020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1"/>
              <a:endCxn id="4" idx="3"/>
            </p:cNvCxnSpPr>
            <p:nvPr/>
          </p:nvCxnSpPr>
          <p:spPr>
            <a:xfrm flipH="1">
              <a:off x="5596312" y="884255"/>
              <a:ext cx="334019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5596308" y="2231190"/>
              <a:ext cx="334022" cy="2"/>
            </a:xfrm>
            <a:prstGeom prst="straightConnector1">
              <a:avLst/>
            </a:prstGeom>
            <a:ln w="38100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ounded Rectangle 187"/>
            <p:cNvSpPr/>
            <p:nvPr/>
          </p:nvSpPr>
          <p:spPr>
            <a:xfrm>
              <a:off x="3087655" y="1857815"/>
              <a:ext cx="2505179" cy="121663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Gesture 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Features</a:t>
              </a:r>
              <a:endPara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0" name="Straight Connector 189"/>
            <p:cNvCxnSpPr/>
            <p:nvPr/>
          </p:nvCxnSpPr>
          <p:spPr>
            <a:xfrm>
              <a:off x="3087655" y="2696065"/>
              <a:ext cx="250517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95" name="Rounded Rectangle 194"/>
            <p:cNvSpPr/>
            <p:nvPr/>
          </p:nvSpPr>
          <p:spPr>
            <a:xfrm>
              <a:off x="5933635" y="1857815"/>
              <a:ext cx="3205060" cy="12245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Crowd Motion</a:t>
              </a:r>
              <a:br>
                <a:rPr lang="en-US" sz="2000" dirty="0">
                  <a:solidFill>
                    <a:schemeClr val="bg1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Features</a:t>
              </a:r>
              <a:endPara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8" name="Straight Connector 197"/>
            <p:cNvCxnSpPr/>
            <p:nvPr/>
          </p:nvCxnSpPr>
          <p:spPr>
            <a:xfrm>
              <a:off x="5933635" y="2679662"/>
              <a:ext cx="320506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0" name="TextBox 199"/>
            <p:cNvSpPr txBox="1"/>
            <p:nvPr/>
          </p:nvSpPr>
          <p:spPr>
            <a:xfrm>
              <a:off x="3463284" y="2670690"/>
              <a:ext cx="1738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Gesture Space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6292608" y="2665924"/>
              <a:ext cx="2480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Crowd Motion Space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0346" y="345683"/>
              <a:ext cx="2151788" cy="1077144"/>
            </a:xfrm>
            <a:prstGeom prst="rect">
              <a:avLst/>
            </a:prstGeom>
            <a:noFill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261" y="332256"/>
              <a:ext cx="2151788" cy="1078408"/>
            </a:xfrm>
            <a:prstGeom prst="rect">
              <a:avLst/>
            </a:prstGeom>
            <a:noFill/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9069" r="25720" b="22656"/>
          <a:stretch/>
        </p:blipFill>
        <p:spPr>
          <a:xfrm>
            <a:off x="8876522" y="5244251"/>
            <a:ext cx="1884969" cy="1252554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56" y="5331324"/>
            <a:ext cx="2151788" cy="1078408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F2FA4-9E33-45FD-B2D2-D8BA6F22CD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81" grpId="0" animBg="1"/>
      <p:bldP spid="82" grpId="0" animBg="1"/>
      <p:bldP spid="106" grpId="0" animBg="1"/>
      <p:bldP spid="93" grpId="0" animBg="1"/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91033-4748-4F67-91F0-621BDA84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1722F-A63C-4D48-AC20-D227125A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19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FC758D-4006-4A63-A41C-7D90F1B6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DB98C-65C1-438E-90A0-76850BA93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17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3F3005-6572-47C6-96BA-42F4A41F8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22B69-E8BC-466A-B2C3-B0185371AE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BC4E5-4A13-4C7D-A50B-4BD156015D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873B9E-7D5A-4158-B697-D59307AF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Pre-defined Control Schemes for Multi-touch Gestures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08AA401-A976-4370-B1A1-B19A5CD78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0" b="10749"/>
          <a:stretch/>
        </p:blipFill>
        <p:spPr bwMode="auto">
          <a:xfrm>
            <a:off x="-10884" y="1665614"/>
            <a:ext cx="12192000" cy="419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802F21-852F-4F4C-A2AF-40359C8B5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8"/>
          <a:stretch/>
        </p:blipFill>
        <p:spPr bwMode="auto">
          <a:xfrm>
            <a:off x="6002204" y="1371600"/>
            <a:ext cx="4636164" cy="299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70FE538-789E-4207-9BE6-B5400BC9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10" y="2687695"/>
            <a:ext cx="6753929" cy="34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83E385-6C8D-4716-B835-2084B8AB6AAD}"/>
              </a:ext>
            </a:extLst>
          </p:cNvPr>
          <p:cNvGrpSpPr/>
          <p:nvPr/>
        </p:nvGrpSpPr>
        <p:grpSpPr>
          <a:xfrm>
            <a:off x="2046157" y="1406017"/>
            <a:ext cx="3747452" cy="4775514"/>
            <a:chOff x="-4252146" y="0"/>
            <a:chExt cx="5381625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682A79-1939-4632-8BFD-C3746D941678}"/>
                </a:ext>
              </a:extLst>
            </p:cNvPr>
            <p:cNvSpPr/>
            <p:nvPr/>
          </p:nvSpPr>
          <p:spPr>
            <a:xfrm>
              <a:off x="-4229100" y="0"/>
              <a:ext cx="47371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2" descr="Related image">
              <a:extLst>
                <a:ext uri="{FF2B5EF4-FFF2-40B4-BE49-F238E27FC236}">
                  <a16:creationId xmlns:a16="http://schemas.microsoft.com/office/drawing/2014/main" id="{642F2F7F-3FF0-46CD-AA0C-47AF35286B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99"/>
            <a:stretch/>
          </p:blipFill>
          <p:spPr bwMode="auto">
            <a:xfrm>
              <a:off x="-4252146" y="2"/>
              <a:ext cx="5381625" cy="6069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2E2174B1-723F-4D50-9DE3-2DAD06C7B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0"/>
          <a:stretch/>
        </p:blipFill>
        <p:spPr bwMode="auto">
          <a:xfrm>
            <a:off x="10263" y="1416333"/>
            <a:ext cx="6039345" cy="29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6DB71-D3D1-4957-A102-839F28EE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Navigating through Complex Environments</a:t>
            </a:r>
          </a:p>
        </p:txBody>
      </p:sp>
      <p:pic>
        <p:nvPicPr>
          <p:cNvPr id="4" name="Video LQ">
            <a:hlinkClick r:id="" action="ppaction://media"/>
            <a:extLst>
              <a:ext uri="{FF2B5EF4-FFF2-40B4-BE49-F238E27FC236}">
                <a16:creationId xmlns:a16="http://schemas.microsoft.com/office/drawing/2014/main" id="{B05D3A77-7243-42F8-8FED-3C0BC6ABEE4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395" end="935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396" y="1524000"/>
            <a:ext cx="8127207" cy="4572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03FAC7-F1BD-4A33-8DA2-D015D6C1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3D40F-05CB-415A-AF9C-1D11274A7D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6DB71-D3D1-4957-A102-839F28EE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000" dirty="0"/>
              <a:t>Avoid Obstacles</a:t>
            </a:r>
          </a:p>
        </p:txBody>
      </p:sp>
      <p:pic>
        <p:nvPicPr>
          <p:cNvPr id="4" name="Video LQ">
            <a:hlinkClick r:id="" action="ppaction://media"/>
            <a:extLst>
              <a:ext uri="{FF2B5EF4-FFF2-40B4-BE49-F238E27FC236}">
                <a16:creationId xmlns:a16="http://schemas.microsoft.com/office/drawing/2014/main" id="{B05D3A77-7243-42F8-8FED-3C0BC6ABEE4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1591" end="609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396" y="1524000"/>
            <a:ext cx="8127207" cy="4572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03FAC7-F1BD-4A33-8DA2-D015D6C1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3D40F-05CB-415A-AF9C-1D11274A7D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6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6DB71-D3D1-4957-A102-839F28EE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Using a Different Database</a:t>
            </a:r>
          </a:p>
        </p:txBody>
      </p:sp>
      <p:pic>
        <p:nvPicPr>
          <p:cNvPr id="4" name="Video LQ">
            <a:hlinkClick r:id="" action="ppaction://media"/>
            <a:extLst>
              <a:ext uri="{FF2B5EF4-FFF2-40B4-BE49-F238E27FC236}">
                <a16:creationId xmlns:a16="http://schemas.microsoft.com/office/drawing/2014/main" id="{B05D3A77-7243-42F8-8FED-3C0BC6ABEE4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562" end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396" y="1524000"/>
            <a:ext cx="8127207" cy="4572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03FAC7-F1BD-4A33-8DA2-D015D6C1DD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3D40F-05CB-415A-AF9C-1D11274A7D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1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7A92E-EEFD-420F-A6E7-D5B5353DEE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18381-B1F2-4568-BF77-30077EE9CF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B36C4E-F285-4AFD-92EC-CE394CDB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 Accurate Gestures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A590D-3889-4C73-BB90-835551334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61" y="4029868"/>
            <a:ext cx="2552797" cy="1914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77999-8EDB-46EB-906E-789BEA677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59" y="1767896"/>
            <a:ext cx="2552797" cy="1914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EFA1C-09BC-472B-8B5F-A446591B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7" y="1797961"/>
            <a:ext cx="3674465" cy="1841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CB0A90-D920-4D3A-85C8-4B6281A18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7" y="3984701"/>
            <a:ext cx="3674465" cy="18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08F264-DED7-4D67-9670-82D8008B1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 data-driven method for inferring an appropriate crowd motion based on a multi-touch gesture input</a:t>
            </a:r>
          </a:p>
          <a:p>
            <a:pPr lvl="1"/>
            <a:r>
              <a:rPr lang="en-GB" sz="2533" dirty="0"/>
              <a:t>Representing gestures using features that are invariant to the number of fingers used</a:t>
            </a:r>
          </a:p>
          <a:p>
            <a:pPr lvl="1"/>
            <a:r>
              <a:rPr lang="en-GB" sz="2533" dirty="0"/>
              <a:t>Representing crowd motions using features that are invariant to the number of characters</a:t>
            </a:r>
          </a:p>
          <a:p>
            <a:r>
              <a:rPr lang="en-GB" sz="2800" dirty="0"/>
              <a:t>Discussions</a:t>
            </a:r>
          </a:p>
          <a:p>
            <a:pPr lvl="1"/>
            <a:r>
              <a:rPr lang="en-GB" sz="2533" dirty="0"/>
              <a:t>Gesture interpolation capability</a:t>
            </a:r>
          </a:p>
          <a:p>
            <a:pPr lvl="1"/>
            <a:r>
              <a:rPr lang="en-GB" sz="2533" dirty="0"/>
              <a:t>Future directions on advanced machine learning </a:t>
            </a:r>
            <a:r>
              <a:rPr lang="en-GB" sz="2533" dirty="0">
                <a:sym typeface="Wingdings" panose="05000000000000000000" pitchFamily="2" charset="2"/>
              </a:rPr>
              <a:t>(with a bigger database)</a:t>
            </a:r>
            <a:endParaRPr lang="en-GB" sz="2533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F32299-111B-41D6-9D17-66799BD4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3EDC9-573A-4F7E-BBC9-B061C343E9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ACAA9-774E-46CC-9669-E67DB46D96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3BA2-0BC7-4E9C-A818-30826C375215}" type="slidenum">
              <a:rPr lang="en-GB" smtClean="0"/>
              <a:t>25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http://info.hubertshum.com</a:t>
            </a:r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E2368-9F4B-448B-A0A6-3C205BFAA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6" t="8991" r="12176" b="38363"/>
          <a:stretch/>
        </p:blipFill>
        <p:spPr>
          <a:xfrm>
            <a:off x="4917752" y="2366683"/>
            <a:ext cx="6563049" cy="2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1AA4B-0315-4981-A6C9-CBA08CBC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Intuitive Crowd Controls with Multitouch Gestures</a:t>
            </a:r>
          </a:p>
        </p:txBody>
      </p:sp>
      <p:pic>
        <p:nvPicPr>
          <p:cNvPr id="7" name="Video LQ">
            <a:hlinkClick r:id="" action="ppaction://media"/>
            <a:extLst>
              <a:ext uri="{FF2B5EF4-FFF2-40B4-BE49-F238E27FC236}">
                <a16:creationId xmlns:a16="http://schemas.microsoft.com/office/drawing/2014/main" id="{E21FD44B-AB0C-4552-A6E7-BD0DC72085E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4875" end="1467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396" y="1524000"/>
            <a:ext cx="8127207" cy="457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CDCFED-767A-4B7A-B489-CCF556731E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8C6E3-B29B-4731-A623-FD9B137D81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3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EC38E5-6B51-4AB2-8249-99108DD7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504" y="1513808"/>
            <a:ext cx="3706689" cy="24690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6FEF9-210E-4E75-91D9-24DB581E98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F53DA-3787-4790-AC08-D5F846FD68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65A02D-5288-479C-8553-6D2C8A4D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Previous Work in Gesture-based Formation Controls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B263E-7A8F-4909-8F58-895ACC8C4ED8}"/>
              </a:ext>
            </a:extLst>
          </p:cNvPr>
          <p:cNvSpPr txBox="1"/>
          <p:nvPr/>
        </p:nvSpPr>
        <p:spPr>
          <a:xfrm>
            <a:off x="9586265" y="2769564"/>
            <a:ext cx="233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Interactive Formation Control in Complex Environments, TVCG 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07208-5837-4561-A14A-460AED38FAC8}"/>
              </a:ext>
            </a:extLst>
          </p:cNvPr>
          <p:cNvSpPr txBox="1"/>
          <p:nvPr/>
        </p:nvSpPr>
        <p:spPr>
          <a:xfrm>
            <a:off x="2787510" y="2720236"/>
            <a:ext cx="2107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Environment-aware Real-Time Crowd Control, SCA 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680C-0984-44A4-8259-00B257FD6274}"/>
              </a:ext>
            </a:extLst>
          </p:cNvPr>
          <p:cNvSpPr txBox="1"/>
          <p:nvPr/>
        </p:nvSpPr>
        <p:spPr>
          <a:xfrm>
            <a:off x="6376894" y="5200847"/>
            <a:ext cx="451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Gesture studio: Authoring Multi-touch Interactions through Demonstration and Declaration, CHI 2013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C543A4-F362-492D-8950-0006F1E94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382" y="1540558"/>
            <a:ext cx="4200508" cy="2359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34854-8742-4DFB-AD34-EAA67F00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101" y="4016561"/>
            <a:ext cx="370059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7858C-9D3A-4F04-AEF7-138013F3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How to obtain the intuitive multi-touch gestures for crowd controls?</a:t>
            </a:r>
          </a:p>
          <a:p>
            <a:pPr lvl="1"/>
            <a:endParaRPr lang="en-GB" dirty="0"/>
          </a:p>
          <a:p>
            <a:r>
              <a:rPr lang="en-GB" dirty="0"/>
              <a:t>How can the system represent and recognize these gestures for crowd control?</a:t>
            </a:r>
          </a:p>
          <a:p>
            <a:pPr marL="487668" lvl="1" indent="0">
              <a:buNone/>
            </a:pPr>
            <a:r>
              <a:rPr lang="en-GB" dirty="0"/>
              <a:t> </a:t>
            </a:r>
          </a:p>
          <a:p>
            <a:pPr marL="487668" lvl="1" indent="0">
              <a:buNone/>
            </a:pPr>
            <a:r>
              <a:rPr lang="en-GB" dirty="0"/>
              <a:t> </a:t>
            </a:r>
          </a:p>
          <a:p>
            <a:pPr marL="487668" lvl="1" indent="0">
              <a:buNone/>
            </a:pPr>
            <a:r>
              <a:rPr lang="en-GB" dirty="0"/>
              <a:t> </a:t>
            </a:r>
          </a:p>
          <a:p>
            <a:pPr marL="487668" lvl="1" indent="0">
              <a:buNone/>
            </a:pPr>
            <a:endParaRPr lang="en-GB" dirty="0"/>
          </a:p>
          <a:p>
            <a:pPr marL="487668" lvl="1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12CC6-B5E8-4512-904C-B85B61E88A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5363B-36C0-4E44-A2CF-39C1B99AB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99C298-84F2-40C3-B27C-5F6C219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33263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47858C-9D3A-4F04-AEF7-138013F3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How to obtain the intuitive multi-touch gestures for crowd controls?</a:t>
            </a:r>
          </a:p>
          <a:p>
            <a:pPr lvl="1"/>
            <a:r>
              <a:rPr lang="en-GB" dirty="0"/>
              <a:t>Data-driven framework</a:t>
            </a:r>
          </a:p>
          <a:p>
            <a:r>
              <a:rPr lang="en-GB" dirty="0"/>
              <a:t>How can the system represent and recognize these gestures for crowd control?</a:t>
            </a:r>
          </a:p>
          <a:p>
            <a:pPr lvl="1"/>
            <a:r>
              <a:rPr lang="en-GB" dirty="0"/>
              <a:t>Gesture features independent of the number of finger</a:t>
            </a:r>
          </a:p>
          <a:p>
            <a:pPr lvl="1"/>
            <a:r>
              <a:rPr lang="en-GB" dirty="0"/>
              <a:t>Crowd motion features independent on the number of characters</a:t>
            </a:r>
          </a:p>
          <a:p>
            <a:pPr lvl="1"/>
            <a:r>
              <a:rPr lang="en-GB" dirty="0"/>
              <a:t>Real-time controls with light-weight run-time (lazy) machine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12CC6-B5E8-4512-904C-B85B61E88A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5363B-36C0-4E44-A2CF-39C1B99AB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99C298-84F2-40C3-B27C-5F6C2190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26411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91033-4748-4F67-91F0-621BDA84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1722F-A63C-4D48-AC20-D227125A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7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FC758D-4006-4A63-A41C-7D90F1B6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Processes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DB98C-65C1-438E-90A0-76850BA93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7C680-CF81-4BF3-AC0D-FD062D3E34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1061281" y="262410"/>
            <a:ext cx="4535031" cy="124369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Captured Gesture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Trajectories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Flowchart: Magnetic Disk 4"/>
          <p:cNvSpPr/>
          <p:nvPr/>
        </p:nvSpPr>
        <p:spPr>
          <a:xfrm>
            <a:off x="2567511" y="1628750"/>
            <a:ext cx="7128989" cy="1669002"/>
          </a:xfrm>
          <a:prstGeom prst="flowChartMagneticDisk">
            <a:avLst/>
          </a:prstGeom>
          <a:noFill/>
          <a:ln w="12700">
            <a:solidFill>
              <a:srgbClr val="2B100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30331" y="262410"/>
            <a:ext cx="4990339" cy="124369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Precomputed Crowd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Motion Trajectories</a:t>
            </a:r>
            <a:endParaRPr lang="en-GB" sz="2000" i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endCxn id="195" idx="0"/>
          </p:cNvCxnSpPr>
          <p:nvPr/>
        </p:nvCxnSpPr>
        <p:spPr>
          <a:xfrm>
            <a:off x="7532691" y="1506100"/>
            <a:ext cx="3474" cy="35171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88" idx="0"/>
          </p:cNvCxnSpPr>
          <p:nvPr/>
        </p:nvCxnSpPr>
        <p:spPr>
          <a:xfrm>
            <a:off x="4340244" y="1517610"/>
            <a:ext cx="1" cy="34020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  <a:endCxn id="4" idx="3"/>
          </p:cNvCxnSpPr>
          <p:nvPr/>
        </p:nvCxnSpPr>
        <p:spPr>
          <a:xfrm flipH="1">
            <a:off x="5596312" y="884255"/>
            <a:ext cx="334019" cy="0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596308" y="2231190"/>
            <a:ext cx="334022" cy="2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762269" y="2911338"/>
            <a:ext cx="90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3087655" y="1857815"/>
            <a:ext cx="2505179" cy="1216639"/>
          </a:xfrm>
          <a:prstGeom prst="round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Gesture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Features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3087655" y="2696065"/>
            <a:ext cx="2505179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5" name="Rounded Rectangle 194"/>
          <p:cNvSpPr/>
          <p:nvPr/>
        </p:nvSpPr>
        <p:spPr>
          <a:xfrm>
            <a:off x="5933635" y="1857815"/>
            <a:ext cx="3205060" cy="1224579"/>
          </a:xfrm>
          <a:prstGeom prst="round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Crowd Motion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Features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8" name="Straight Connector 197"/>
          <p:cNvCxnSpPr/>
          <p:nvPr/>
        </p:nvCxnSpPr>
        <p:spPr>
          <a:xfrm>
            <a:off x="5933635" y="2679662"/>
            <a:ext cx="3205060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0" name="TextBox 199"/>
          <p:cNvSpPr txBox="1"/>
          <p:nvPr/>
        </p:nvSpPr>
        <p:spPr>
          <a:xfrm>
            <a:off x="3463284" y="2670690"/>
            <a:ext cx="173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Gesture Space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6292608" y="2665924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Crowd Motion Space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6" y="345683"/>
            <a:ext cx="2151788" cy="1077144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61" y="332256"/>
            <a:ext cx="2151788" cy="1078408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3EF1C-899E-40A9-823F-90026F8D8C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A08D9-E303-4D9A-A872-55F834F535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0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6" grpId="0"/>
      <p:bldP spid="188" grpId="0" animBg="1"/>
      <p:bldP spid="195" grpId="0" animBg="1"/>
      <p:bldP spid="200" grpId="0"/>
      <p:bldP spid="2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4AFDB-DA65-4509-96BE-99F1B298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Database: Crowd Motion &amp; Hand Gesture Pairs</a:t>
            </a:r>
          </a:p>
        </p:txBody>
      </p:sp>
      <p:pic>
        <p:nvPicPr>
          <p:cNvPr id="5" name="Video LQ">
            <a:hlinkClick r:id="" action="ppaction://media"/>
            <a:extLst>
              <a:ext uri="{FF2B5EF4-FFF2-40B4-BE49-F238E27FC236}">
                <a16:creationId xmlns:a16="http://schemas.microsoft.com/office/drawing/2014/main" id="{5F040042-4F88-4882-B2CD-A2A32402583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64" end="2605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456" y="1464927"/>
            <a:ext cx="8127207" cy="457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4A055D-C561-4E9C-AB04-DD8D84D3EB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Data-Driven Crowd Motion Control with Multi-touch Gestures - Hubert P. H. Shum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1DA0B-3E0E-4CFC-9172-189CEF0180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600410-C50E-479A-A7B2-0A868C48538F}" type="slidenum">
              <a:rPr lang="en-GB" smtClean="0"/>
              <a:t>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3C39B-E496-411E-90DE-B39E593B86C3}"/>
              </a:ext>
            </a:extLst>
          </p:cNvPr>
          <p:cNvSpPr txBox="1"/>
          <p:nvPr/>
        </p:nvSpPr>
        <p:spPr>
          <a:xfrm>
            <a:off x="9101271" y="4597637"/>
            <a:ext cx="292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Crowd motion clips synthesized by Henry et al. 2014</a:t>
            </a:r>
          </a:p>
        </p:txBody>
      </p:sp>
    </p:spTree>
    <p:extLst>
      <p:ext uri="{BB962C8B-B14F-4D97-AF65-F5344CB8AC3E}">
        <p14:creationId xmlns:p14="http://schemas.microsoft.com/office/powerpoint/2010/main" val="40180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White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White 16-9</Template>
  <TotalTime>1766</TotalTime>
  <Words>1002</Words>
  <Application>Microsoft Office PowerPoint</Application>
  <PresentationFormat>Widescreen</PresentationFormat>
  <Paragraphs>165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Constantia</vt:lpstr>
      <vt:lpstr>Times New Roman</vt:lpstr>
      <vt:lpstr>Wingdings 2</vt:lpstr>
      <vt:lpstr>ThemeWhite16-9</vt:lpstr>
      <vt:lpstr>Data-Driven Crowd Motion Control with Multi-touch Gestures</vt:lpstr>
      <vt:lpstr>Pre-defined Control Schemes for Multi-touch Gestures</vt:lpstr>
      <vt:lpstr>Intuitive Crowd Controls with Multitouch Gestures</vt:lpstr>
      <vt:lpstr>Previous Work in Gesture-based Formation Controls</vt:lpstr>
      <vt:lpstr>Contributions</vt:lpstr>
      <vt:lpstr>Contributions</vt:lpstr>
      <vt:lpstr>Offline Processes</vt:lpstr>
      <vt:lpstr>PowerPoint Presentation</vt:lpstr>
      <vt:lpstr>Database: Crowd Motion &amp; Hand Gesture Pairs</vt:lpstr>
      <vt:lpstr>Crowd Motion &amp; Hand Gesture Pairs Collected</vt:lpstr>
      <vt:lpstr>Generalized Hand Gesture Features</vt:lpstr>
      <vt:lpstr>Distance between Hand Gestures</vt:lpstr>
      <vt:lpstr>Example Distances Calculated</vt:lpstr>
      <vt:lpstr>Generalized Crowd Motion Features</vt:lpstr>
      <vt:lpstr>Online Processes</vt:lpstr>
      <vt:lpstr>Generating Crowd Motions with Run-time Gestures - Traditional Machine Learning</vt:lpstr>
      <vt:lpstr>Generating Crowd Motions with Run-time Gestures - Our Proposed Lazy Learning</vt:lpstr>
      <vt:lpstr>PowerPoint Presentation</vt:lpstr>
      <vt:lpstr>Results</vt:lpstr>
      <vt:lpstr>Navigating through Complex Environments</vt:lpstr>
      <vt:lpstr>Avoid Obstacles</vt:lpstr>
      <vt:lpstr>Using a Different Database</vt:lpstr>
      <vt:lpstr>Less Accurate Gestures</vt:lpstr>
      <vt:lpstr>Conclusions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Human Motion Understanding</dc:title>
  <dc:creator>Hubert Shum</dc:creator>
  <cp:lastModifiedBy>Hubert Shum</cp:lastModifiedBy>
  <cp:revision>757</cp:revision>
  <dcterms:created xsi:type="dcterms:W3CDTF">2017-12-11T05:14:39Z</dcterms:created>
  <dcterms:modified xsi:type="dcterms:W3CDTF">2021-03-31T18:34:11Z</dcterms:modified>
</cp:coreProperties>
</file>