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56" r:id="rId2"/>
    <p:sldId id="288" r:id="rId3"/>
    <p:sldId id="277" r:id="rId4"/>
    <p:sldId id="287" r:id="rId5"/>
    <p:sldId id="294" r:id="rId6"/>
    <p:sldId id="291" r:id="rId7"/>
    <p:sldId id="295" r:id="rId8"/>
    <p:sldId id="296" r:id="rId9"/>
    <p:sldId id="292" r:id="rId10"/>
    <p:sldId id="299" r:id="rId11"/>
    <p:sldId id="303" r:id="rId12"/>
    <p:sldId id="293" r:id="rId13"/>
    <p:sldId id="298" r:id="rId14"/>
    <p:sldId id="297" r:id="rId15"/>
    <p:sldId id="283" r:id="rId16"/>
    <p:sldId id="300" r:id="rId17"/>
    <p:sldId id="301" r:id="rId18"/>
    <p:sldId id="30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1" autoAdjust="0"/>
    <p:restoredTop sz="94660"/>
  </p:normalViewPr>
  <p:slideViewPr>
    <p:cSldViewPr>
      <p:cViewPr>
        <p:scale>
          <a:sx n="75" d="100"/>
          <a:sy n="75" d="100"/>
        </p:scale>
        <p:origin x="-2142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F750C-AD49-4939-8661-AF856E092EB6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62B61-D5FB-4707-9711-845C7862A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000" b="1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36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3C10-0D29-4ABA-8334-2D5D9CEC79DE}" type="datetime1">
              <a:rPr lang="en-US" smtClean="0"/>
              <a:t>4/30/2013</a:t>
            </a:fld>
            <a:endParaRPr 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C717-93F4-48C7-A860-39FCE1273798}" type="datetime1">
              <a:rPr lang="en-US" smtClean="0"/>
              <a:t>4/30/2013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DC9A-0758-41BC-8492-D959FB70AC89}" type="datetime1">
              <a:rPr lang="en-US" smtClean="0"/>
              <a:t>4/30/2013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FCBCAD-374B-4AF5-94BB-59F0D0F0EBB6}" type="datetime1">
              <a:rPr lang="en-US" smtClean="0"/>
              <a:t>4/30/2013</a:t>
            </a:fld>
            <a:endParaRPr 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425C-5168-4BE4-8B66-6CAC7AACFD9F}" type="datetime1">
              <a:rPr lang="en-US" smtClean="0"/>
              <a:t>4/30/2013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1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000" b="1" kern="1200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8ED1-03F0-42DE-B7BB-EB64510F529B}" type="datetime1">
              <a:rPr lang="en-US" smtClean="0"/>
              <a:t>4/30/2013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14AE-5A2E-4B9E-8308-A5B8E4A01171}" type="datetime1">
              <a:rPr lang="en-US" smtClean="0"/>
              <a:t>4/30/2013</a:t>
            </a:fld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9044-4379-4307-93D1-82E71111609D}" type="datetime1">
              <a:rPr lang="en-US" smtClean="0"/>
              <a:t>4/30/2013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B5DCE-50BB-4738-A53F-1708923EFE8F}" type="datetime1">
              <a:rPr lang="en-US" smtClean="0"/>
              <a:t>4/30/2013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206B2F3-8F66-445D-BF0B-F17C98B203B4}" type="datetime1">
              <a:rPr lang="en-US" smtClean="0"/>
              <a:t>4/30/2013</a:t>
            </a:fld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6C31-1E19-4516-A7E6-E6E90DC7DE3A}" type="datetime1">
              <a:rPr lang="en-US" smtClean="0"/>
              <a:t>4/30/2013</a:t>
            </a:fld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DE9C38-5454-484E-ADE9-EC005F0623EA}" type="datetime1">
              <a:rPr lang="en-US" smtClean="0"/>
              <a:t>4/30/2013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5295532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m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3.wm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810000"/>
            <a:ext cx="8991600" cy="1143000"/>
          </a:xfrm>
        </p:spPr>
        <p:txBody>
          <a:bodyPr numCol="3"/>
          <a:lstStyle/>
          <a:p>
            <a:pPr lvl="0"/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Hubert P. H. 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Shum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Northumbria </a:t>
            </a:r>
            <a:b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University</a:t>
            </a:r>
            <a:endParaRPr lang="en-US" sz="1600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90000"/>
                  </a:schemeClr>
                </a:solidFill>
              </a:rPr>
              <a:t>Ludovic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90000"/>
                  </a:schemeClr>
                </a:solidFill>
              </a:rPr>
              <a:t>Hoyet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Trinity College 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Dublin</a:t>
            </a:r>
            <a:endParaRPr lang="en-US" sz="1800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Edmond 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S. L. 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Ho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Hong </a:t>
            </a:r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Kong Baptist 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University</a:t>
            </a:r>
            <a:endParaRPr lang="en-US" sz="1600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Preparation Behaviour Synthesis with</a:t>
            </a:r>
            <a:br>
              <a:rPr lang="en-US" sz="3200" dirty="0"/>
            </a:br>
            <a:r>
              <a:rPr lang="en-US" sz="3200" dirty="0"/>
              <a:t>Reinforcement Learning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876800"/>
            <a:ext cx="5562600" cy="914400"/>
          </a:xfrm>
          <a:prstGeom prst="rect">
            <a:avLst/>
          </a:prstGeom>
        </p:spPr>
        <p:txBody>
          <a:bodyPr vert="horz" numCol="2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solidFill>
                  <a:schemeClr val="tx2">
                    <a:lumMod val="90000"/>
                  </a:schemeClr>
                </a:solidFill>
              </a:rPr>
              <a:t>Taku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 Komura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University of Edinburgh</a:t>
            </a:r>
            <a:endParaRPr lang="en-US" sz="18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Franck </a:t>
            </a:r>
            <a:r>
              <a:rPr lang="en-US" sz="2400" dirty="0" err="1" smtClean="0">
                <a:solidFill>
                  <a:schemeClr val="tx2">
                    <a:lumMod val="90000"/>
                  </a:schemeClr>
                </a:solidFill>
              </a:rPr>
              <a:t>Multon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University </a:t>
            </a:r>
            <a:r>
              <a:rPr lang="en-US" sz="1600" dirty="0" err="1" smtClean="0">
                <a:solidFill>
                  <a:schemeClr val="tx2">
                    <a:lumMod val="90000"/>
                  </a:schemeClr>
                </a:solidFill>
              </a:rPr>
              <a:t>Renne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2</a:t>
            </a:r>
            <a:endParaRPr lang="en-US"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The horizontal displacement of the root is calculated by its blend weight</a:t>
            </a:r>
          </a:p>
          <a:p>
            <a:endParaRPr lang="en-US" sz="2200" dirty="0"/>
          </a:p>
          <a:p>
            <a:endParaRPr lang="en-US" sz="2200" dirty="0" smtClean="0"/>
          </a:p>
          <a:p>
            <a:pPr lvl="1"/>
            <a:r>
              <a:rPr lang="en-US" sz="2000" i="1" dirty="0" smtClean="0"/>
              <a:t>P</a:t>
            </a:r>
            <a:r>
              <a:rPr lang="en-US" sz="2000" i="1" baseline="-25000" dirty="0" smtClean="0"/>
              <a:t>X</a:t>
            </a:r>
            <a:r>
              <a:rPr lang="en-US" sz="2000" baseline="-25000" dirty="0">
                <a:ea typeface="Cambria Math"/>
              </a:rPr>
              <a:t>𝓛</a:t>
            </a:r>
            <a:r>
              <a:rPr lang="en-US" sz="2000" dirty="0" smtClean="0"/>
              <a:t>, </a:t>
            </a:r>
            <a:r>
              <a:rPr lang="en-US" sz="2000" i="1" dirty="0" smtClean="0"/>
              <a:t>P</a:t>
            </a:r>
            <a:r>
              <a:rPr lang="en-US" sz="2000" i="1" baseline="-25000" dirty="0" smtClean="0"/>
              <a:t>Z</a:t>
            </a:r>
            <a:r>
              <a:rPr lang="en-US" sz="2000" baseline="-25000" dirty="0" smtClean="0">
                <a:ea typeface="Cambria Math"/>
              </a:rPr>
              <a:t>𝓛 </a:t>
            </a:r>
            <a:r>
              <a:rPr lang="en-US" sz="2000" dirty="0" smtClean="0"/>
              <a:t>: root position of the locomotion in the X, Z axis</a:t>
            </a:r>
          </a:p>
          <a:p>
            <a:pPr lvl="1"/>
            <a:r>
              <a:rPr lang="en-US" sz="2000" dirty="0" err="1" smtClean="0"/>
              <a:t>w</a:t>
            </a:r>
            <a:r>
              <a:rPr lang="en-US" sz="2000" baseline="-25000" dirty="0" err="1" smtClean="0"/>
              <a:t>root</a:t>
            </a:r>
            <a:r>
              <a:rPr lang="en-US" sz="2000" dirty="0" smtClean="0"/>
              <a:t>: blend weight of the root</a:t>
            </a:r>
          </a:p>
          <a:p>
            <a:r>
              <a:rPr lang="en-US" sz="2400" dirty="0" smtClean="0"/>
              <a:t>The vertical direction is calculated based on the feet positions</a:t>
            </a:r>
          </a:p>
          <a:p>
            <a:pPr lvl="1"/>
            <a:endParaRPr lang="en-US" sz="2200" dirty="0"/>
          </a:p>
          <a:p>
            <a:pPr lvl="1"/>
            <a:endParaRPr lang="en-US" sz="2200" dirty="0" smtClean="0"/>
          </a:p>
          <a:p>
            <a:pPr lvl="1"/>
            <a:r>
              <a:rPr lang="en-US" sz="2000" i="1" dirty="0" smtClean="0"/>
              <a:t>P</a:t>
            </a:r>
            <a:r>
              <a:rPr lang="en-US" sz="2000" i="1" baseline="-25000" dirty="0" smtClean="0"/>
              <a:t>Y</a:t>
            </a:r>
            <a:r>
              <a:rPr lang="en-US" sz="2000" baseline="-25000" dirty="0" smtClean="0">
                <a:ea typeface="Cambria Math"/>
              </a:rPr>
              <a:t>𝓛</a:t>
            </a:r>
            <a:r>
              <a:rPr lang="en-US" sz="2000" dirty="0" smtClean="0"/>
              <a:t>: </a:t>
            </a:r>
            <a:r>
              <a:rPr lang="en-US" sz="2000" dirty="0"/>
              <a:t>root position of the locomotion in the Y</a:t>
            </a:r>
            <a:r>
              <a:rPr lang="en-US" sz="2000" dirty="0" smtClean="0"/>
              <a:t> axis</a:t>
            </a:r>
            <a:endParaRPr lang="en-US" sz="2000" dirty="0" smtClean="0">
              <a:ea typeface="Cambria Math"/>
            </a:endParaRPr>
          </a:p>
          <a:p>
            <a:pPr lvl="1"/>
            <a:r>
              <a:rPr lang="en-US" sz="2000" dirty="0" smtClean="0">
                <a:ea typeface="Cambria Math"/>
              </a:rPr>
              <a:t>△</a:t>
            </a:r>
            <a:r>
              <a:rPr lang="en-US" sz="2000" i="1" dirty="0" err="1" smtClean="0">
                <a:ea typeface="Cambria Math"/>
              </a:rPr>
              <a:t>Y</a:t>
            </a:r>
            <a:r>
              <a:rPr lang="en-US" sz="2000" i="1" baseline="-25000" dirty="0" err="1" smtClean="0">
                <a:ea typeface="Cambria Math"/>
              </a:rPr>
              <a:t>l</a:t>
            </a:r>
            <a:r>
              <a:rPr lang="en-US" sz="2000" dirty="0" smtClean="0">
                <a:ea typeface="Cambria Math"/>
              </a:rPr>
              <a:t>, </a:t>
            </a:r>
            <a:r>
              <a:rPr lang="en-US" sz="2000" dirty="0">
                <a:ea typeface="Cambria Math"/>
              </a:rPr>
              <a:t>△</a:t>
            </a:r>
            <a:r>
              <a:rPr lang="en-US" sz="2000" i="1" dirty="0" err="1" smtClean="0">
                <a:ea typeface="Cambria Math"/>
              </a:rPr>
              <a:t>Y</a:t>
            </a:r>
            <a:r>
              <a:rPr lang="en-US" sz="2000" i="1" baseline="-25000" dirty="0" err="1" smtClean="0">
                <a:ea typeface="Cambria Math"/>
              </a:rPr>
              <a:t>r</a:t>
            </a:r>
            <a:r>
              <a:rPr lang="en-US" sz="2000" dirty="0" smtClean="0">
                <a:ea typeface="Cambria Math"/>
              </a:rPr>
              <a:t>: height change of the left and right feet relative to the root caused by blending the lower body joints</a:t>
            </a:r>
            <a:endParaRPr lang="en-US" sz="2000" dirty="0"/>
          </a:p>
          <a:p>
            <a:pPr lvl="1"/>
            <a:endParaRPr lang="en-US" sz="2200" dirty="0"/>
          </a:p>
          <a:p>
            <a:pPr lvl="1"/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Trajectory Adjustment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23" y="1924050"/>
            <a:ext cx="2886075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038600"/>
            <a:ext cx="3609975" cy="828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created a framework to synthesize to synthesize preparation movement based on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motion for </a:t>
            </a:r>
            <a:r>
              <a:rPr lang="en-US" dirty="0"/>
              <a:t>the character to approach a target</a:t>
            </a:r>
            <a:r>
              <a:rPr lang="en-US" dirty="0" smtClean="0"/>
              <a:t>, </a:t>
            </a:r>
            <a:r>
              <a:rPr lang="en-US" i="1" dirty="0" smtClean="0"/>
              <a:t>m</a:t>
            </a:r>
            <a:endParaRPr lang="en-US" i="1" dirty="0"/>
          </a:p>
          <a:p>
            <a:pPr lvl="1"/>
            <a:r>
              <a:rPr lang="en-US" dirty="0"/>
              <a:t>The </a:t>
            </a:r>
            <a:r>
              <a:rPr lang="en-US" dirty="0" smtClean="0"/>
              <a:t>level </a:t>
            </a:r>
            <a:r>
              <a:rPr lang="en-US" dirty="0"/>
              <a:t>of preparation to create preparation </a:t>
            </a:r>
            <a:r>
              <a:rPr lang="en-US" dirty="0" smtClean="0"/>
              <a:t>movement, </a:t>
            </a:r>
            <a:r>
              <a:rPr lang="el-GR" dirty="0">
                <a:latin typeface="Cambria Math"/>
                <a:ea typeface="Cambria Math"/>
              </a:rPr>
              <a:t>α</a:t>
            </a:r>
            <a:endParaRPr lang="en-US" dirty="0"/>
          </a:p>
          <a:p>
            <a:r>
              <a:rPr lang="en-US" dirty="0" smtClean="0"/>
              <a:t>We need a controller to control the two parameters and generate the preparation behaviour</a:t>
            </a:r>
          </a:p>
          <a:p>
            <a:pPr lvl="1"/>
            <a:r>
              <a:rPr lang="en-US" dirty="0" smtClean="0"/>
              <a:t>Reinforcement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Controller for the Preparation Behaviour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State:</a:t>
            </a:r>
          </a:p>
          <a:p>
            <a:pPr lvl="1"/>
            <a:r>
              <a:rPr lang="el-GR" dirty="0" smtClean="0">
                <a:ea typeface="Cambria Math"/>
              </a:rPr>
              <a:t>α</a:t>
            </a:r>
            <a:r>
              <a:rPr lang="en-US" dirty="0" smtClean="0">
                <a:ea typeface="Cambria Math"/>
              </a:rPr>
              <a:t>: current level of preparation</a:t>
            </a:r>
          </a:p>
          <a:p>
            <a:pPr lvl="1"/>
            <a:r>
              <a:rPr lang="en-US" i="1" dirty="0" smtClean="0">
                <a:ea typeface="Cambria Math"/>
              </a:rPr>
              <a:t>Next(m)</a:t>
            </a:r>
            <a:r>
              <a:rPr lang="en-US" dirty="0" smtClean="0">
                <a:ea typeface="Cambria Math"/>
              </a:rPr>
              <a:t>: The set of next available motion</a:t>
            </a:r>
          </a:p>
          <a:p>
            <a:pPr lvl="1"/>
            <a:r>
              <a:rPr lang="en-US" i="1" dirty="0" smtClean="0">
                <a:ea typeface="Cambria Math"/>
              </a:rPr>
              <a:t>d</a:t>
            </a:r>
            <a:r>
              <a:rPr lang="en-US" i="1" baseline="-25000" dirty="0" smtClean="0">
                <a:ea typeface="Cambria Math"/>
              </a:rPr>
              <a:t>g</a:t>
            </a:r>
            <a:r>
              <a:rPr lang="en-US" dirty="0" smtClean="0">
                <a:ea typeface="Cambria Math"/>
              </a:rPr>
              <a:t>, </a:t>
            </a:r>
            <a:r>
              <a:rPr lang="en-US" i="1" dirty="0" smtClean="0">
                <a:ea typeface="Cambria Math"/>
              </a:rPr>
              <a:t>d</a:t>
            </a:r>
            <a:r>
              <a:rPr lang="en-US" i="1" baseline="-25000" dirty="0" smtClean="0">
                <a:ea typeface="Cambria Math"/>
              </a:rPr>
              <a:t>i</a:t>
            </a:r>
            <a:r>
              <a:rPr lang="en-US" dirty="0" smtClean="0">
                <a:ea typeface="Cambria Math"/>
              </a:rPr>
              <a:t>, </a:t>
            </a:r>
            <a:r>
              <a:rPr lang="en-US" i="1" u="sng" dirty="0" err="1" smtClean="0">
                <a:ea typeface="Cambria Math"/>
              </a:rPr>
              <a:t>Ɵ</a:t>
            </a:r>
            <a:r>
              <a:rPr lang="en-US" i="1" u="sng" baseline="-25000" dirty="0" err="1" smtClean="0">
                <a:ea typeface="Cambria Math"/>
              </a:rPr>
              <a:t>g</a:t>
            </a:r>
            <a:r>
              <a:rPr lang="en-US" dirty="0" smtClean="0">
                <a:ea typeface="Cambria Math"/>
              </a:rPr>
              <a:t>, </a:t>
            </a:r>
            <a:r>
              <a:rPr lang="en-US" i="1" dirty="0" err="1" smtClean="0">
                <a:ea typeface="Cambria Math"/>
              </a:rPr>
              <a:t>Ɵ</a:t>
            </a:r>
            <a:r>
              <a:rPr lang="en-US" i="1" baseline="-25000" dirty="0" err="1" smtClean="0">
                <a:ea typeface="Cambria Math"/>
              </a:rPr>
              <a:t>i</a:t>
            </a:r>
            <a:r>
              <a:rPr lang="en-US" dirty="0" smtClean="0">
                <a:ea typeface="Cambria Math"/>
              </a:rPr>
              <a:t>: distance and angle towards the goal and the source of influence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Action:</a:t>
            </a:r>
          </a:p>
          <a:p>
            <a:pPr lvl="1"/>
            <a:r>
              <a:rPr lang="el-GR" dirty="0">
                <a:ea typeface="Cambria Math"/>
              </a:rPr>
              <a:t>α</a:t>
            </a:r>
            <a:r>
              <a:rPr lang="en-US" dirty="0">
                <a:ea typeface="Cambria Math"/>
              </a:rPr>
              <a:t>: </a:t>
            </a:r>
            <a:r>
              <a:rPr lang="en-US" dirty="0" smtClean="0">
                <a:ea typeface="Cambria Math"/>
              </a:rPr>
              <a:t>next level </a:t>
            </a:r>
            <a:r>
              <a:rPr lang="en-US" dirty="0">
                <a:ea typeface="Cambria Math"/>
              </a:rPr>
              <a:t>of preparation</a:t>
            </a:r>
          </a:p>
          <a:p>
            <a:pPr lvl="1"/>
            <a:r>
              <a:rPr lang="en-US" dirty="0" smtClean="0"/>
              <a:t>m: next motion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and Action Representation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78076" y="3440038"/>
            <a:ext cx="4331634" cy="1480066"/>
            <a:chOff x="4423084" y="4081484"/>
            <a:chExt cx="4331634" cy="1480066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967914" y="4243637"/>
              <a:ext cx="0" cy="8858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3" idx="3"/>
            </p:cNvCxnSpPr>
            <p:nvPr/>
          </p:nvCxnSpPr>
          <p:spPr>
            <a:xfrm flipV="1">
              <a:off x="6953711" y="4351517"/>
              <a:ext cx="1214740" cy="777976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8138844" y="4178952"/>
              <a:ext cx="202172" cy="202172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872821" y="4092445"/>
              <a:ext cx="202172" cy="202172"/>
            </a:xfrm>
            <a:prstGeom prst="ellipse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endCxn id="44" idx="5"/>
            </p:cNvCxnSpPr>
            <p:nvPr/>
          </p:nvCxnSpPr>
          <p:spPr>
            <a:xfrm flipH="1" flipV="1">
              <a:off x="5045386" y="4265010"/>
              <a:ext cx="1929309" cy="881367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6469800" y="4860216"/>
              <a:ext cx="1009792" cy="471236"/>
              <a:chOff x="2026767" y="2577380"/>
              <a:chExt cx="1516294" cy="707604"/>
            </a:xfrm>
            <a:solidFill>
              <a:schemeClr val="bg1"/>
            </a:solidFill>
          </p:grpSpPr>
          <p:sp>
            <p:nvSpPr>
              <p:cNvPr id="47" name="Isosceles Triangle 46"/>
              <p:cNvSpPr/>
              <p:nvPr/>
            </p:nvSpPr>
            <p:spPr>
              <a:xfrm>
                <a:off x="2633284" y="2577380"/>
                <a:ext cx="303259" cy="202173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026767" y="2779553"/>
                <a:ext cx="1516294" cy="505431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487540" y="2678466"/>
                <a:ext cx="594748" cy="60651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423084" y="4351517"/>
              <a:ext cx="1303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Source </a:t>
              </a:r>
              <a:br>
                <a:rPr lang="en-US" dirty="0" smtClean="0"/>
              </a:br>
              <a:r>
                <a:rPr lang="en-US" dirty="0" smtClean="0"/>
                <a:t>of Influence</a:t>
              </a:r>
              <a:endParaRPr lang="en-US" dirty="0"/>
            </a:p>
          </p:txBody>
        </p:sp>
        <p:sp>
          <p:nvSpPr>
            <p:cNvPr id="51" name="Arc 50"/>
            <p:cNvSpPr/>
            <p:nvPr/>
          </p:nvSpPr>
          <p:spPr>
            <a:xfrm>
              <a:off x="6427830" y="4381124"/>
              <a:ext cx="1051762" cy="943524"/>
            </a:xfrm>
            <a:prstGeom prst="arc">
              <a:avLst>
                <a:gd name="adj1" fmla="val 16200000"/>
                <a:gd name="adj2" fmla="val 2103925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16200000">
              <a:off x="6569776" y="4438229"/>
              <a:ext cx="876108" cy="943524"/>
            </a:xfrm>
            <a:prstGeom prst="arc">
              <a:avLst>
                <a:gd name="adj1" fmla="val 16020476"/>
                <a:gd name="adj2" fmla="val 2103925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138844" y="4450816"/>
              <a:ext cx="6158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Goal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26902" y="4280038"/>
              <a:ext cx="341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</a:t>
              </a:r>
              <a:r>
                <a:rPr lang="en-US" i="1" baseline="-25000" dirty="0" smtClean="0"/>
                <a:t>i</a:t>
              </a:r>
              <a:endParaRPr lang="en-US" i="1" baseline="-25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15850" y="4225500"/>
              <a:ext cx="3818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</a:t>
              </a:r>
              <a:r>
                <a:rPr lang="en-US" i="1" baseline="-25000" dirty="0"/>
                <a:t>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29534" y="4153492"/>
              <a:ext cx="37061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Cambria Math"/>
                  <a:ea typeface="Cambria Math"/>
                </a:rPr>
                <a:t>Ɵ</a:t>
              </a:r>
              <a:r>
                <a:rPr lang="en-US" i="1" baseline="-25000" dirty="0" err="1" smtClean="0"/>
                <a:t>i</a:t>
              </a:r>
              <a:endParaRPr lang="en-US" i="1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44573" y="4081484"/>
              <a:ext cx="4138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Cambria Math"/>
                  <a:ea typeface="Cambria Math"/>
                </a:rPr>
                <a:t>Ɵ</a:t>
              </a:r>
              <a:r>
                <a:rPr lang="en-US" i="1" baseline="-25000" dirty="0" err="1" smtClean="0"/>
                <a:t>g</a:t>
              </a:r>
              <a:endParaRPr lang="en-US" i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19127" y="5192218"/>
              <a:ext cx="10276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Next(m)</a:t>
              </a:r>
              <a:endParaRPr lang="en-US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64090" y="4895535"/>
              <a:ext cx="317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 smtClean="0">
                  <a:latin typeface="Cambria Math"/>
                  <a:ea typeface="Cambria Math"/>
                </a:rPr>
                <a:t>α</a:t>
              </a:r>
              <a:endParaRPr lang="en-US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5" y="1524000"/>
            <a:ext cx="4714875" cy="43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62"/>
          <a:stretch/>
        </p:blipFill>
        <p:spPr bwMode="auto">
          <a:xfrm>
            <a:off x="1947333" y="4542760"/>
            <a:ext cx="2400300" cy="40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 target: </a:t>
            </a:r>
          </a:p>
          <a:p>
            <a:pPr lvl="1"/>
            <a:r>
              <a:rPr lang="en-US" dirty="0" smtClean="0"/>
              <a:t>s</a:t>
            </a:r>
            <a:r>
              <a:rPr lang="en-US" baseline="-25000" dirty="0" smtClean="0"/>
              <a:t>t+1</a:t>
            </a:r>
            <a:r>
              <a:rPr lang="en-US" dirty="0" smtClean="0"/>
              <a:t>: next state</a:t>
            </a:r>
          </a:p>
          <a:p>
            <a:pPr lvl="1"/>
            <a:r>
              <a:rPr lang="en-US" i="1" dirty="0" err="1" smtClean="0">
                <a:latin typeface="Cambria Math"/>
                <a:ea typeface="Cambria Math"/>
              </a:rPr>
              <a:t>Ɵ</a:t>
            </a:r>
            <a:r>
              <a:rPr lang="en-US" i="1" baseline="-25000" dirty="0" err="1" smtClean="0">
                <a:latin typeface="Cambria Math"/>
                <a:ea typeface="Cambria Math"/>
              </a:rPr>
              <a:t>g</a:t>
            </a:r>
            <a:r>
              <a:rPr lang="en-US" dirty="0" smtClean="0">
                <a:latin typeface="Cambria Math"/>
                <a:ea typeface="Cambria Math"/>
              </a:rPr>
              <a:t>: angle towards target</a:t>
            </a:r>
            <a:endParaRPr lang="en-US" dirty="0" smtClean="0"/>
          </a:p>
          <a:p>
            <a:r>
              <a:rPr lang="en-US" dirty="0" smtClean="0"/>
              <a:t>Move towards target: </a:t>
            </a:r>
          </a:p>
          <a:p>
            <a:pPr lvl="1"/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: current state</a:t>
            </a:r>
            <a:endParaRPr lang="en-US" dirty="0"/>
          </a:p>
          <a:p>
            <a:pPr lvl="1"/>
            <a:r>
              <a:rPr lang="en-US" i="1" dirty="0" smtClean="0"/>
              <a:t>d</a:t>
            </a:r>
            <a:r>
              <a:rPr lang="en-US" i="1" baseline="-25000" dirty="0" smtClean="0"/>
              <a:t>g</a:t>
            </a:r>
            <a:r>
              <a:rPr lang="en-US" dirty="0" smtClean="0"/>
              <a:t>: distance to target</a:t>
            </a:r>
          </a:p>
          <a:p>
            <a:r>
              <a:rPr lang="en-US" dirty="0" smtClean="0"/>
              <a:t>Stabilize </a:t>
            </a:r>
            <a:r>
              <a:rPr lang="en-US" dirty="0" smtClean="0"/>
              <a:t>level of preparation change: </a:t>
            </a:r>
          </a:p>
          <a:p>
            <a:pPr lvl="1"/>
            <a:r>
              <a:rPr lang="en-US" dirty="0" smtClean="0">
                <a:latin typeface="Cambria Math"/>
                <a:ea typeface="Cambria Math"/>
              </a:rPr>
              <a:t>α: level of preparation</a:t>
            </a:r>
          </a:p>
          <a:p>
            <a:r>
              <a:rPr lang="en-US" dirty="0" smtClean="0">
                <a:latin typeface="Cambria Math"/>
                <a:ea typeface="Cambria Math"/>
              </a:rPr>
              <a:t>Reward: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2105025" cy="51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19400"/>
            <a:ext cx="2781300" cy="49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2695575" cy="49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5029200"/>
            <a:ext cx="3067050" cy="41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1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SARSA is used to train the policy and maximize the long term reward</a:t>
            </a:r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lvl="1"/>
            <a:r>
              <a:rPr lang="en-US" sz="2200" i="1" dirty="0" err="1" smtClean="0">
                <a:latin typeface="Cambria Math"/>
                <a:ea typeface="Cambria Math"/>
              </a:rPr>
              <a:t>r</a:t>
            </a:r>
            <a:r>
              <a:rPr lang="en-US" sz="2200" i="1" baseline="-25000" dirty="0" err="1" smtClean="0">
                <a:latin typeface="Cambria Math"/>
                <a:ea typeface="Cambria Math"/>
              </a:rPr>
              <a:t>t</a:t>
            </a:r>
            <a:r>
              <a:rPr lang="en-US" sz="2200" dirty="0" smtClean="0">
                <a:latin typeface="Cambria Math"/>
                <a:ea typeface="Cambria Math"/>
              </a:rPr>
              <a:t>: reward at step t</a:t>
            </a:r>
          </a:p>
          <a:p>
            <a:pPr lvl="1"/>
            <a:r>
              <a:rPr lang="en-US" sz="2200" dirty="0" smtClean="0">
                <a:latin typeface="Cambria Math"/>
                <a:ea typeface="Cambria Math"/>
              </a:rPr>
              <a:t>γ: discount factor</a:t>
            </a:r>
            <a:endParaRPr lang="en-US" sz="22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Reinforcement Learning with SARSA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87600"/>
            <a:ext cx="1695450" cy="99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Intel Dual-Core 3.0 GHz CPU with 2GB of RAM</a:t>
            </a:r>
          </a:p>
          <a:p>
            <a:r>
              <a:rPr lang="en-US" dirty="0" smtClean="0"/>
              <a:t>Database with </a:t>
            </a:r>
            <a:r>
              <a:rPr lang="en-US" dirty="0" smtClean="0"/>
              <a:t>78 motions</a:t>
            </a:r>
          </a:p>
          <a:p>
            <a:r>
              <a:rPr lang="en-US" dirty="0" smtClean="0"/>
              <a:t>Offline reinforcement learning: 1 hour</a:t>
            </a:r>
          </a:p>
          <a:p>
            <a:r>
              <a:rPr lang="en-US" dirty="0" smtClean="0"/>
              <a:t>Online motion synthesis: real-time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6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Interacting with Balls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gh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with NPCs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5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aw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Navigating in a Complex Environment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Preparation behaviour</a:t>
            </a:r>
          </a:p>
          <a:p>
            <a:pPr lvl="1"/>
            <a:r>
              <a:rPr lang="en-US" dirty="0" smtClean="0"/>
              <a:t>Motion blending to synthesize movements</a:t>
            </a:r>
          </a:p>
          <a:p>
            <a:pPr lvl="1"/>
            <a:r>
              <a:rPr lang="en-US" dirty="0" smtClean="0"/>
              <a:t>Reinforcement learning to control behaviour</a:t>
            </a:r>
            <a:endParaRPr lang="en-US" dirty="0" smtClean="0"/>
          </a:p>
          <a:p>
            <a:r>
              <a:rPr lang="en-US" dirty="0" smtClean="0"/>
              <a:t>Can enhance animations and console game experiences</a:t>
            </a:r>
          </a:p>
          <a:p>
            <a:r>
              <a:rPr lang="en-US" dirty="0" smtClean="0"/>
              <a:t>Minimum motion used in the database, as the preparation movement is synthesized</a:t>
            </a:r>
          </a:p>
          <a:p>
            <a:r>
              <a:rPr lang="en-US" dirty="0" smtClean="0"/>
              <a:t>Future direction: Synthesizing preparation behaviour for multiple potential target motions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and Discussions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tionGraph0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in Traditional Motion Synthesis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1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6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2001" y="3892729"/>
            <a:ext cx="2232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Hsu et al. 2005</a:t>
            </a:r>
            <a:br>
              <a:rPr lang="en-US" dirty="0"/>
            </a:br>
            <a:r>
              <a:rPr lang="en-US" dirty="0"/>
              <a:t>Style Translation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Human </a:t>
            </a:r>
            <a:r>
              <a:rPr lang="en-US" dirty="0"/>
              <a:t>Motion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84327" y="3886200"/>
            <a:ext cx="2878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Safonova</a:t>
            </a:r>
            <a:r>
              <a:rPr lang="en-US" dirty="0" smtClean="0"/>
              <a:t> </a:t>
            </a:r>
            <a:r>
              <a:rPr lang="en-US" dirty="0" smtClean="0"/>
              <a:t>et </a:t>
            </a:r>
            <a:r>
              <a:rPr lang="en-US" dirty="0"/>
              <a:t>al. </a:t>
            </a:r>
            <a:r>
              <a:rPr lang="en-US" dirty="0" smtClean="0"/>
              <a:t>2007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Construction and </a:t>
            </a:r>
            <a:r>
              <a:rPr lang="en-US" dirty="0" smtClean="0"/>
              <a:t>Optimal </a:t>
            </a:r>
            <a:br>
              <a:rPr lang="en-US" dirty="0" smtClean="0"/>
            </a:br>
            <a:r>
              <a:rPr lang="en-US" dirty="0" smtClean="0"/>
              <a:t>Search </a:t>
            </a:r>
            <a:r>
              <a:rPr lang="en-US" dirty="0"/>
              <a:t>of </a:t>
            </a:r>
            <a:r>
              <a:rPr lang="en-US" dirty="0" smtClean="0"/>
              <a:t>Interpolated </a:t>
            </a:r>
            <a:br>
              <a:rPr lang="en-US" dirty="0" smtClean="0"/>
            </a:br>
            <a:r>
              <a:rPr lang="en-US" dirty="0" smtClean="0"/>
              <a:t>Motion Graphs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60127" y="3892727"/>
            <a:ext cx="2946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</a:t>
            </a:r>
            <a:r>
              <a:rPr lang="en-US" dirty="0"/>
              <a:t>al. </a:t>
            </a:r>
            <a:r>
              <a:rPr lang="en-US" dirty="0" smtClean="0"/>
              <a:t>2002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Synthesis of </a:t>
            </a:r>
            <a:r>
              <a:rPr lang="en-US" dirty="0" smtClean="0"/>
              <a:t>Complex</a:t>
            </a:r>
            <a:endParaRPr lang="en-US" dirty="0"/>
          </a:p>
          <a:p>
            <a:r>
              <a:rPr lang="en-US" dirty="0" smtClean="0"/>
              <a:t>Dynamic Character Motion </a:t>
            </a:r>
            <a:br>
              <a:rPr lang="en-US" dirty="0" smtClean="0"/>
            </a:br>
            <a:r>
              <a:rPr lang="en-US" dirty="0" smtClean="0"/>
              <a:t>from Simple Animations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1"/>
            <a:ext cx="2178184" cy="171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/>
          <a:stretch/>
        </p:blipFill>
        <p:spPr bwMode="auto">
          <a:xfrm>
            <a:off x="2840029" y="1981200"/>
            <a:ext cx="2752725" cy="171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875535" cy="171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70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>
            <a:off x="3962400" y="3617021"/>
            <a:ext cx="4752994" cy="24098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Movement with Preparation Behaviour</a:t>
            </a:r>
            <a:endParaRPr lang="zh-HK" altLang="en-US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3657600" y="4781772"/>
            <a:ext cx="30480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5511191" y="1828800"/>
            <a:ext cx="3099409" cy="905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Optimal </a:t>
            </a:r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Motion &amp; </a:t>
            </a:r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</a:br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Level of Preparation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162406" y="1738559"/>
            <a:ext cx="0" cy="1309441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486400" y="3264025"/>
            <a:ext cx="0" cy="35299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457200" y="3617021"/>
            <a:ext cx="3200400" cy="24098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Environment</a:t>
            </a:r>
            <a:endParaRPr lang="zh-HK" altLang="en-US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85574" y="2743200"/>
            <a:ext cx="2692633" cy="5208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Motion Synthesis</a:t>
            </a:r>
            <a:endParaRPr lang="en-US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162406" y="3048000"/>
            <a:ext cx="919191" cy="0"/>
          </a:xfrm>
          <a:prstGeom prst="straightConnector1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86400" y="1760914"/>
            <a:ext cx="0" cy="93583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673630" y="1504700"/>
            <a:ext cx="3518336" cy="5208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Reinforcement Learning</a:t>
            </a:r>
            <a:endParaRPr lang="en-US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494791" y="1738559"/>
            <a:ext cx="1178839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57200" y="1504699"/>
            <a:ext cx="3200400" cy="18686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endParaRPr lang="en-US" altLang="zh-HK" b="1" dirty="0" smtClean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  <a:p>
            <a:pPr algn="ctr"/>
            <a:r>
              <a:rPr lang="en-US" altLang="zh-HK" b="1" dirty="0" smtClean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Hierarchal Motion Graph</a:t>
            </a:r>
            <a:endParaRPr lang="zh-HK" altLang="en-US" b="1" dirty="0">
              <a:solidFill>
                <a:schemeClr val="tx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8103" y="1672943"/>
            <a:ext cx="2754794" cy="1111982"/>
            <a:chOff x="718103" y="1672943"/>
            <a:chExt cx="2754794" cy="1111982"/>
          </a:xfrm>
        </p:grpSpPr>
        <p:grpSp>
          <p:nvGrpSpPr>
            <p:cNvPr id="77" name="Group 76"/>
            <p:cNvGrpSpPr/>
            <p:nvPr/>
          </p:nvGrpSpPr>
          <p:grpSpPr>
            <a:xfrm rot="14625417">
              <a:off x="1125391" y="2302603"/>
              <a:ext cx="411316" cy="346846"/>
              <a:chOff x="2668151" y="2539517"/>
              <a:chExt cx="1078904" cy="620604"/>
            </a:xfrm>
          </p:grpSpPr>
          <p:sp>
            <p:nvSpPr>
              <p:cNvPr id="100" name="弧形 8"/>
              <p:cNvSpPr/>
              <p:nvPr/>
            </p:nvSpPr>
            <p:spPr>
              <a:xfrm rot="15142222">
                <a:off x="2921561" y="2394112"/>
                <a:ext cx="542791" cy="989227"/>
              </a:xfrm>
              <a:prstGeom prst="arc">
                <a:avLst>
                  <a:gd name="adj1" fmla="val 2773600"/>
                  <a:gd name="adj2" fmla="val 5170764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弧形 9"/>
              <p:cNvSpPr/>
              <p:nvPr/>
            </p:nvSpPr>
            <p:spPr>
              <a:xfrm rot="4473918">
                <a:off x="2953906" y="2253762"/>
                <a:ext cx="507393" cy="1078904"/>
              </a:xfrm>
              <a:prstGeom prst="arc">
                <a:avLst>
                  <a:gd name="adj1" fmla="val 1797087"/>
                  <a:gd name="adj2" fmla="val 6285421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 rot="2024811">
              <a:off x="1114461" y="1903919"/>
              <a:ext cx="396679" cy="397226"/>
              <a:chOff x="2668145" y="2539520"/>
              <a:chExt cx="1078904" cy="620601"/>
            </a:xfrm>
          </p:grpSpPr>
          <p:sp>
            <p:nvSpPr>
              <p:cNvPr id="98" name="弧形 8"/>
              <p:cNvSpPr/>
              <p:nvPr/>
            </p:nvSpPr>
            <p:spPr>
              <a:xfrm rot="15142222">
                <a:off x="2921562" y="2394112"/>
                <a:ext cx="542790" cy="989228"/>
              </a:xfrm>
              <a:prstGeom prst="arc">
                <a:avLst>
                  <a:gd name="adj1" fmla="val 2548043"/>
                  <a:gd name="adj2" fmla="val 4487378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弧形 9"/>
              <p:cNvSpPr/>
              <p:nvPr/>
            </p:nvSpPr>
            <p:spPr>
              <a:xfrm rot="4473918">
                <a:off x="2953901" y="2253764"/>
                <a:ext cx="507392" cy="1078904"/>
              </a:xfrm>
              <a:prstGeom prst="arc">
                <a:avLst>
                  <a:gd name="adj1" fmla="val 769795"/>
                  <a:gd name="adj2" fmla="val 4822594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2893703">
              <a:off x="2048672" y="2298584"/>
              <a:ext cx="411316" cy="346844"/>
              <a:chOff x="2668153" y="2539519"/>
              <a:chExt cx="1078904" cy="620602"/>
            </a:xfrm>
          </p:grpSpPr>
          <p:sp>
            <p:nvSpPr>
              <p:cNvPr id="96" name="弧形 8"/>
              <p:cNvSpPr/>
              <p:nvPr/>
            </p:nvSpPr>
            <p:spPr>
              <a:xfrm rot="15142222">
                <a:off x="2921562" y="2394112"/>
                <a:ext cx="542791" cy="989227"/>
              </a:xfrm>
              <a:prstGeom prst="arc">
                <a:avLst>
                  <a:gd name="adj1" fmla="val 997139"/>
                  <a:gd name="adj2" fmla="val 3608002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弧形 9"/>
              <p:cNvSpPr/>
              <p:nvPr/>
            </p:nvSpPr>
            <p:spPr>
              <a:xfrm rot="4473918">
                <a:off x="2953908" y="2253764"/>
                <a:ext cx="507394" cy="1078904"/>
              </a:xfrm>
              <a:prstGeom prst="arc">
                <a:avLst>
                  <a:gd name="adj1" fmla="val 18487086"/>
                  <a:gd name="adj2" fmla="val 5914929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19091799">
              <a:off x="2137627" y="1796550"/>
              <a:ext cx="359147" cy="397227"/>
              <a:chOff x="2668148" y="2539519"/>
              <a:chExt cx="1078904" cy="620602"/>
            </a:xfrm>
          </p:grpSpPr>
          <p:sp>
            <p:nvSpPr>
              <p:cNvPr id="94" name="弧形 8"/>
              <p:cNvSpPr/>
              <p:nvPr/>
            </p:nvSpPr>
            <p:spPr>
              <a:xfrm rot="15142222">
                <a:off x="2921563" y="2394113"/>
                <a:ext cx="542791" cy="989226"/>
              </a:xfrm>
              <a:prstGeom prst="arc">
                <a:avLst>
                  <a:gd name="adj1" fmla="val 18615253"/>
                  <a:gd name="adj2" fmla="val 5170764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弧形 9"/>
              <p:cNvSpPr/>
              <p:nvPr/>
            </p:nvSpPr>
            <p:spPr>
              <a:xfrm rot="4473918">
                <a:off x="2953903" y="2253764"/>
                <a:ext cx="507394" cy="1078904"/>
              </a:xfrm>
              <a:prstGeom prst="arc">
                <a:avLst>
                  <a:gd name="adj1" fmla="val 18866234"/>
                  <a:gd name="adj2" fmla="val 21265154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306123">
              <a:off x="2742286" y="1989883"/>
              <a:ext cx="359147" cy="397229"/>
              <a:chOff x="2668150" y="2539517"/>
              <a:chExt cx="1078904" cy="620605"/>
            </a:xfrm>
          </p:grpSpPr>
          <p:sp>
            <p:nvSpPr>
              <p:cNvPr id="92" name="弧形 8"/>
              <p:cNvSpPr/>
              <p:nvPr/>
            </p:nvSpPr>
            <p:spPr>
              <a:xfrm rot="15142222">
                <a:off x="2921561" y="2394112"/>
                <a:ext cx="542791" cy="989229"/>
              </a:xfrm>
              <a:prstGeom prst="arc">
                <a:avLst>
                  <a:gd name="adj1" fmla="val 18122958"/>
                  <a:gd name="adj2" fmla="val 4672021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弧形 9"/>
              <p:cNvSpPr/>
              <p:nvPr/>
            </p:nvSpPr>
            <p:spPr>
              <a:xfrm rot="4473918">
                <a:off x="2953904" y="2253763"/>
                <a:ext cx="507395" cy="1078904"/>
              </a:xfrm>
              <a:prstGeom prst="arc">
                <a:avLst>
                  <a:gd name="adj1" fmla="val 1107036"/>
                  <a:gd name="adj2" fmla="val 4822594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3" name="Oval 82"/>
            <p:cNvSpPr/>
            <p:nvPr/>
          </p:nvSpPr>
          <p:spPr>
            <a:xfrm>
              <a:off x="899545" y="1717159"/>
              <a:ext cx="684149" cy="32256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333936" y="2419793"/>
              <a:ext cx="724392" cy="32256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909481" y="2128073"/>
              <a:ext cx="563416" cy="32256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406462" y="1672943"/>
              <a:ext cx="666877" cy="32256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718103" y="2462358"/>
              <a:ext cx="666877" cy="32256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pic>
          <p:nvPicPr>
            <p:cNvPr id="70" name="Picture 2" descr="C:\Users\Hubert Shum\Desktop\CASA 2013\Figures\Source\Walk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49" y="1756703"/>
              <a:ext cx="80331" cy="238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5" descr="C:\Users\Hubert Shum\Desktop\CASA 2013\Figures\Source\Walk0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827" y="2465402"/>
              <a:ext cx="63687" cy="23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C:\Users\Hubert Shum\Desktop\CASA 2013\Figures\Source\Walk05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12956" y="2498841"/>
              <a:ext cx="64410" cy="242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3" descr="C:\Users\Hubert Shum\Desktop\CASA 2013\Figures\Source\Walk0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446" y="1709712"/>
              <a:ext cx="61457" cy="24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5" descr="C:\Users\Hubert Shum\Desktop\CASA 2013\Figures\Source\Walk0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59345" y="2164736"/>
              <a:ext cx="63687" cy="23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Environ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1" y="3814454"/>
            <a:ext cx="2514599" cy="1676400"/>
          </a:xfrm>
          <a:prstGeom prst="rect">
            <a:avLst/>
          </a:prstGeom>
        </p:spPr>
      </p:pic>
      <p:pic>
        <p:nvPicPr>
          <p:cNvPr id="105" name="bal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1597" y="3814454"/>
            <a:ext cx="2514600" cy="167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1014" y="2045868"/>
            <a:ext cx="1538888" cy="417093"/>
            <a:chOff x="1221014" y="2045868"/>
            <a:chExt cx="1538888" cy="417093"/>
          </a:xfrm>
        </p:grpSpPr>
        <p:grpSp>
          <p:nvGrpSpPr>
            <p:cNvPr id="82" name="Group 81"/>
            <p:cNvGrpSpPr/>
            <p:nvPr/>
          </p:nvGrpSpPr>
          <p:grpSpPr>
            <a:xfrm>
              <a:off x="1661916" y="2065736"/>
              <a:ext cx="464565" cy="397225"/>
              <a:chOff x="2668150" y="2539520"/>
              <a:chExt cx="1078904" cy="620601"/>
            </a:xfrm>
          </p:grpSpPr>
          <p:sp>
            <p:nvSpPr>
              <p:cNvPr id="90" name="弧形 8"/>
              <p:cNvSpPr/>
              <p:nvPr/>
            </p:nvSpPr>
            <p:spPr>
              <a:xfrm rot="15142222">
                <a:off x="2921562" y="2394111"/>
                <a:ext cx="542792" cy="989227"/>
              </a:xfrm>
              <a:prstGeom prst="arc">
                <a:avLst>
                  <a:gd name="adj1" fmla="val 19962933"/>
                  <a:gd name="adj2" fmla="val 4548228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弧形 9"/>
              <p:cNvSpPr/>
              <p:nvPr/>
            </p:nvSpPr>
            <p:spPr>
              <a:xfrm rot="4473918">
                <a:off x="2953905" y="2253765"/>
                <a:ext cx="507394" cy="1078904"/>
              </a:xfrm>
              <a:prstGeom prst="arc">
                <a:avLst>
                  <a:gd name="adj1" fmla="val 18280933"/>
                  <a:gd name="adj2" fmla="val 2480419"/>
                </a:avLst>
              </a:prstGeom>
              <a:noFill/>
              <a:ln w="15875" cap="flat" cmpd="sng" algn="ctr">
                <a:solidFill>
                  <a:schemeClr val="tx1">
                    <a:lumMod val="75000"/>
                  </a:schemeClr>
                </a:solidFill>
                <a:prstDash val="solid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8" name="Oval 87"/>
            <p:cNvSpPr/>
            <p:nvPr/>
          </p:nvSpPr>
          <p:spPr>
            <a:xfrm>
              <a:off x="1221014" y="2132878"/>
              <a:ext cx="666877" cy="3225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053021" y="2045868"/>
              <a:ext cx="706881" cy="3225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pic>
          <p:nvPicPr>
            <p:cNvPr id="71" name="Picture 3" descr="C:\Users\Hubert Shum\Desktop\CASA 2013\Figures\Source\Walk0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3724" y="2164736"/>
              <a:ext cx="61457" cy="24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C:\Users\Hubert Shum\Desktop\CASA 2013\Figures\Source\Walk03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106" y="2098789"/>
              <a:ext cx="102043" cy="22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866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033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</p:childTnLst>
        </p:cTn>
      </p:par>
    </p:tnLst>
    <p:bldLst>
      <p:bldP spid="54" grpId="0" animBg="1"/>
      <p:bldP spid="56" grpId="0"/>
      <p:bldP spid="60" grpId="0" animBg="1"/>
      <p:bldP spid="62" grpId="0" animBg="1"/>
      <p:bldP spid="65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286000"/>
          </a:xfrm>
        </p:spPr>
        <p:txBody>
          <a:bodyPr/>
          <a:lstStyle/>
          <a:p>
            <a:r>
              <a:rPr lang="en-US" dirty="0" smtClean="0"/>
              <a:t>Core nodes (red): Cyclic locomotion</a:t>
            </a:r>
          </a:p>
          <a:p>
            <a:r>
              <a:rPr lang="en-US" dirty="0" smtClean="0"/>
              <a:t>Supporting nodes (green): </a:t>
            </a:r>
            <a:r>
              <a:rPr lang="en-US" dirty="0" smtClean="0"/>
              <a:t>Target motion to interact with the environment</a:t>
            </a:r>
          </a:p>
          <a:p>
            <a:r>
              <a:rPr lang="en-US" dirty="0" smtClean="0"/>
              <a:t>Edges: Valid transition of motion with no kinematics artifacts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Motion Graph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1755825" y="1752600"/>
            <a:ext cx="5341400" cy="1882607"/>
            <a:chOff x="1227069" y="1925844"/>
            <a:chExt cx="4929107" cy="1737292"/>
          </a:xfrm>
        </p:grpSpPr>
        <p:grpSp>
          <p:nvGrpSpPr>
            <p:cNvPr id="39" name="Group 38"/>
            <p:cNvGrpSpPr/>
            <p:nvPr/>
          </p:nvGrpSpPr>
          <p:grpSpPr>
            <a:xfrm rot="14625417">
              <a:off x="2002489" y="2870235"/>
              <a:ext cx="642616" cy="620602"/>
              <a:chOff x="2668150" y="2539518"/>
              <a:chExt cx="1078904" cy="620602"/>
            </a:xfrm>
          </p:grpSpPr>
          <p:sp>
            <p:nvSpPr>
              <p:cNvPr id="40" name="弧形 8"/>
              <p:cNvSpPr/>
              <p:nvPr/>
            </p:nvSpPr>
            <p:spPr>
              <a:xfrm rot="15142222">
                <a:off x="2921561" y="2394111"/>
                <a:ext cx="542791" cy="989228"/>
              </a:xfrm>
              <a:prstGeom prst="arc">
                <a:avLst>
                  <a:gd name="adj1" fmla="val 19483872"/>
                  <a:gd name="adj2" fmla="val 517076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弧形 9"/>
              <p:cNvSpPr/>
              <p:nvPr/>
            </p:nvSpPr>
            <p:spPr>
              <a:xfrm rot="4473918">
                <a:off x="2953905" y="2253763"/>
                <a:ext cx="507394" cy="1078904"/>
              </a:xfrm>
              <a:prstGeom prst="arc">
                <a:avLst>
                  <a:gd name="adj1" fmla="val 17776758"/>
                  <a:gd name="adj2" fmla="val 6285421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2024811">
              <a:off x="1936266" y="2286708"/>
              <a:ext cx="709770" cy="620602"/>
              <a:chOff x="2668148" y="2539519"/>
              <a:chExt cx="1078904" cy="620602"/>
            </a:xfrm>
          </p:grpSpPr>
          <p:sp>
            <p:nvSpPr>
              <p:cNvPr id="43" name="弧形 8"/>
              <p:cNvSpPr/>
              <p:nvPr/>
            </p:nvSpPr>
            <p:spPr>
              <a:xfrm rot="15142222">
                <a:off x="2921562" y="2394112"/>
                <a:ext cx="542791" cy="989227"/>
              </a:xfrm>
              <a:prstGeom prst="arc">
                <a:avLst>
                  <a:gd name="adj1" fmla="val 16796768"/>
                  <a:gd name="adj2" fmla="val 4487378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弧形 9"/>
              <p:cNvSpPr/>
              <p:nvPr/>
            </p:nvSpPr>
            <p:spPr>
              <a:xfrm rot="4473918">
                <a:off x="2953903" y="2253764"/>
                <a:ext cx="507394" cy="1078904"/>
              </a:xfrm>
              <a:prstGeom prst="arc">
                <a:avLst>
                  <a:gd name="adj1" fmla="val 18287657"/>
                  <a:gd name="adj2" fmla="val 482259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2893703">
              <a:off x="3654508" y="2863949"/>
              <a:ext cx="642616" cy="620602"/>
              <a:chOff x="2668150" y="2539519"/>
              <a:chExt cx="1078904" cy="620602"/>
            </a:xfrm>
          </p:grpSpPr>
          <p:sp>
            <p:nvSpPr>
              <p:cNvPr id="46" name="弧形 8"/>
              <p:cNvSpPr/>
              <p:nvPr/>
            </p:nvSpPr>
            <p:spPr>
              <a:xfrm rot="15142222">
                <a:off x="2921563" y="2394112"/>
                <a:ext cx="542791" cy="989228"/>
              </a:xfrm>
              <a:prstGeom prst="arc">
                <a:avLst>
                  <a:gd name="adj1" fmla="val 18406650"/>
                  <a:gd name="adj2" fmla="val 3608002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弧形 9"/>
              <p:cNvSpPr/>
              <p:nvPr/>
            </p:nvSpPr>
            <p:spPr>
              <a:xfrm rot="4473918">
                <a:off x="2953905" y="2253764"/>
                <a:ext cx="507394" cy="1078904"/>
              </a:xfrm>
              <a:prstGeom prst="arc">
                <a:avLst>
                  <a:gd name="adj1" fmla="val 17776758"/>
                  <a:gd name="adj2" fmla="val 5914929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19091799">
              <a:off x="3766998" y="2118959"/>
              <a:ext cx="642616" cy="620602"/>
              <a:chOff x="2668149" y="2539519"/>
              <a:chExt cx="1078904" cy="620602"/>
            </a:xfrm>
          </p:grpSpPr>
          <p:sp>
            <p:nvSpPr>
              <p:cNvPr id="49" name="弧形 8"/>
              <p:cNvSpPr/>
              <p:nvPr/>
            </p:nvSpPr>
            <p:spPr>
              <a:xfrm rot="15142222">
                <a:off x="2921562" y="2394112"/>
                <a:ext cx="542791" cy="989227"/>
              </a:xfrm>
              <a:prstGeom prst="arc">
                <a:avLst>
                  <a:gd name="adj1" fmla="val 16796768"/>
                  <a:gd name="adj2" fmla="val 517076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弧形 9"/>
              <p:cNvSpPr/>
              <p:nvPr/>
            </p:nvSpPr>
            <p:spPr>
              <a:xfrm rot="4473918">
                <a:off x="2953904" y="2253764"/>
                <a:ext cx="507394" cy="1078904"/>
              </a:xfrm>
              <a:prstGeom prst="arc">
                <a:avLst>
                  <a:gd name="adj1" fmla="val 17776758"/>
                  <a:gd name="adj2" fmla="val 2126515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306123">
              <a:off x="4848904" y="2421013"/>
              <a:ext cx="642616" cy="620602"/>
              <a:chOff x="2668149" y="2539519"/>
              <a:chExt cx="1078904" cy="620602"/>
            </a:xfrm>
          </p:grpSpPr>
          <p:sp>
            <p:nvSpPr>
              <p:cNvPr id="52" name="弧形 8"/>
              <p:cNvSpPr/>
              <p:nvPr/>
            </p:nvSpPr>
            <p:spPr>
              <a:xfrm rot="15142222">
                <a:off x="2921562" y="2394112"/>
                <a:ext cx="542791" cy="989228"/>
              </a:xfrm>
              <a:prstGeom prst="arc">
                <a:avLst>
                  <a:gd name="adj1" fmla="val 16796768"/>
                  <a:gd name="adj2" fmla="val 4672021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弧形 9"/>
              <p:cNvSpPr/>
              <p:nvPr/>
            </p:nvSpPr>
            <p:spPr>
              <a:xfrm rot="4473918">
                <a:off x="2953904" y="2253764"/>
                <a:ext cx="507394" cy="1078904"/>
              </a:xfrm>
              <a:prstGeom prst="arc">
                <a:avLst>
                  <a:gd name="adj1" fmla="val 17776758"/>
                  <a:gd name="adj2" fmla="val 482259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15816" y="2539520"/>
              <a:ext cx="831237" cy="620601"/>
              <a:chOff x="2668150" y="2539520"/>
              <a:chExt cx="1078904" cy="620601"/>
            </a:xfrm>
          </p:grpSpPr>
          <p:sp>
            <p:nvSpPr>
              <p:cNvPr id="55" name="弧形 8"/>
              <p:cNvSpPr/>
              <p:nvPr/>
            </p:nvSpPr>
            <p:spPr>
              <a:xfrm rot="15142222">
                <a:off x="2921562" y="2394112"/>
                <a:ext cx="542791" cy="989227"/>
              </a:xfrm>
              <a:prstGeom prst="arc">
                <a:avLst>
                  <a:gd name="adj1" fmla="val 16796768"/>
                  <a:gd name="adj2" fmla="val 4548228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弧形 9"/>
              <p:cNvSpPr/>
              <p:nvPr/>
            </p:nvSpPr>
            <p:spPr>
              <a:xfrm rot="4473918">
                <a:off x="2953905" y="2253765"/>
                <a:ext cx="507394" cy="1078904"/>
              </a:xfrm>
              <a:prstGeom prst="arc">
                <a:avLst>
                  <a:gd name="adj1" fmla="val 16200000"/>
                  <a:gd name="adj2" fmla="val 2480419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551720" y="1994924"/>
              <a:ext cx="1224136" cy="503959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Crawl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118251" y="3092676"/>
              <a:ext cx="1296144" cy="503959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Punch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148064" y="2636912"/>
              <a:ext cx="1008112" cy="503959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Kick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248022" y="1925844"/>
              <a:ext cx="1193231" cy="503959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Jump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227069" y="3159177"/>
              <a:ext cx="1193231" cy="503959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Duck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26920" y="2644418"/>
              <a:ext cx="1193231" cy="5039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Walk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615617" y="2508479"/>
              <a:ext cx="1264811" cy="5039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Stand</a:t>
              </a:r>
              <a:endParaRPr lang="en-US" sz="2000" dirty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Posture Extraction</a:t>
            </a:r>
            <a:endParaRPr lang="en-US" dirty="0"/>
          </a:p>
        </p:txBody>
      </p:sp>
      <p:pic>
        <p:nvPicPr>
          <p:cNvPr id="5" name="Picture 2" descr="C:\Users\Hubert Shum\Desktop\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-45" r="5417" b="20063"/>
          <a:stretch/>
        </p:blipFill>
        <p:spPr bwMode="auto">
          <a:xfrm>
            <a:off x="247650" y="1676400"/>
            <a:ext cx="8667750" cy="44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/>
          <p:cNvSpPr/>
          <p:nvPr/>
        </p:nvSpPr>
        <p:spPr>
          <a:xfrm>
            <a:off x="385822" y="2688679"/>
            <a:ext cx="2960805" cy="216525"/>
          </a:xfrm>
          <a:prstGeom prst="leftRightArrow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Left-Right Arrow 6"/>
          <p:cNvSpPr/>
          <p:nvPr/>
        </p:nvSpPr>
        <p:spPr>
          <a:xfrm>
            <a:off x="3442566" y="2688679"/>
            <a:ext cx="2124663" cy="218932"/>
          </a:xfrm>
          <a:prstGeom prst="leftRightArrow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Left-Right Arrow 7"/>
          <p:cNvSpPr/>
          <p:nvPr/>
        </p:nvSpPr>
        <p:spPr>
          <a:xfrm>
            <a:off x="5684104" y="2688679"/>
            <a:ext cx="2999763" cy="218932"/>
          </a:xfrm>
          <a:prstGeom prst="leftRightArrow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ight Arrow 8"/>
          <p:cNvSpPr/>
          <p:nvPr/>
        </p:nvSpPr>
        <p:spPr>
          <a:xfrm rot="7200000">
            <a:off x="2892814" y="3316434"/>
            <a:ext cx="1112168" cy="137598"/>
          </a:xfrm>
          <a:prstGeom prst="rightArrow">
            <a:avLst>
              <a:gd name="adj1" fmla="val 27168"/>
              <a:gd name="adj2" fmla="val 83675"/>
            </a:avLst>
          </a:prstGeom>
          <a:solidFill>
            <a:schemeClr val="accent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/>
          <p:cNvSpPr txBox="1"/>
          <p:nvPr/>
        </p:nvSpPr>
        <p:spPr>
          <a:xfrm>
            <a:off x="2819400" y="2489705"/>
            <a:ext cx="1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Posture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5189" y="2364608"/>
            <a:ext cx="306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From Locomotion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1416" y="2362200"/>
            <a:ext cx="193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Movement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2362200"/>
            <a:ext cx="277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To Locomotion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7200000">
            <a:off x="3446092" y="3617970"/>
            <a:ext cx="931275" cy="137598"/>
          </a:xfrm>
          <a:prstGeom prst="rightArrow">
            <a:avLst>
              <a:gd name="adj1" fmla="val 27168"/>
              <a:gd name="adj2" fmla="val 83675"/>
            </a:avLst>
          </a:prstGeom>
          <a:solidFill>
            <a:schemeClr val="accent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/>
          <p:cNvSpPr txBox="1"/>
          <p:nvPr/>
        </p:nvSpPr>
        <p:spPr>
          <a:xfrm>
            <a:off x="3733800" y="2895600"/>
            <a:ext cx="365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Harrington" pitchFamily="82" charset="0"/>
              </a:rPr>
              <a:t>T</a:t>
            </a:r>
            <a:r>
              <a:rPr lang="en-US" i="1" baseline="-25000" dirty="0" err="1" smtClean="0"/>
              <a:t>t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First Frame of Target Movement</a:t>
            </a:r>
            <a:endParaRPr lang="en-US" baseline="-25000" dirty="0"/>
          </a:p>
        </p:txBody>
      </p:sp>
      <p:sp>
        <p:nvSpPr>
          <p:cNvPr id="16" name="Right Arrow 15"/>
          <p:cNvSpPr/>
          <p:nvPr/>
        </p:nvSpPr>
        <p:spPr>
          <a:xfrm rot="7200000">
            <a:off x="911803" y="3427314"/>
            <a:ext cx="471876" cy="137598"/>
          </a:xfrm>
          <a:prstGeom prst="rightArrow">
            <a:avLst>
              <a:gd name="adj1" fmla="val 27168"/>
              <a:gd name="adj2" fmla="val 83675"/>
            </a:avLst>
          </a:prstGeom>
          <a:solidFill>
            <a:schemeClr val="accent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/>
          <p:cNvSpPr txBox="1"/>
          <p:nvPr/>
        </p:nvSpPr>
        <p:spPr>
          <a:xfrm>
            <a:off x="562501" y="2895600"/>
            <a:ext cx="26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Harrington" pitchFamily="82" charset="0"/>
              </a:rPr>
              <a:t>T</a:t>
            </a:r>
            <a:r>
              <a:rPr lang="en-US" i="1" baseline="-25000" dirty="0" smtClean="0"/>
              <a:t>0</a:t>
            </a:r>
            <a:r>
              <a:rPr lang="en-US" dirty="0" smtClean="0"/>
              <a:t>: First Frame of Action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47662" y="2057400"/>
            <a:ext cx="391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Typical Action in the Motion Graph</a:t>
            </a:r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>
            <a:off x="762000" y="4038600"/>
            <a:ext cx="1981200" cy="472440"/>
          </a:xfrm>
          <a:prstGeom prst="left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19400" y="4160520"/>
            <a:ext cx="304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15707" y="4160520"/>
            <a:ext cx="213293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505200" y="4160520"/>
            <a:ext cx="1524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5822" y="1711404"/>
            <a:ext cx="8438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Search from </a:t>
            </a:r>
            <a:r>
              <a:rPr lang="en-US" sz="1600" b="1" i="1" dirty="0" err="1">
                <a:latin typeface="Harrington" pitchFamily="82" charset="0"/>
              </a:rPr>
              <a:t>T</a:t>
            </a:r>
            <a:r>
              <a:rPr lang="en-US" sz="1600" i="1" baseline="-25000" dirty="0" err="1" smtClean="0"/>
              <a:t>t</a:t>
            </a:r>
            <a:r>
              <a:rPr lang="en-US" sz="1600" i="1" dirty="0" smtClean="0"/>
              <a:t> </a:t>
            </a:r>
            <a:r>
              <a:rPr lang="en-US" sz="1600" dirty="0" smtClean="0"/>
              <a:t>to </a:t>
            </a:r>
            <a:r>
              <a:rPr lang="en-US" sz="1600" b="1" i="1" dirty="0">
                <a:latin typeface="Harrington" pitchFamily="82" charset="0"/>
              </a:rPr>
              <a:t>T</a:t>
            </a:r>
            <a:r>
              <a:rPr lang="en-US" sz="1600" i="1" baseline="-25000" dirty="0" smtClean="0"/>
              <a:t>0</a:t>
            </a:r>
            <a:r>
              <a:rPr lang="en-US" sz="1600" dirty="0" smtClean="0"/>
              <a:t> for a posture that:</a:t>
            </a:r>
          </a:p>
          <a:p>
            <a:r>
              <a:rPr lang="en-US" sz="1600" dirty="0" smtClean="0"/>
              <a:t>1. The </a:t>
            </a:r>
            <a:r>
              <a:rPr lang="en-US" sz="1600" dirty="0"/>
              <a:t>center of mass of the body is within </a:t>
            </a:r>
            <a:r>
              <a:rPr lang="en-US" sz="1600" dirty="0" smtClean="0"/>
              <a:t>the supporting area</a:t>
            </a:r>
          </a:p>
          <a:p>
            <a:r>
              <a:rPr lang="en-US" sz="1600" dirty="0" smtClean="0"/>
              <a:t>2. </a:t>
            </a:r>
            <a:r>
              <a:rPr lang="en-US" sz="1600" dirty="0"/>
              <a:t>The contact foot pattern is the same as </a:t>
            </a:r>
            <a:r>
              <a:rPr lang="en-US" sz="1600" dirty="0" smtClean="0"/>
              <a:t>that of </a:t>
            </a:r>
            <a:r>
              <a:rPr lang="en-US" sz="1600" b="1" i="1" dirty="0">
                <a:latin typeface="Harrington" pitchFamily="82" charset="0"/>
              </a:rPr>
              <a:t>T</a:t>
            </a:r>
            <a:r>
              <a:rPr lang="en-US" sz="1600" i="1" baseline="-25000" dirty="0" smtClean="0"/>
              <a:t>0</a:t>
            </a:r>
          </a:p>
          <a:p>
            <a:r>
              <a:rPr lang="en-US" sz="1600" dirty="0" smtClean="0"/>
              <a:t>3. </a:t>
            </a:r>
            <a:r>
              <a:rPr lang="en-US" sz="1600" dirty="0"/>
              <a:t>The sum of squares of </a:t>
            </a:r>
            <a:r>
              <a:rPr lang="en-US" sz="1600" dirty="0" smtClean="0"/>
              <a:t>lower body posture difference with </a:t>
            </a:r>
            <a:r>
              <a:rPr lang="en-US" sz="1600" dirty="0"/>
              <a:t>respect to </a:t>
            </a:r>
            <a:r>
              <a:rPr lang="en-US" sz="1600" b="1" i="1" dirty="0">
                <a:latin typeface="Harrington" pitchFamily="82" charset="0"/>
              </a:rPr>
              <a:t>T</a:t>
            </a:r>
            <a:r>
              <a:rPr lang="en-US" sz="1600" i="1" baseline="-25000" dirty="0" smtClean="0"/>
              <a:t>0</a:t>
            </a:r>
            <a:r>
              <a:rPr lang="en-US" sz="1600" dirty="0" smtClean="0"/>
              <a:t> within threshold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0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5" grpId="0"/>
      <p:bldP spid="16" grpId="0" animBg="1"/>
      <p:bldP spid="17" grpId="0"/>
      <p:bldP spid="20" grpId="1"/>
      <p:bldP spid="20" grpId="2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r>
              <a:rPr lang="en-US" dirty="0" smtClean="0"/>
              <a:t>The preparation movement is synthesized by blending a locomotion to the reference posture of a target motion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q</a:t>
            </a:r>
            <a:r>
              <a:rPr lang="en-US" baseline="30000" dirty="0" smtClean="0"/>
              <a:t>i</a:t>
            </a:r>
            <a:r>
              <a:rPr lang="en-US" dirty="0" smtClean="0"/>
              <a:t>: blended joint angle of joint </a:t>
            </a:r>
            <a:r>
              <a:rPr lang="en-US" dirty="0" err="1" smtClean="0"/>
              <a:t>i</a:t>
            </a:r>
            <a:endParaRPr lang="en-US" dirty="0" smtClean="0"/>
          </a:p>
          <a:p>
            <a:pPr lvl="1"/>
            <a:r>
              <a:rPr lang="en-US" dirty="0" smtClean="0"/>
              <a:t>q</a:t>
            </a:r>
            <a:r>
              <a:rPr lang="en-US" baseline="30000" dirty="0" smtClean="0"/>
              <a:t>i</a:t>
            </a:r>
            <a:r>
              <a:rPr lang="en-US" baseline="-25000" dirty="0" smtClean="0">
                <a:latin typeface="Cambria Math"/>
                <a:ea typeface="Cambria Math"/>
              </a:rPr>
              <a:t>𝓛 </a:t>
            </a:r>
            <a:r>
              <a:rPr lang="en-US" dirty="0" smtClean="0"/>
              <a:t>: joint angle in the locomotion</a:t>
            </a:r>
          </a:p>
          <a:p>
            <a:pPr lvl="1"/>
            <a:r>
              <a:rPr lang="en-US" dirty="0" smtClean="0"/>
              <a:t>q</a:t>
            </a:r>
            <a:r>
              <a:rPr lang="en-US" baseline="30000" dirty="0" smtClean="0"/>
              <a:t>i</a:t>
            </a:r>
            <a:r>
              <a:rPr lang="en-US" baseline="-25000" dirty="0">
                <a:latin typeface="Cambria Math"/>
                <a:ea typeface="Cambria Math"/>
              </a:rPr>
              <a:t>𝓣</a:t>
            </a:r>
            <a:r>
              <a:rPr lang="en-US" baseline="-25000" dirty="0" smtClean="0"/>
              <a:t>p</a:t>
            </a:r>
            <a:r>
              <a:rPr lang="en-US" dirty="0" smtClean="0"/>
              <a:t>: joint </a:t>
            </a:r>
            <a:r>
              <a:rPr lang="en-US" dirty="0"/>
              <a:t>angle in the </a:t>
            </a:r>
            <a:r>
              <a:rPr lang="en-US" dirty="0" smtClean="0"/>
              <a:t>reference posture</a:t>
            </a:r>
            <a:endParaRPr lang="en-US" dirty="0"/>
          </a:p>
          <a:p>
            <a:pPr lvl="1"/>
            <a:r>
              <a:rPr lang="en-US" i="1" dirty="0" err="1" smtClean="0"/>
              <a:t>w</a:t>
            </a:r>
            <a:r>
              <a:rPr lang="en-US" i="1" baseline="30000" dirty="0" err="1" smtClean="0"/>
              <a:t>i</a:t>
            </a:r>
            <a:r>
              <a:rPr lang="en-US" dirty="0" smtClean="0"/>
              <a:t>: blend weight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Style Synthesis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095625" cy="62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8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blend weight is controlled indirectly by the system through the degree of preparation, </a:t>
            </a:r>
            <a:r>
              <a:rPr lang="el-GR" sz="2400" dirty="0" smtClean="0">
                <a:latin typeface="Cambria Math"/>
                <a:ea typeface="Cambria Math"/>
              </a:rPr>
              <a:t>α</a:t>
            </a:r>
            <a:endParaRPr lang="en-US" sz="2400" dirty="0" smtClean="0">
              <a:latin typeface="Cambria Math"/>
              <a:ea typeface="Cambria Math"/>
            </a:endParaRPr>
          </a:p>
          <a:p>
            <a:pPr lvl="1"/>
            <a:endParaRPr lang="en-US" sz="2200" dirty="0" smtClean="0">
              <a:latin typeface="Cambria Math"/>
              <a:ea typeface="Cambria Math"/>
            </a:endParaRPr>
          </a:p>
          <a:p>
            <a:pPr lvl="1"/>
            <a:endParaRPr lang="en-US" sz="2200" dirty="0">
              <a:latin typeface="Cambria Math"/>
              <a:ea typeface="Cambria Math"/>
            </a:endParaRPr>
          </a:p>
          <a:p>
            <a:pPr lvl="1"/>
            <a:r>
              <a:rPr lang="en-US" sz="2000" i="1" dirty="0" err="1" smtClean="0">
                <a:ea typeface="Cambria Math"/>
              </a:rPr>
              <a:t>C</a:t>
            </a:r>
            <a:r>
              <a:rPr lang="en-US" sz="2000" i="1" baseline="-25000" dirty="0" err="1" smtClean="0">
                <a:ea typeface="Cambria Math"/>
              </a:rPr>
              <a:t>i</a:t>
            </a:r>
            <a:r>
              <a:rPr lang="en-US" sz="2000" dirty="0" smtClean="0">
                <a:ea typeface="Cambria Math"/>
              </a:rPr>
              <a:t>: constant to represent the blending behaviour of a joint</a:t>
            </a:r>
          </a:p>
          <a:p>
            <a:pPr lvl="1"/>
            <a:r>
              <a:rPr lang="en-US" sz="2000" dirty="0" smtClean="0">
                <a:ea typeface="Cambria Math"/>
              </a:rPr>
              <a:t>E.g. 	</a:t>
            </a:r>
            <a:r>
              <a:rPr lang="en-US" sz="2000" i="1" dirty="0" err="1" smtClean="0">
                <a:ea typeface="Cambria Math"/>
              </a:rPr>
              <a:t>C</a:t>
            </a:r>
            <a:r>
              <a:rPr lang="en-US" sz="2000" i="1" baseline="-25000" dirty="0" err="1" smtClean="0">
                <a:ea typeface="Cambria Math"/>
              </a:rPr>
              <a:t>i</a:t>
            </a:r>
            <a:r>
              <a:rPr lang="en-US" sz="2000" dirty="0" smtClean="0">
                <a:ea typeface="Cambria Math"/>
              </a:rPr>
              <a:t>=0.5 			</a:t>
            </a:r>
            <a:r>
              <a:rPr lang="en-US" sz="2000" i="1" dirty="0" err="1" smtClean="0">
                <a:ea typeface="Cambria Math"/>
              </a:rPr>
              <a:t>C</a:t>
            </a:r>
            <a:r>
              <a:rPr lang="en-US" sz="2000" i="1" baseline="-25000" dirty="0" err="1" smtClean="0">
                <a:ea typeface="Cambria Math"/>
              </a:rPr>
              <a:t>i</a:t>
            </a:r>
            <a:r>
              <a:rPr lang="en-US" sz="2000" dirty="0" smtClean="0">
                <a:ea typeface="Cambria Math"/>
              </a:rPr>
              <a:t>=1.0</a:t>
            </a:r>
          </a:p>
          <a:p>
            <a:pPr lvl="1"/>
            <a:endParaRPr lang="en-US" sz="2000" dirty="0">
              <a:ea typeface="Cambria Math"/>
            </a:endParaRPr>
          </a:p>
          <a:p>
            <a:pPr lvl="1"/>
            <a:endParaRPr lang="en-US" sz="2000" dirty="0" smtClean="0">
              <a:ea typeface="Cambria Math"/>
            </a:endParaRPr>
          </a:p>
          <a:p>
            <a:pPr lvl="1"/>
            <a:endParaRPr lang="en-US" sz="2000" dirty="0">
              <a:ea typeface="Cambria Math"/>
            </a:endParaRPr>
          </a:p>
          <a:p>
            <a:pPr lvl="1"/>
            <a:endParaRPr lang="en-US" sz="2000" dirty="0" smtClean="0">
              <a:ea typeface="Cambria Math"/>
            </a:endParaRPr>
          </a:p>
          <a:p>
            <a:pPr lvl="1"/>
            <a:r>
              <a:rPr lang="en-US" sz="2000" dirty="0" smtClean="0">
                <a:ea typeface="Cambria Math"/>
              </a:rPr>
              <a:t>By default, </a:t>
            </a:r>
            <a:r>
              <a:rPr lang="en-US" sz="2000" i="1" dirty="0" err="1" smtClean="0">
                <a:ea typeface="Cambria Math"/>
              </a:rPr>
              <a:t>C</a:t>
            </a:r>
            <a:r>
              <a:rPr lang="en-US" sz="2000" i="1" baseline="-25000" dirty="0" err="1" smtClean="0">
                <a:ea typeface="Cambria Math"/>
              </a:rPr>
              <a:t>i</a:t>
            </a:r>
            <a:r>
              <a:rPr lang="en-US" sz="2000" dirty="0" smtClean="0">
                <a:ea typeface="Cambria Math"/>
              </a:rPr>
              <a:t> is set to 1.0 for lower body joints, 0.5 for upper body joints 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 Weight Control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27076" y="3751549"/>
            <a:ext cx="2164402" cy="2268251"/>
            <a:chOff x="1092082" y="3751549"/>
            <a:chExt cx="2164402" cy="2268251"/>
          </a:xfrm>
        </p:grpSpPr>
        <p:sp>
          <p:nvSpPr>
            <p:cNvPr id="15" name="Arc 14"/>
            <p:cNvSpPr/>
            <p:nvPr/>
          </p:nvSpPr>
          <p:spPr>
            <a:xfrm rot="16200000">
              <a:off x="1384276" y="4147592"/>
              <a:ext cx="1944216" cy="1800200"/>
            </a:xfrm>
            <a:prstGeom prst="arc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80332" y="482237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Cambria Math"/>
                  <a:ea typeface="Cambria Math"/>
                </a:rPr>
                <a:t>α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2082" y="375154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Cambria Math"/>
                  <a:ea typeface="Cambria Math"/>
                </a:rPr>
                <a:t>w</a:t>
              </a:r>
              <a:endParaRPr lang="en-US" i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456284" y="3895564"/>
              <a:ext cx="0" cy="115212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56284" y="504769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672638" y="3751548"/>
            <a:ext cx="1804362" cy="1440159"/>
            <a:chOff x="3248160" y="3751548"/>
            <a:chExt cx="1804362" cy="1440159"/>
          </a:xfrm>
        </p:grpSpPr>
        <p:sp>
          <p:nvSpPr>
            <p:cNvPr id="20" name="TextBox 19"/>
            <p:cNvSpPr txBox="1"/>
            <p:nvPr/>
          </p:nvSpPr>
          <p:spPr>
            <a:xfrm>
              <a:off x="4736410" y="4822375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Cambria Math"/>
                  <a:ea typeface="Cambria Math"/>
                </a:rPr>
                <a:t>α</a:t>
              </a:r>
              <a:endParaRPr lang="en-US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48160" y="375154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Cambria Math"/>
                  <a:ea typeface="Cambria Math"/>
                </a:rPr>
                <a:t>w</a:t>
              </a:r>
              <a:endParaRPr lang="en-US" i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612362" y="4075583"/>
              <a:ext cx="900100" cy="97210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612362" y="3895563"/>
              <a:ext cx="0" cy="115212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12362" y="5047691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00" y="2362200"/>
            <a:ext cx="2752725" cy="600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19200"/>
          </a:xfrm>
        </p:spPr>
        <p:txBody>
          <a:bodyPr/>
          <a:lstStyle/>
          <a:p>
            <a:r>
              <a:rPr lang="en-US" dirty="0" smtClean="0"/>
              <a:t>Upper: Traditional linear blending</a:t>
            </a:r>
          </a:p>
          <a:p>
            <a:r>
              <a:rPr lang="en-US" dirty="0" smtClean="0"/>
              <a:t>Lower: The proposed blending equation with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</a:t>
            </a:r>
            <a:r>
              <a:rPr lang="en-US" dirty="0" smtClean="0"/>
              <a:t> = 0.5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Preparation Behaviour Synthesis with Reinforcement Learning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 of the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in Blending</a:t>
            </a:r>
            <a:endParaRPr lang="en-US" i="1" baseline="-25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19200" y="1549505"/>
            <a:ext cx="6952488" cy="3177796"/>
            <a:chOff x="-7165304" y="-1755576"/>
            <a:chExt cx="19526250" cy="8924925"/>
          </a:xfrm>
        </p:grpSpPr>
        <p:pic>
          <p:nvPicPr>
            <p:cNvPr id="5" name="Picture 4" descr="C:\Users\Hubert Shum\Desktop\CASA 2013\Figures\Source\RaiseArm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165304" y="-1755576"/>
              <a:ext cx="19526250" cy="892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-1620688" y="-1683944"/>
              <a:ext cx="5688631" cy="8778164"/>
            </a:xfrm>
            <a:prstGeom prst="roundRect">
              <a:avLst/>
            </a:prstGeom>
            <a:noFill/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zh-HK" altLang="en-US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ThemeBlack</Template>
  <TotalTime>1243</TotalTime>
  <Words>774</Words>
  <Application>Microsoft Office PowerPoint</Application>
  <PresentationFormat>On-screen Show (4:3)</PresentationFormat>
  <Paragraphs>186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ThemeDefault</vt:lpstr>
      <vt:lpstr>Preparation Behaviour Synthesis with Reinforcement Learning</vt:lpstr>
      <vt:lpstr>Problem in Traditional Motion Synthesis</vt:lpstr>
      <vt:lpstr>Previous Works</vt:lpstr>
      <vt:lpstr>System Overview</vt:lpstr>
      <vt:lpstr>Hierarchical Motion Graph</vt:lpstr>
      <vt:lpstr>Reference Posture Extraction</vt:lpstr>
      <vt:lpstr>Movement Style Synthesis</vt:lpstr>
      <vt:lpstr>Blend Weight Control</vt:lpstr>
      <vt:lpstr>The Effect of the Ci in Blending</vt:lpstr>
      <vt:lpstr>Movement Trajectory Adjustment</vt:lpstr>
      <vt:lpstr>Controller for the Preparation Behaviour</vt:lpstr>
      <vt:lpstr>State and Action Representation</vt:lpstr>
      <vt:lpstr>Reward Function</vt:lpstr>
      <vt:lpstr>Reinforcement Learning with SARSA</vt:lpstr>
      <vt:lpstr>Experiment Setup</vt:lpstr>
      <vt:lpstr>Interacting with Balls</vt:lpstr>
      <vt:lpstr>Fighting with NPCs</vt:lpstr>
      <vt:lpstr>Navigating in a Complex Environment</vt:lpstr>
      <vt:lpstr>Conclusion and Discussions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Hubert Shum</dc:creator>
  <cp:lastModifiedBy>Hubert Shum</cp:lastModifiedBy>
  <cp:revision>409</cp:revision>
  <dcterms:created xsi:type="dcterms:W3CDTF">2012-11-16T17:18:03Z</dcterms:created>
  <dcterms:modified xsi:type="dcterms:W3CDTF">2013-04-30T18:02:21Z</dcterms:modified>
</cp:coreProperties>
</file>